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530" r:id="rId3"/>
    <p:sldId id="572" r:id="rId4"/>
    <p:sldId id="518" r:id="rId5"/>
    <p:sldId id="521" r:id="rId6"/>
    <p:sldId id="527" r:id="rId7"/>
    <p:sldId id="568" r:id="rId8"/>
    <p:sldId id="551" r:id="rId9"/>
    <p:sldId id="528" r:id="rId10"/>
    <p:sldId id="570" r:id="rId11"/>
  </p:sldIdLst>
  <p:sldSz cx="9144000" cy="6858000" type="screen4x3"/>
  <p:notesSz cx="6735763" cy="98663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12F115-2FCC-49EE-8759-A71F26F5819E}">
          <p14:sldIdLst>
            <p14:sldId id="256"/>
            <p14:sldId id="530"/>
            <p14:sldId id="572"/>
            <p14:sldId id="518"/>
            <p14:sldId id="521"/>
            <p14:sldId id="527"/>
            <p14:sldId id="568"/>
            <p14:sldId id="551"/>
            <p14:sldId id="528"/>
            <p14:sldId id="570"/>
          </p14:sldIdLst>
        </p14:section>
        <p14:section name="Untitled Section" id="{0F1CB131-A6BD-43D0-B8D4-1F27CEF7A05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3399"/>
    <a:srgbClr val="000099"/>
    <a:srgbClr val="5075BC"/>
    <a:srgbClr val="4478B6"/>
    <a:srgbClr val="4FD1FF"/>
    <a:srgbClr val="75DBFF"/>
    <a:srgbClr val="9FE6FF"/>
    <a:srgbClr val="9BCFD9"/>
    <a:srgbClr val="50A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3" autoAdjust="0"/>
    <p:restoredTop sz="94849" autoAdjust="0"/>
  </p:normalViewPr>
  <p:slideViewPr>
    <p:cSldViewPr>
      <p:cViewPr varScale="1">
        <p:scale>
          <a:sx n="81" d="100"/>
          <a:sy n="81" d="100"/>
        </p:scale>
        <p:origin x="121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0" d="100"/>
          <a:sy n="60" d="100"/>
        </p:scale>
        <p:origin x="-2772" y="174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86B8-4F99-9606-6F48294547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116608"/>
        <c:axId val="130325248"/>
      </c:radarChart>
      <c:catAx>
        <c:axId val="1301166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0325248"/>
        <c:crosses val="autoZero"/>
        <c:auto val="1"/>
        <c:lblAlgn val="ctr"/>
        <c:lblOffset val="100"/>
        <c:noMultiLvlLbl val="0"/>
      </c:catAx>
      <c:valAx>
        <c:axId val="130325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01166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EC35-424F-B5FB-8774938AFB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17856"/>
        <c:axId val="8860160"/>
      </c:radarChart>
      <c:catAx>
        <c:axId val="346178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860160"/>
        <c:crosses val="autoZero"/>
        <c:auto val="1"/>
        <c:lblAlgn val="ctr"/>
        <c:lblOffset val="100"/>
        <c:noMultiLvlLbl val="0"/>
      </c:catAx>
      <c:valAx>
        <c:axId val="8860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6178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6D10-4643-9ADE-C498CCC3FE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65088"/>
        <c:axId val="8861312"/>
      </c:radarChart>
      <c:catAx>
        <c:axId val="86650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861312"/>
        <c:crosses val="autoZero"/>
        <c:auto val="1"/>
        <c:lblAlgn val="ctr"/>
        <c:lblOffset val="100"/>
        <c:noMultiLvlLbl val="0"/>
      </c:catAx>
      <c:valAx>
        <c:axId val="88613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6650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7038-4560-9A31-5C471A3514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06912"/>
        <c:axId val="130320064"/>
      </c:radarChart>
      <c:catAx>
        <c:axId val="8806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0320064"/>
        <c:crosses val="autoZero"/>
        <c:auto val="1"/>
        <c:lblAlgn val="ctr"/>
        <c:lblOffset val="100"/>
        <c:noMultiLvlLbl val="0"/>
      </c:catAx>
      <c:valAx>
        <c:axId val="1303200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8069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C246-43A9-ACDA-452A8BF426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20736"/>
        <c:axId val="129851392"/>
      </c:radarChart>
      <c:catAx>
        <c:axId val="88207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29851392"/>
        <c:crosses val="autoZero"/>
        <c:auto val="1"/>
        <c:lblAlgn val="ctr"/>
        <c:lblOffset val="100"/>
        <c:noMultiLvlLbl val="0"/>
      </c:catAx>
      <c:valAx>
        <c:axId val="1298513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8207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C1A9-4268-BD58-E6B0AB0CCA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133440"/>
        <c:axId val="129856576"/>
      </c:radarChart>
      <c:catAx>
        <c:axId val="351334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29856576"/>
        <c:crosses val="autoZero"/>
        <c:auto val="1"/>
        <c:lblAlgn val="ctr"/>
        <c:lblOffset val="100"/>
        <c:noMultiLvlLbl val="0"/>
      </c:catAx>
      <c:valAx>
        <c:axId val="1298565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51334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CA9A-43F6-A597-891118745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38688"/>
        <c:axId val="91522752"/>
      </c:radarChart>
      <c:catAx>
        <c:axId val="347386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1522752"/>
        <c:crosses val="autoZero"/>
        <c:auto val="1"/>
        <c:lblAlgn val="ctr"/>
        <c:lblOffset val="100"/>
        <c:noMultiLvlLbl val="0"/>
      </c:catAx>
      <c:valAx>
        <c:axId val="91522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7386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B3BE0-EDA6-4C53-A4C2-ADA0A14EA136}" type="datetimeFigureOut">
              <a:rPr lang="el-GR" smtClean="0"/>
              <a:pPr/>
              <a:t>2/8/2021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0E0F9-2060-4677-B9CE-7E8282D43425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407133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A379C-B41D-45E1-80CB-01FC82FDADA9}" type="datetimeFigureOut">
              <a:rPr lang="el-GR" smtClean="0"/>
              <a:pPr/>
              <a:t>2/8/2021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60D4E-153C-481E-9C52-31B1E4926C1F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535406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812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10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673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2</a:t>
            </a:fld>
            <a:endParaRPr lang="el-GR">
              <a:solidFill>
                <a:prstClr val="black"/>
              </a:solidFill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44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>
                <a:solidFill>
                  <a:prstClr val="black"/>
                </a:solidFill>
              </a:rPr>
              <a:pPr/>
              <a:t>3</a:t>
            </a:fld>
            <a:endParaRPr lang="el-G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0594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035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1060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41552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8074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60D4E-153C-481E-9C52-31B1E4926C1F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3673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dirty="0"/>
              <a:t>Στυλ κύριου υπότιτλου</a:t>
            </a:r>
          </a:p>
        </p:txBody>
      </p:sp>
    </p:spTree>
    <p:extLst>
      <p:ext uri="{BB962C8B-B14F-4D97-AF65-F5344CB8AC3E}">
        <p14:creationId xmlns:p14="http://schemas.microsoft.com/office/powerpoint/2010/main" val="42452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6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1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</p:spTree>
    <p:extLst>
      <p:ext uri="{BB962C8B-B14F-4D97-AF65-F5344CB8AC3E}">
        <p14:creationId xmlns:p14="http://schemas.microsoft.com/office/powerpoint/2010/main" val="4238612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</p:spPr>
        <p:txBody>
          <a:bodyPr rtlCol="0">
            <a:noAutofit/>
          </a:bodyPr>
          <a:lstStyle>
            <a:lvl1pPr>
              <a:defRPr lang="en-US" sz="2100" b="1" dirty="0" smtClean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06" y="2175262"/>
            <a:ext cx="8393257" cy="3950598"/>
          </a:xfrm>
        </p:spPr>
        <p:txBody>
          <a:bodyPr/>
          <a:lstStyle>
            <a:lvl1pPr marL="0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402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218804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828206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2437608" indent="0"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4156" y="1556792"/>
            <a:ext cx="8229600" cy="4525963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l-GR" dirty="0"/>
              <a:t>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1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none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</p:spTree>
    <p:extLst>
      <p:ext uri="{BB962C8B-B14F-4D97-AF65-F5344CB8AC3E}">
        <p14:creationId xmlns:p14="http://schemas.microsoft.com/office/powerpoint/2010/main" val="121208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5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214016"/>
            <a:ext cx="4040188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7425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214016"/>
            <a:ext cx="4041775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9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10" name="Εικόνα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12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47796A"/>
                </a:solidFill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5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6" name="Εικόνα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9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62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1556792"/>
            <a:ext cx="5111750" cy="4608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008313" cy="460851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  <p:sp>
        <p:nvSpPr>
          <p:cNvPr id="6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 baseline="0">
                <a:solidFill>
                  <a:srgbClr val="47796A"/>
                </a:solidFill>
              </a:defRPr>
            </a:lvl1pPr>
          </a:lstStyle>
          <a:p>
            <a:pPr lvl="0"/>
            <a:r>
              <a:rPr lang="el-GR" dirty="0"/>
              <a:t>Στυλ κύριου τίτλου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8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7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1556792"/>
            <a:ext cx="5486400" cy="3456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157192"/>
            <a:ext cx="5486400" cy="101500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dirty="0"/>
              <a:t>Στυλ υποδείγματος κειμένου</a:t>
            </a:r>
          </a:p>
        </p:txBody>
      </p:sp>
      <p:sp>
        <p:nvSpPr>
          <p:cNvPr id="9" name="Τίτλος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l-GR" b="0" baseline="0">
                <a:solidFill>
                  <a:srgbClr val="47796A"/>
                </a:solidFill>
              </a:defRPr>
            </a:lvl1pPr>
          </a:lstStyle>
          <a:p>
            <a:pPr lvl="0"/>
            <a:r>
              <a:rPr lang="el-GR" dirty="0"/>
              <a:t>Στυλ κύριου τίτλου</a:t>
            </a:r>
          </a:p>
        </p:txBody>
      </p:sp>
      <p:sp>
        <p:nvSpPr>
          <p:cNvPr id="5" name="Θέση αριθμού διαφάνειας 5"/>
          <p:cNvSpPr txBox="1">
            <a:spLocks/>
          </p:cNvSpPr>
          <p:nvPr userDrawn="1"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3C4726A-630D-4CB4-B088-BAB00F4188E9}" type="slidenum">
              <a:rPr lang="el-GR" baseline="0" smtClean="0">
                <a:solidFill>
                  <a:srgbClr val="47796A"/>
                </a:solidFill>
              </a:rPr>
              <a:pPr algn="ctr"/>
              <a:t>‹#›</a:t>
            </a:fld>
            <a:endParaRPr lang="el-GR" baseline="0" dirty="0">
              <a:solidFill>
                <a:srgbClr val="47796A"/>
              </a:solidFill>
            </a:endParaRPr>
          </a:p>
        </p:txBody>
      </p:sp>
      <p:sp>
        <p:nvSpPr>
          <p:cNvPr id="7" name="2 - Θέση υποσέλιδου"/>
          <p:cNvSpPr txBox="1">
            <a:spLocks/>
          </p:cNvSpPr>
          <p:nvPr userDrawn="1"/>
        </p:nvSpPr>
        <p:spPr bwMode="auto">
          <a:xfrm>
            <a:off x="1574202" y="6441600"/>
            <a:ext cx="6958237" cy="268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aseline="0" dirty="0">
                <a:solidFill>
                  <a:srgbClr val="47796A"/>
                </a:solidFill>
              </a:rPr>
              <a:t>Unit title</a:t>
            </a:r>
            <a:endParaRPr lang="en-US" sz="1000" baseline="0" dirty="0">
              <a:solidFill>
                <a:srgbClr val="47796A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05101"/>
            <a:ext cx="1466698" cy="6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7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</p:spTree>
    <p:extLst>
      <p:ext uri="{BB962C8B-B14F-4D97-AF65-F5344CB8AC3E}">
        <p14:creationId xmlns:p14="http://schemas.microsoft.com/office/powerpoint/2010/main" val="98380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8" r:id="rId10"/>
    <p:sldLayoutId id="2147483659" r:id="rId11"/>
    <p:sldLayoutId id="2147483662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ssoproli.it/" TargetMode="External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hyperlink" Target="https://www.elgo.gr/" TargetMode="Externa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pde.gov.gr/gr/index.php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s://www.prevezachamber.gr/" TargetMode="External"/><Relationship Id="rId15" Type="http://schemas.openxmlformats.org/officeDocument/2006/relationships/image" Target="cid:image003.png@01D77572.D9C7CAF0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://www.fg.camcom.gov.it/" TargetMode="External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pignosys.developing.it/AON/Login.asp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network.interreg-authentic-olive-net.eu/home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3312368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rgbClr val="47796A"/>
                </a:solidFill>
              </a:rPr>
            </a:br>
            <a:br>
              <a:rPr lang="en-US" dirty="0"/>
            </a:br>
            <a:br>
              <a:rPr lang="en-US" dirty="0"/>
            </a:b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Θ.Ε. 1</a:t>
            </a:r>
            <a:r>
              <a:rPr lang="en-US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: </a:t>
            </a:r>
            <a:r>
              <a:rPr lang="el-GR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ΠΑΡΟΥΣΙΑΣΗ ΤΟΥ ΕΡΓΟΥ </a:t>
            </a:r>
            <a:r>
              <a:rPr lang="en-US" sz="2200" b="1" dirty="0">
                <a:solidFill>
                  <a:schemeClr val="tx2"/>
                </a:solidFill>
                <a:latin typeface="Cambria" panose="02040503050406030204" pitchFamily="18" charset="0"/>
              </a:rPr>
              <a:t>AUTHENTIC-OLIVE-NET </a:t>
            </a:r>
            <a:br>
              <a:rPr lang="en-US" sz="1600" b="1" dirty="0">
                <a:solidFill>
                  <a:schemeClr val="tx1"/>
                </a:solidFill>
                <a:latin typeface="Cambria" pitchFamily="18" charset="0"/>
              </a:rPr>
            </a:b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>”Certification of Authenticity and Development of a Promotion Network olive products in the across border GREECE – ITALY area”</a:t>
            </a:r>
            <a:b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en-US" sz="2000" b="1" dirty="0">
                <a:solidFill>
                  <a:srgbClr val="1F497D"/>
                </a:solidFill>
                <a:latin typeface="Cambria" panose="02040503050406030204" pitchFamily="18" charset="0"/>
              </a:rPr>
              <a:t>https://interreg-authentic-olive-net.eu/</a:t>
            </a:r>
            <a:br>
              <a:rPr lang="el-GR" sz="2000" b="1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br>
              <a:rPr lang="en-US" sz="2000" b="1" dirty="0">
                <a:solidFill>
                  <a:schemeClr val="tx2"/>
                </a:solidFill>
                <a:latin typeface="Cambria" panose="02040503050406030204" pitchFamily="18" charset="0"/>
              </a:rPr>
            </a:br>
            <a:br>
              <a:rPr lang="en-US" sz="1600" dirty="0">
                <a:solidFill>
                  <a:srgbClr val="000099"/>
                </a:solidFill>
                <a:latin typeface="Cambria" panose="02040503050406030204" pitchFamily="18" charset="0"/>
              </a:rPr>
            </a:br>
            <a:r>
              <a:rPr lang="el-GR" sz="1600" dirty="0"/>
              <a:t>Το παρόν κείμενο παράχθηκε με την οικονομική υποστήριξη της Ευρωπαϊκής Ένωσης και  αντανακλά τις απόψεις των συγγραφέα και  η Διαχειριστική Αρχή  δεν ευθύνεται για οποιαδήποτε χρήση των πληροφοριών που περιέχονται σε αυτήν</a:t>
            </a:r>
            <a:r>
              <a:rPr lang="en-US" sz="1600" dirty="0">
                <a:ea typeface="Calibri"/>
                <a:cs typeface="Calibri"/>
              </a:rPr>
              <a:t> </a:t>
            </a:r>
            <a:br>
              <a:rPr lang="en-US" sz="1600" dirty="0">
                <a:solidFill>
                  <a:srgbClr val="000099"/>
                </a:solidFill>
                <a:latin typeface="Cambria" panose="02040503050406030204" pitchFamily="18" charset="0"/>
              </a:rPr>
            </a:br>
            <a:br>
              <a:rPr lang="en-US" dirty="0">
                <a:solidFill>
                  <a:schemeClr val="tx1"/>
                </a:solidFill>
                <a:latin typeface="Cambria" pitchFamily="18" charset="0"/>
              </a:rPr>
            </a:br>
            <a:endParaRPr lang="el-GR" b="1" dirty="0">
              <a:solidFill>
                <a:schemeClr val="tx2"/>
              </a:solidFill>
            </a:endParaRPr>
          </a:p>
        </p:txBody>
      </p:sp>
      <p:sp>
        <p:nvSpPr>
          <p:cNvPr id="3" name="AutoShape 4" descr="ÎÏÎ¿ÏÎ­Î»ÎµÏÎ¼Î± ÎµÎ¹ÎºÏÎ½Î±Ï Î³Î¹Î± interreg greece italy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6" name="Εικόνα 5" descr="C:\Users\user\AppData\Local\Microsoft\Windows\Temporary Internet Files\Content.Outlook\0TVTFSZK\AUTHENTIC-OLIVE-NET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3249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422" y="4005064"/>
            <a:ext cx="1531987" cy="1267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254" y="6168924"/>
            <a:ext cx="10763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195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356870"/>
            <a:ext cx="8754176" cy="1775986"/>
          </a:xfrm>
        </p:spPr>
        <p:txBody>
          <a:bodyPr>
            <a:normAutofit/>
          </a:bodyPr>
          <a:lstStyle/>
          <a:p>
            <a:r>
              <a:rPr lang="el-GR" sz="2800" b="1" dirty="0">
                <a:solidFill>
                  <a:schemeClr val="tx2"/>
                </a:solidFill>
                <a:latin typeface="Cambria" pitchFamily="18" charset="0"/>
                <a:cs typeface="Times New Roman"/>
              </a:rPr>
              <a:t>Επιλεγμένες Τοπικές Ποικιλίες Ελιών</a:t>
            </a:r>
            <a:endParaRPr lang="el-GR" sz="2800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683568" y="2420888"/>
            <a:ext cx="7848872" cy="36004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64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81684515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15" y="0"/>
            <a:ext cx="121920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8065713" cy="45832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0008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Ορθογώνιο"/>
          <p:cNvSpPr/>
          <p:nvPr/>
        </p:nvSpPr>
        <p:spPr>
          <a:xfrm>
            <a:off x="611560" y="-71090"/>
            <a:ext cx="77768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3200" b="1" dirty="0">
              <a:solidFill>
                <a:prstClr val="black"/>
              </a:solidFill>
              <a:latin typeface="Cambria" pitchFamily="18" charset="0"/>
            </a:endParaRPr>
          </a:p>
          <a:p>
            <a:pPr algn="ctr"/>
            <a:r>
              <a:rPr lang="el-GR" sz="3200" b="1" dirty="0">
                <a:solidFill>
                  <a:schemeClr val="tx2"/>
                </a:solidFill>
                <a:latin typeface="Cambria" pitchFamily="18" charset="0"/>
              </a:rPr>
              <a:t>Εταιρικό Σχήμα </a:t>
            </a:r>
            <a:r>
              <a:rPr lang="el-GR" sz="3200" b="1">
                <a:solidFill>
                  <a:schemeClr val="tx2"/>
                </a:solidFill>
                <a:latin typeface="Cambria" pitchFamily="18" charset="0"/>
              </a:rPr>
              <a:t>του Έργου</a:t>
            </a:r>
            <a:endParaRPr lang="en-US" sz="3200" b="1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endParaRPr lang="en-US" sz="3200" b="1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endParaRPr lang="en-US" sz="3200" b="1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en-US" sz="3200" b="1" dirty="0">
                <a:solidFill>
                  <a:schemeClr val="tx2"/>
                </a:solidFill>
                <a:latin typeface="Cambria" pitchFamily="18" charset="0"/>
              </a:rPr>
              <a:t> </a:t>
            </a:r>
          </a:p>
          <a:p>
            <a:pPr algn="ctr"/>
            <a:endParaRPr lang="en-US" sz="3200" b="1" dirty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endParaRPr lang="el-GR" sz="3200" b="1" dirty="0">
              <a:solidFill>
                <a:schemeClr val="tx2"/>
              </a:solidFill>
              <a:latin typeface="Cambria" pitchFamily="18" charset="0"/>
            </a:endParaRPr>
          </a:p>
        </p:txBody>
      </p:sp>
      <p:pic>
        <p:nvPicPr>
          <p:cNvPr id="7" name="Εικόνα 6" descr="C:\Users\user\AppData\Local\Microsoft\Windows\Temporary Internet Files\Content.Outlook\0TVTFSZK\AUTHENTIC-OLIVE-NET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8121"/>
            <a:ext cx="121920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655664"/>
              </p:ext>
            </p:extLst>
          </p:nvPr>
        </p:nvGraphicFramePr>
        <p:xfrm>
          <a:off x="933128" y="980728"/>
          <a:ext cx="7959352" cy="5597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053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Επιμελητήριο Πρέβεζας, 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το</a:t>
                      </a:r>
                      <a:r>
                        <a:rPr lang="el-GR" sz="1600" b="0" baseline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οποίο εκπροσωπεί πλήρως τις </a:t>
                      </a:r>
                      <a:r>
                        <a:rPr lang="el-GR" sz="1600" b="0" baseline="0" dirty="0" err="1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αγροδιατροφικές</a:t>
                      </a:r>
                      <a:r>
                        <a:rPr lang="el-GR" sz="1600" b="0" baseline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επιχειρήσεις του ελαιοκομικού κλάδου στην περιοχή του</a:t>
                      </a:r>
                    </a:p>
                    <a:p>
                      <a:pPr algn="just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hlinkClick r:id="rId5"/>
                        </a:rPr>
                        <a:t>https://www.prevezachamber.gr/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54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600" b="1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Verdana"/>
                          <a:cs typeface="Verdana"/>
                        </a:rPr>
                        <a:t>Περιφέρεια Δυτικής Ελλάδας, </a:t>
                      </a:r>
                      <a:r>
                        <a:rPr lang="el-GR" sz="1600" b="0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Verdana"/>
                          <a:cs typeface="Verdana"/>
                        </a:rPr>
                        <a:t>η οποία κατέχει θεσμικό ρόλο στην</a:t>
                      </a:r>
                      <a:r>
                        <a:rPr lang="el-GR" sz="1600" b="0" kern="12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Verdana"/>
                          <a:cs typeface="Verdana"/>
                        </a:rPr>
                        <a:t> </a:t>
                      </a:r>
                      <a:r>
                        <a:rPr lang="el-GR" sz="1600" b="0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Verdana"/>
                          <a:cs typeface="Verdana"/>
                        </a:rPr>
                        <a:t>ανάπτυξη του αγροτικού τομέα</a:t>
                      </a:r>
                      <a:r>
                        <a:rPr lang="el-GR" sz="1600" b="0" kern="1200" baseline="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Verdana"/>
                          <a:cs typeface="Verdana"/>
                        </a:rPr>
                        <a:t> και της υπαίθρου γενικότερα</a:t>
                      </a:r>
                    </a:p>
                    <a:p>
                      <a:pPr algn="just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hlinkClick r:id="rId6"/>
                        </a:rPr>
                        <a:t>https://www.pde.gov.gr/gr/index.php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63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Ελληνικός Γεωργικός Οργανισμός – ΔΗΜΗΤΡΑ, 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με</a:t>
                      </a:r>
                      <a:r>
                        <a:rPr lang="el-GR" sz="1600" b="0" baseline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τεράστια εμπειρία σε ερευνητικά έργα που αφορούν τον ελαιοκομικό κλάδο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endParaRPr lang="el-GR" sz="16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  <a:p>
                      <a:pPr algn="just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hlinkClick r:id="rId7"/>
                        </a:rPr>
                        <a:t>https://www.elgo.gr/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72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Assoproli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Bari </a:t>
                      </a:r>
                      <a:r>
                        <a:rPr lang="el-GR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Αγροτικός Συνεταιρισμός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ένας</a:t>
                      </a:r>
                      <a:r>
                        <a:rPr lang="el-GR" sz="1600" b="0" baseline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από τους μεγαλύτερους ιταλικούς συνεταιρισμούς στον ελαιοκομικό κλάδο</a:t>
                      </a:r>
                    </a:p>
                    <a:p>
                      <a:pPr algn="just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hlinkClick r:id="rId8"/>
                        </a:rPr>
                        <a:t>https://assoproli.it/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188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Επιμελητήριο</a:t>
                      </a:r>
                      <a:r>
                        <a:rPr lang="el-GR" sz="1600" b="1" baseline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της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Foggia</a:t>
                      </a:r>
                      <a:r>
                        <a:rPr lang="el-GR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το οποίο εκπροσωπεί πλήρως τις </a:t>
                      </a:r>
                      <a:r>
                        <a:rPr lang="el-GR" sz="1600" b="0" dirty="0" err="1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αγροδιατροφικές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επιχειρήσεις του ελαιοκομικού κλάδου στην περιοχή του </a:t>
                      </a:r>
                    </a:p>
                    <a:p>
                      <a:pPr algn="just"/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hlinkClick r:id="rId9"/>
                        </a:rPr>
                        <a:t>http://www.fg.camcom.gov.it/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728" y="1078403"/>
            <a:ext cx="2364656" cy="68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728" y="1556764"/>
            <a:ext cx="2364656" cy="158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860" y="3167905"/>
            <a:ext cx="121920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76" y="4437112"/>
            <a:ext cx="2021160" cy="81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Εικόνα 1" descr="cid:image003.png@01D77572.D9C7CAF0"/>
          <p:cNvPicPr/>
          <p:nvPr/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728" y="5517232"/>
            <a:ext cx="2514600" cy="631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4154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908720"/>
            <a:ext cx="8754176" cy="864096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  <a:tabLst>
                <a:tab pos="318770" algn="l"/>
              </a:tabLst>
            </a:pPr>
            <a:br>
              <a:rPr lang="en-US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Κοινή Διασυνοριακή Περιοχή</a:t>
            </a: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ΕΛΛΑΔΑΣ-ΙΤΑΛΙΑΣ</a:t>
            </a:r>
            <a:br>
              <a:rPr lang="en-US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6171" y="1628800"/>
            <a:ext cx="8229600" cy="522920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endParaRPr lang="en-US" sz="8000" b="0" dirty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endParaRPr lang="en-US" sz="8000" b="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8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it-IT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l-GR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8000" b="0" dirty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947150516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7586"/>
            <a:ext cx="121920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615" y="1700808"/>
            <a:ext cx="6227687" cy="466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68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713740"/>
            <a:ext cx="8754176" cy="843052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ct val="20000"/>
              </a:spcBef>
              <a:tabLst>
                <a:tab pos="318770" algn="l"/>
              </a:tabLst>
            </a:pP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          Προκλήσεις στην Περιοχή</a:t>
            </a:r>
            <a:br>
              <a:rPr lang="en-US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6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n-US" sz="3200" dirty="0">
                <a:solidFill>
                  <a:srgbClr val="47796A"/>
                </a:solidFill>
              </a:rPr>
              <a:t> </a:t>
            </a: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447936" y="1044276"/>
            <a:ext cx="8444544" cy="5813724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l-GR" sz="8000" b="0" dirty="0">
                <a:solidFill>
                  <a:schemeClr val="tx1"/>
                </a:solidFill>
              </a:rPr>
              <a:t>Πολύ ισχυρός και υψηλής εξειδίκευσης ελαιοκομικός κλάδος (Η Ιταλία και η Ελλάδα είναι η 2</a:t>
            </a:r>
            <a:r>
              <a:rPr lang="el-GR" sz="8000" b="0" baseline="30000" dirty="0">
                <a:solidFill>
                  <a:schemeClr val="tx1"/>
                </a:solidFill>
              </a:rPr>
              <a:t>η</a:t>
            </a:r>
            <a:r>
              <a:rPr lang="el-GR" sz="8000" b="0" dirty="0">
                <a:solidFill>
                  <a:schemeClr val="tx1"/>
                </a:solidFill>
              </a:rPr>
              <a:t> και 3</a:t>
            </a:r>
            <a:r>
              <a:rPr lang="el-GR" sz="8000" b="0" baseline="30000" dirty="0">
                <a:solidFill>
                  <a:schemeClr val="tx1"/>
                </a:solidFill>
              </a:rPr>
              <a:t>η</a:t>
            </a:r>
            <a:r>
              <a:rPr lang="el-GR" sz="8000" b="0" dirty="0">
                <a:solidFill>
                  <a:schemeClr val="tx1"/>
                </a:solidFill>
              </a:rPr>
              <a:t> μεγαλύτερη ελαιοπαραγωγική χώρα παγκοσμίως)</a:t>
            </a:r>
            <a:r>
              <a:rPr lang="en-US" sz="8000" b="0" dirty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l-GR" sz="8000" b="0" dirty="0">
                <a:solidFill>
                  <a:schemeClr val="tx1"/>
                </a:solidFill>
              </a:rPr>
              <a:t>Πάρα πολλά υψηλής ποιότητας παραδοσιακά ελαιοκομικά προϊόντα (πολλά από αυτά είναι χαρακτηρισμένα ως ΠΟΠ &amp; ΠΓΕ), εξαιτίας του πλούσιου φυσικού περιβάλλοντος, τα οποία συνδέονται στενά με την Μεσογειακή Δίαιτα και διατροφή</a:t>
            </a:r>
            <a:r>
              <a:rPr lang="en-US" sz="8000" b="0" dirty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l-GR" sz="8000" b="0" dirty="0">
                <a:solidFill>
                  <a:schemeClr val="tx1"/>
                </a:solidFill>
              </a:rPr>
              <a:t>Το ενδιαφέρον των καταναλωτών  για την αυθεντικότητα των ελαιοκομικών προϊόντων είναι συνεχώς αυξανόμενο</a:t>
            </a:r>
            <a:r>
              <a:rPr lang="en-US" sz="8000" b="0" dirty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l-GR" sz="8000" b="0" dirty="0">
                <a:solidFill>
                  <a:schemeClr val="tx1"/>
                </a:solidFill>
              </a:rPr>
              <a:t>Ανεπαρκής αξιοποίηση αυτού του τεραστίου συμβολικού κεφαλαίου εξαιτίας στρεβλώσεων της εσωτερικής αγοράς (όπως εμμονή στις μαζικές πωλήσεις - χύμα, και στην προφορική ή υποκειμενική "πιστοποίηση" </a:t>
            </a:r>
            <a:r>
              <a:rPr lang="el-GR" sz="8000" b="0" dirty="0" err="1">
                <a:solidFill>
                  <a:schemeClr val="tx1"/>
                </a:solidFill>
              </a:rPr>
              <a:t>κ.λ.π</a:t>
            </a:r>
            <a:r>
              <a:rPr lang="el-GR" sz="8000" b="0" dirty="0">
                <a:solidFill>
                  <a:schemeClr val="tx1"/>
                </a:solidFill>
              </a:rPr>
              <a:t>)</a:t>
            </a:r>
            <a:endParaRPr lang="en-US" sz="8000" b="0" dirty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l-GR" sz="8000" b="0" dirty="0">
                <a:solidFill>
                  <a:schemeClr val="tx1"/>
                </a:solidFill>
              </a:rPr>
              <a:t>Οι υφιστάμενες διαδικασίες πιστοποίησης δεν προωθούν επαρκώς την αυθεντικότητα των υψηλής ποιότητας τοπικών ελαιοκομικών προϊόντων</a:t>
            </a:r>
            <a:r>
              <a:rPr lang="en-US" sz="8000" b="0" dirty="0">
                <a:solidFill>
                  <a:schemeClr val="tx1"/>
                </a:solidFill>
              </a:rPr>
              <a:t>.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l-GR" sz="8000" b="0" dirty="0">
                <a:solidFill>
                  <a:schemeClr val="tx1"/>
                </a:solidFill>
              </a:rPr>
              <a:t>Χαμηλό επίπεδο συνεργασίας μεταξύ των Μικρομεσαίων επιχειρήσεων και των Ερευνητικών Κέντρων</a:t>
            </a:r>
            <a:r>
              <a:rPr lang="en-US" sz="8000" b="0" dirty="0">
                <a:solidFill>
                  <a:schemeClr val="tx1"/>
                </a:solidFill>
              </a:rPr>
              <a:t> </a:t>
            </a:r>
            <a:r>
              <a:rPr lang="el-GR" sz="8000" b="0" dirty="0">
                <a:solidFill>
                  <a:schemeClr val="tx1"/>
                </a:solidFill>
              </a:rPr>
              <a:t>στο πεδίο της αυθεντικότητας των ελαιοκομικών προϊόντων.</a:t>
            </a:r>
            <a:endParaRPr lang="en-US" sz="8000" b="0" dirty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l-GR" sz="8000" b="0" dirty="0">
                <a:solidFill>
                  <a:schemeClr val="tx1"/>
                </a:solidFill>
              </a:rPr>
              <a:t>Χαμηλό επίπεδο ανταγωνιστικότητας των</a:t>
            </a:r>
            <a:r>
              <a:rPr lang="en-US" sz="8000" b="0" dirty="0">
                <a:solidFill>
                  <a:schemeClr val="tx1"/>
                </a:solidFill>
              </a:rPr>
              <a:t> </a:t>
            </a:r>
            <a:r>
              <a:rPr lang="el-GR" sz="8000" b="0" dirty="0">
                <a:solidFill>
                  <a:schemeClr val="tx1"/>
                </a:solidFill>
              </a:rPr>
              <a:t>Μικρομεσαίων επιχειρήσεων </a:t>
            </a:r>
            <a:endParaRPr lang="en-US" sz="8000" b="0" dirty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endParaRPr lang="en-US" sz="8000" b="0" dirty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endParaRPr lang="en-US" sz="8000" b="0" dirty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endParaRPr lang="en-US" sz="8000" b="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en-US" sz="80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it-IT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l-GR" sz="8000" dirty="0">
              <a:solidFill>
                <a:schemeClr val="tx2"/>
              </a:solidFill>
              <a:latin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8000" b="0" dirty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2840738855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945"/>
            <a:ext cx="1224136" cy="1015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721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904030"/>
            <a:ext cx="8754176" cy="436738"/>
          </a:xfrm>
        </p:spPr>
        <p:txBody>
          <a:bodyPr>
            <a:normAutofit fontScale="90000"/>
          </a:bodyPr>
          <a:lstStyle/>
          <a:p>
            <a:br>
              <a:rPr lang="en-US" sz="32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2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>Προσέγγιση του Έργου</a:t>
            </a:r>
            <a:r>
              <a:rPr lang="en-US" sz="32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> </a:t>
            </a:r>
            <a:endParaRPr lang="el-GR" sz="3200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1700808"/>
            <a:ext cx="8496944" cy="540060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800" b="0" dirty="0">
              <a:solidFill>
                <a:schemeClr val="tx2"/>
              </a:solidFill>
              <a:latin typeface="Verdana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8800" b="0" dirty="0">
                <a:solidFill>
                  <a:schemeClr val="tx1"/>
                </a:solidFill>
                <a:latin typeface="Cambria" pitchFamily="18" charset="0"/>
              </a:rPr>
              <a:t>Η εισαγωγή ενός καινοτόμου και αποτελεσματικού τρόπου για την</a:t>
            </a:r>
            <a:r>
              <a:rPr lang="en-US" sz="8800" b="0" dirty="0">
                <a:solidFill>
                  <a:schemeClr val="tx1"/>
                </a:solidFill>
                <a:latin typeface="Cambria" pitchFamily="18" charset="0"/>
              </a:rPr>
              <a:t>: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l-GR" sz="8800" b="0" dirty="0">
                <a:solidFill>
                  <a:schemeClr val="tx1"/>
                </a:solidFill>
                <a:latin typeface="Cambria" pitchFamily="18" charset="0"/>
              </a:rPr>
              <a:t>πιστοποίηση της αυθεντικότητας την υψηλής ποιότητας τοπικών ποικιλιών ελιάς</a:t>
            </a:r>
            <a:r>
              <a:rPr lang="en-US" sz="8800" b="0" dirty="0">
                <a:solidFill>
                  <a:schemeClr val="tx1"/>
                </a:solidFill>
                <a:latin typeface="Cambria" pitchFamily="18" charset="0"/>
              </a:rPr>
              <a:t>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l-GR" sz="8800" b="0" dirty="0">
                <a:solidFill>
                  <a:schemeClr val="tx1"/>
                </a:solidFill>
                <a:latin typeface="Cambria" pitchFamily="18" charset="0"/>
              </a:rPr>
              <a:t>Έξυπνη προώθηση των ανταγωνιστικών  τους πλεονεκτημάτων στις αγορές του εσωτερικού και εξωτερικού</a:t>
            </a:r>
            <a:r>
              <a:rPr lang="en-US" sz="8800" b="0" dirty="0">
                <a:solidFill>
                  <a:schemeClr val="tx1"/>
                </a:solidFill>
                <a:latin typeface="Cambria" pitchFamily="18" charset="0"/>
              </a:rPr>
              <a:t>,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l-GR" sz="8000" b="0" dirty="0">
                <a:solidFill>
                  <a:schemeClr val="tx1"/>
                </a:solidFill>
                <a:latin typeface="Cambria" pitchFamily="18" charset="0"/>
              </a:rPr>
              <a:t>μέσα από την </a:t>
            </a:r>
            <a:r>
              <a:rPr lang="en-US" sz="8000" b="0" dirty="0">
                <a:solidFill>
                  <a:schemeClr val="tx1"/>
                </a:solidFill>
                <a:latin typeface="Cambria" pitchFamily="18" charset="0"/>
              </a:rPr>
              <a:t>:</a:t>
            </a:r>
            <a:endParaRPr lang="el-GR" sz="8000" b="0" dirty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l-GR" sz="8700" b="0" dirty="0">
                <a:solidFill>
                  <a:schemeClr val="tx1"/>
                </a:solidFill>
                <a:latin typeface="Cambria" pitchFamily="18" charset="0"/>
              </a:rPr>
              <a:t>ανάπτυξη και πιλοτική εφαρμογή ενός ολοκληρωμένου συστήματος πιστοποίησης της αυθεντικότητας επιλεγμένων τοπικών </a:t>
            </a:r>
            <a:r>
              <a:rPr lang="en-US" sz="8700" b="0" dirty="0">
                <a:solidFill>
                  <a:schemeClr val="tx1"/>
                </a:solidFill>
                <a:latin typeface="Cambria" pitchFamily="18" charset="0"/>
              </a:rPr>
              <a:t>extra </a:t>
            </a:r>
            <a:r>
              <a:rPr lang="el-GR" sz="8700" b="0" dirty="0">
                <a:solidFill>
                  <a:schemeClr val="tx1"/>
                </a:solidFill>
                <a:latin typeface="Cambria" pitchFamily="18" charset="0"/>
              </a:rPr>
              <a:t>παρθένων</a:t>
            </a:r>
            <a:r>
              <a:rPr lang="en-US" sz="8700" b="0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l-GR" sz="8700" b="0" dirty="0">
                <a:solidFill>
                  <a:schemeClr val="tx1"/>
                </a:solidFill>
                <a:latin typeface="Cambria" pitchFamily="18" charset="0"/>
              </a:rPr>
              <a:t>ΠΟΠ &amp; ΠΓΕ ελαιολάδων.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l-GR" sz="8700" b="0" dirty="0">
                <a:solidFill>
                  <a:schemeClr val="tx1"/>
                </a:solidFill>
                <a:latin typeface="Cambria" pitchFamily="18" charset="0"/>
              </a:rPr>
              <a:t>χρήση νέων ή προσαρμογή υφιστάμενων φυσικοχημικών αναλύσεων και οργανοληπτικών μεθόδων, με βάση την ποικιλία και τη γεωγραφική προέλευση.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l-GR" sz="8700" b="0" dirty="0">
                <a:solidFill>
                  <a:schemeClr val="tx1"/>
                </a:solidFill>
                <a:latin typeface="Cambria" pitchFamily="18" charset="0"/>
              </a:rPr>
              <a:t>Προώθηση φιλικών προς το περιβάλλον τεχνικών καλλιέργειας και φυτοπροστασίας αλλά και σύγχρονων μεθόδων μεταποίησης</a:t>
            </a:r>
            <a:r>
              <a:rPr lang="en-US" sz="8700" b="0" dirty="0">
                <a:solidFill>
                  <a:schemeClr val="tx1"/>
                </a:solidFill>
                <a:latin typeface="Cambria" pitchFamily="18" charset="0"/>
              </a:rPr>
              <a:t>.</a:t>
            </a: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366973994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0"/>
            <a:ext cx="2369119" cy="836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737"/>
            <a:ext cx="121920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656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85648" y="1059343"/>
            <a:ext cx="8754176" cy="497449"/>
          </a:xfrm>
        </p:spPr>
        <p:txBody>
          <a:bodyPr>
            <a:normAutofit fontScale="90000"/>
          </a:bodyPr>
          <a:lstStyle/>
          <a:p>
            <a:br>
              <a:rPr lang="en-US" sz="32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2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200" b="1" dirty="0">
                <a:solidFill>
                  <a:schemeClr val="tx2"/>
                </a:solidFill>
                <a:latin typeface="Cambria" pitchFamily="18" charset="0"/>
                <a:ea typeface="Times New Roman"/>
                <a:cs typeface="Times New Roman"/>
              </a:rPr>
              <a:t>Κύριος Σκοπός του Έργου</a:t>
            </a:r>
            <a:br>
              <a:rPr lang="en-US" sz="32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539552" y="1916832"/>
            <a:ext cx="8229600" cy="4680520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7400" dirty="0">
                <a:solidFill>
                  <a:schemeClr val="tx1"/>
                </a:solidFill>
                <a:latin typeface="Cambria" pitchFamily="18" charset="0"/>
              </a:rPr>
              <a:t>Η δημιουργία ενός Δικτύου Καινοτομίας στον ελαιοκομικό κλάδο μεταξύ Επιμελητηρίων, Ενώσεων, Μικρομεσαίων Επιχειρήσεων Ερευνητικών Ινστιτούτων &amp; Περιφερειακών Αρχών, με σκοπό……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7400" dirty="0">
                <a:solidFill>
                  <a:schemeClr val="tx1"/>
                </a:solidFill>
                <a:latin typeface="Cambria" pitchFamily="18" charset="0"/>
              </a:rPr>
              <a:t>την ανάπτυξη &amp; προσφορά στις τοπικές εταιρείες παραγωγής ελαιολάδου καινοτόμων και ολοκληρωμένων μεθόδων, εργαλείων, και υπηρεσιών πιστοποίησης της αυθεντικότητας του ελαιολάδου.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7400" dirty="0">
                <a:solidFill>
                  <a:schemeClr val="tx1"/>
                </a:solidFill>
                <a:latin typeface="Cambria" pitchFamily="18" charset="0"/>
              </a:rPr>
              <a:t> </a:t>
            </a:r>
            <a:endParaRPr lang="en-US" sz="8000" b="0" dirty="0">
              <a:solidFill>
                <a:schemeClr val="tx1"/>
              </a:solidFill>
              <a:latin typeface="Cambria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64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1495548942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40" y="58646"/>
            <a:ext cx="121920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6823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85648" y="1059343"/>
            <a:ext cx="8754176" cy="497449"/>
          </a:xfrm>
        </p:spPr>
        <p:txBody>
          <a:bodyPr>
            <a:normAutofit fontScale="90000"/>
          </a:bodyPr>
          <a:lstStyle/>
          <a:p>
            <a:br>
              <a:rPr lang="en-US" sz="32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br>
              <a:rPr lang="en-US" sz="32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r>
              <a:rPr lang="el-GR" sz="32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  <a:t>Ειδικοί Στόχοι του έργου</a:t>
            </a:r>
            <a:br>
              <a:rPr lang="en-US" sz="3200" b="1" dirty="0">
                <a:solidFill>
                  <a:prstClr val="black"/>
                </a:solidFill>
                <a:latin typeface="Cambria" pitchFamily="18" charset="0"/>
                <a:ea typeface="Times New Roman"/>
                <a:cs typeface="Times New Roman"/>
              </a:rPr>
            </a:br>
            <a:endParaRPr lang="el-GR" sz="3200" dirty="0">
              <a:solidFill>
                <a:srgbClr val="47796A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539552" y="1916832"/>
            <a:ext cx="8229600" cy="468052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9600" b="0" dirty="0">
                <a:solidFill>
                  <a:schemeClr val="tx1"/>
                </a:solidFill>
                <a:latin typeface="Cambria" pitchFamily="18" charset="0"/>
              </a:rPr>
              <a:t>1. </a:t>
            </a:r>
            <a:r>
              <a:rPr lang="el-GR" sz="9600" b="0" dirty="0">
                <a:solidFill>
                  <a:schemeClr val="tx1"/>
                </a:solidFill>
                <a:latin typeface="Cambria" pitchFamily="18" charset="0"/>
              </a:rPr>
              <a:t>Ανάπτυξη και πιλοτική εφαρμογή κοινών κατευθυντηρίων οδηγιών και αρχών για την πιστοποίηση της αυθεντικότητας του ελαιολάδου στην κοινή διασυνοριακή περιοχή</a:t>
            </a:r>
            <a:r>
              <a:rPr lang="en-US" sz="9600" b="0" dirty="0">
                <a:solidFill>
                  <a:schemeClr val="tx1"/>
                </a:solidFill>
                <a:latin typeface="Cambria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9600" b="0" dirty="0">
                <a:solidFill>
                  <a:schemeClr val="tx1"/>
                </a:solidFill>
                <a:latin typeface="Cambria" pitchFamily="18" charset="0"/>
              </a:rPr>
              <a:t>2. </a:t>
            </a:r>
            <a:r>
              <a:rPr lang="el-GR" sz="9600" b="0" dirty="0">
                <a:solidFill>
                  <a:schemeClr val="tx1"/>
                </a:solidFill>
                <a:latin typeface="Cambria" pitchFamily="18" charset="0"/>
              </a:rPr>
              <a:t>Προώθηση και ενθάρρυνση της συνεργασίας και δικτύωσης μεταξύ των Επιχειρήσεων που δραστηριοποιούνται στον ελαιοκομικό κλάδο, Επιμελητηρίων, Ερευνητικών Ινστιτούτων και αρμόδιων Περιφερειακών Αρχών.</a:t>
            </a:r>
            <a:endParaRPr lang="en-US" sz="9600" b="0" dirty="0">
              <a:solidFill>
                <a:schemeClr val="tx1"/>
              </a:solidFill>
              <a:latin typeface="Cambria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9600" b="0" dirty="0">
                <a:solidFill>
                  <a:schemeClr val="tx1"/>
                </a:solidFill>
                <a:latin typeface="Cambria" pitchFamily="18" charset="0"/>
              </a:rPr>
              <a:t>3.</a:t>
            </a:r>
            <a:r>
              <a:rPr lang="el-GR" sz="9600" b="0" dirty="0">
                <a:solidFill>
                  <a:schemeClr val="tx1"/>
                </a:solidFill>
                <a:latin typeface="Cambria" pitchFamily="18" charset="0"/>
              </a:rPr>
              <a:t> Αξιοποίηση καινοτόμων εργαλείων ΤΠΕ με σκοπό την βελτίωση της ανταγωνιστικότητας και εξωστρέφειας των ελαιοκομικών  επιχειρήσεων</a:t>
            </a:r>
            <a:r>
              <a:rPr lang="en-US" sz="9600" b="0" dirty="0">
                <a:solidFill>
                  <a:schemeClr val="tx1"/>
                </a:solidFill>
                <a:latin typeface="Cambria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8000" b="0" dirty="0">
              <a:solidFill>
                <a:schemeClr val="tx1"/>
              </a:solidFill>
              <a:latin typeface="Cambria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64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3600273638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40" y="208120"/>
            <a:ext cx="121920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597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713740"/>
            <a:ext cx="8393257" cy="559199"/>
          </a:xfrm>
        </p:spPr>
        <p:txBody>
          <a:bodyPr/>
          <a:lstStyle/>
          <a:p>
            <a:pPr marL="0" indent="0" algn="ctr">
              <a:buNone/>
            </a:pPr>
            <a:r>
              <a:rPr lang="el-GR" sz="3200" dirty="0">
                <a:solidFill>
                  <a:schemeClr val="tx2"/>
                </a:solidFill>
              </a:rPr>
              <a:t>Κύρια Αποτελέσματα του Έργου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106" y="1628800"/>
            <a:ext cx="8393257" cy="4968552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l-GR" b="1" dirty="0">
                <a:solidFill>
                  <a:schemeClr val="tx1"/>
                </a:solidFill>
                <a:latin typeface="Cambria" pitchFamily="18" charset="0"/>
              </a:rPr>
              <a:t>1 σειρά κριτηρίων και διαδικασιών πιστοποίησης της αυθεντικότητας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τοπικών ποικιλιών 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extra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παρθένων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ελαιολάδων, συνδυάζοντας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: </a:t>
            </a:r>
          </a:p>
          <a:p>
            <a:pPr algn="just"/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      -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φυσικοχημικές μεθόδους ανάλυσης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&amp;</a:t>
            </a:r>
          </a:p>
          <a:p>
            <a:pPr algn="just"/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      -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οργανοληπτικές μεθόδους</a:t>
            </a:r>
            <a:endParaRPr lang="en-US" dirty="0">
              <a:solidFill>
                <a:schemeClr val="tx1"/>
              </a:solidFill>
              <a:latin typeface="Cambria" pitchFamily="18" charset="0"/>
            </a:endParaRPr>
          </a:p>
          <a:p>
            <a:pPr algn="just"/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     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με βάση την χρήση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:</a:t>
            </a:r>
          </a:p>
          <a:p>
            <a:pPr algn="just"/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      - 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φιλικών προς το περιβάλλον τεχνικών καλλιέργειας και   φυτοπροστασίας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&amp; </a:t>
            </a:r>
          </a:p>
          <a:p>
            <a:pPr algn="just"/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     -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προχωρημένων μεθόδων μεταποίησης</a:t>
            </a:r>
            <a:endParaRPr lang="en-US" dirty="0">
              <a:solidFill>
                <a:schemeClr val="tx1"/>
              </a:solidFill>
              <a:latin typeface="Cambria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tx1"/>
                </a:solidFill>
                <a:latin typeface="Cambria" pitchFamily="18" charset="0"/>
              </a:rPr>
              <a:t>1 </a:t>
            </a:r>
            <a:r>
              <a:rPr lang="el-GR" b="1" dirty="0">
                <a:solidFill>
                  <a:schemeClr val="tx1"/>
                </a:solidFill>
                <a:latin typeface="Cambria" pitchFamily="18" charset="0"/>
              </a:rPr>
              <a:t>κοινό Καλάθι Αυθεντικών Ελαιολάδων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τα οποίο θα περιλαμβάνει τα ειδικά ποιοτικά και διατροφικά χαρακτηριστικά των επιλεγμένων ποικιλιών ελιάς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tx1"/>
                </a:solidFill>
                <a:latin typeface="Cambria" pitchFamily="18" charset="0"/>
              </a:rPr>
              <a:t>1 e-Promotion Platform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για την έξυπνη προώθηση του Καλαθιού των Αυθεντικών Ελαιολάδων. 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  <a:hlinkClick r:id="rId3"/>
              </a:rPr>
              <a:t>https://epignosys.developing.it/AON/Login.aspx</a:t>
            </a:r>
            <a:endParaRPr lang="el-GR" dirty="0">
              <a:solidFill>
                <a:schemeClr val="tx1"/>
              </a:solidFill>
              <a:latin typeface="Cambria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tx1"/>
                </a:solidFill>
                <a:latin typeface="Cambria" pitchFamily="18" charset="0"/>
              </a:rPr>
              <a:t>1  e- Networking Platform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για την προώθηση της συνεργασίας και δικτύωσης μεταξύ των μελών του Δικτύου.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  <a:hlinkClick r:id="rId4"/>
              </a:rPr>
              <a:t> https://network.interreg-authentic-olive-net.eu/home/</a:t>
            </a:r>
            <a:endParaRPr lang="en-US" dirty="0">
              <a:solidFill>
                <a:schemeClr val="tx1"/>
              </a:solidFill>
              <a:latin typeface="Cambria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4 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σεμινάρια κατάρτισης.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Ειδικές εκδηλώσεις προώθησης των τοπικών ελαιολάδων και δικτύωσης των τοπικών παραγωγών 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(</a:t>
            </a:r>
            <a:r>
              <a:rPr lang="el-GR" dirty="0">
                <a:solidFill>
                  <a:schemeClr val="tx1"/>
                </a:solidFill>
                <a:latin typeface="Cambria" pitchFamily="18" charset="0"/>
              </a:rPr>
              <a:t>Πρέβεζα, Πάτρα, 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Bari, Foggia).</a:t>
            </a:r>
          </a:p>
          <a:p>
            <a:pPr algn="just"/>
            <a:endParaRPr lang="en-US" dirty="0">
              <a:solidFill>
                <a:schemeClr val="tx1"/>
              </a:solidFill>
              <a:latin typeface="Cambria" pitchFamily="18" charset="0"/>
            </a:endParaRPr>
          </a:p>
          <a:p>
            <a:pPr algn="just"/>
            <a:endParaRPr lang="en-US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6" name="Εικόνα 5" descr="C:\Users\user\AppData\Local\Microsoft\Windows\Temporary Internet Files\Content.Outlook\0TVTFSZK\AUTHENTIC-OLIVE-NET_Logo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263"/>
            <a:ext cx="121920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7637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54176" cy="850106"/>
          </a:xfrm>
        </p:spPr>
        <p:txBody>
          <a:bodyPr>
            <a:normAutofit/>
          </a:bodyPr>
          <a:lstStyle/>
          <a:p>
            <a:r>
              <a:rPr lang="el-GR" sz="3200" b="1" dirty="0">
                <a:solidFill>
                  <a:schemeClr val="tx2"/>
                </a:solidFill>
                <a:latin typeface="Cambria" pitchFamily="18" charset="0"/>
                <a:cs typeface="Times New Roman"/>
              </a:rPr>
              <a:t>Ομάδες – Στόχοι του Έργου</a:t>
            </a:r>
            <a:endParaRPr lang="el-GR" sz="3200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683568" y="2420888"/>
            <a:ext cx="7848872" cy="367240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80000"/>
              </a:lnSpc>
              <a:spcAft>
                <a:spcPct val="20000"/>
              </a:spcAft>
              <a:buNone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l-GR" sz="5900" b="0" dirty="0">
                <a:solidFill>
                  <a:schemeClr val="tx1"/>
                </a:solidFill>
              </a:rPr>
              <a:t>Αντιπροσωπευτικές οργανώσεις Μικρομεσαίων Επιχειρήσεων </a:t>
            </a:r>
            <a:endParaRPr lang="en-US" sz="5900" b="0" dirty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l-GR" sz="5900" b="0" dirty="0">
                <a:solidFill>
                  <a:schemeClr val="tx1"/>
                </a:solidFill>
                <a:latin typeface="Cambria" pitchFamily="18" charset="0"/>
              </a:rPr>
              <a:t>Ερευνητική Κοινότητα</a:t>
            </a:r>
            <a:endParaRPr lang="en-US" sz="5900" b="0" dirty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l-GR" sz="5900" b="0" dirty="0">
                <a:solidFill>
                  <a:schemeClr val="tx1"/>
                </a:solidFill>
                <a:latin typeface="Cambria" pitchFamily="18" charset="0"/>
              </a:rPr>
              <a:t>Περιφερειακές Αρχές</a:t>
            </a:r>
            <a:endParaRPr lang="en-US" sz="5900" b="0" dirty="0">
              <a:solidFill>
                <a:schemeClr val="tx1"/>
              </a:solidFill>
              <a:latin typeface="Cambria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l-GR" sz="5900" b="0" dirty="0">
                <a:solidFill>
                  <a:schemeClr val="tx1"/>
                </a:solidFill>
                <a:latin typeface="Cambria" pitchFamily="18" charset="0"/>
              </a:rPr>
              <a:t>Μικρομεσαίες Επιχειρήσεις του ελαιοκομικού κλάδου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l-GR" sz="5900" b="0" dirty="0">
                <a:solidFill>
                  <a:schemeClr val="tx1"/>
                </a:solidFill>
              </a:rPr>
              <a:t>Νέοι </a:t>
            </a:r>
            <a:r>
              <a:rPr lang="el-GR" sz="5900" b="0" dirty="0" err="1">
                <a:solidFill>
                  <a:schemeClr val="tx1"/>
                </a:solidFill>
              </a:rPr>
              <a:t>ελαιοκαλλιεργητές</a:t>
            </a:r>
            <a:r>
              <a:rPr lang="el-GR" sz="5900" b="0" dirty="0">
                <a:solidFill>
                  <a:schemeClr val="tx1"/>
                </a:solidFill>
              </a:rPr>
              <a:t> και παραγωγοί ελαιολάδου</a:t>
            </a:r>
            <a:endParaRPr lang="en-US" sz="5900" b="0" dirty="0">
              <a:solidFill>
                <a:schemeClr val="tx1"/>
              </a:solidFill>
              <a:latin typeface="Cambria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64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algn="just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q"/>
            </a:pPr>
            <a:endParaRPr lang="en-US" sz="2800" b="0" dirty="0">
              <a:solidFill>
                <a:schemeClr val="tx1"/>
              </a:solidFill>
              <a:latin typeface="Verdana" pitchFamily="34" charset="0"/>
            </a:endParaRPr>
          </a:p>
          <a:p>
            <a:pPr lvl="1" algn="just">
              <a:lnSpc>
                <a:spcPct val="80000"/>
              </a:lnSpc>
              <a:spcAft>
                <a:spcPct val="20000"/>
              </a:spcAft>
            </a:pPr>
            <a:endParaRPr lang="el-GR" sz="1800" b="1" dirty="0">
              <a:latin typeface="Verdana" pitchFamily="34" charset="0"/>
            </a:endParaRPr>
          </a:p>
        </p:txBody>
      </p:sp>
      <p:graphicFrame>
        <p:nvGraphicFramePr>
          <p:cNvPr id="10" name="Chart 42"/>
          <p:cNvGraphicFramePr/>
          <p:nvPr>
            <p:extLst>
              <p:ext uri="{D42A27DB-BD31-4B8C-83A1-F6EECF244321}">
                <p14:modId xmlns:p14="http://schemas.microsoft.com/office/powerpoint/2010/main" val="803882793"/>
              </p:ext>
            </p:extLst>
          </p:nvPr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6 - Τίτλος"/>
          <p:cNvSpPr txBox="1">
            <a:spLocks/>
          </p:cNvSpPr>
          <p:nvPr/>
        </p:nvSpPr>
        <p:spPr>
          <a:xfrm>
            <a:off x="0" y="5733256"/>
            <a:ext cx="1691680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l-GR" sz="1600" dirty="0">
              <a:solidFill>
                <a:prstClr val="black"/>
              </a:solidFill>
              <a:latin typeface="Cambria" pitchFamily="18" charset="0"/>
            </a:endParaRPr>
          </a:p>
        </p:txBody>
      </p:sp>
      <p:pic>
        <p:nvPicPr>
          <p:cNvPr id="9" name="Εικόνα 8" descr="C:\Users\user\AppData\Local\Microsoft\Windows\Temporary Internet Files\Content.Outlook\0TVTFSZK\AUTHENTIC-OLIVE-NET_Logo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40" y="54385"/>
            <a:ext cx="121920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58048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6041</TotalTime>
  <Words>811</Words>
  <Application>Microsoft Office PowerPoint</Application>
  <PresentationFormat>Προβολή στην οθόνη (4:3)</PresentationFormat>
  <Paragraphs>118</Paragraphs>
  <Slides>10</Slides>
  <Notes>10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Verdana</vt:lpstr>
      <vt:lpstr>Wingdings</vt:lpstr>
      <vt:lpstr>Θέμα του Office</vt:lpstr>
      <vt:lpstr>   Θ.Ε. 1: ΠΑΡΟΥΣΙΑΣΗ ΤΟΥ ΕΡΓΟΥ AUTHENTIC-OLIVE-NET   ”Certification of Authenticity and Development of a Promotion Network olive products in the across border GREECE – ITALY area” https://interreg-authentic-olive-net.eu/        Το παρόν κείμενο παράχθηκε με την οικονομική υποστήριξη της Ευρωπαϊκής Ένωσης και  αντανακλά τις απόψεις των συγγραφέα και  η Διαχειριστική Αρχή  δεν ευθύνεται για οποιαδήποτε χρήση των πληροφοριών που περιέχονται σε αυτήν   </vt:lpstr>
      <vt:lpstr>Παρουσίαση του PowerPoint</vt:lpstr>
      <vt:lpstr>    Κοινή Διασυνοριακή Περιοχή ΕΛΛΑΔΑΣ-ΙΤΑΛΙΑΣ      </vt:lpstr>
      <vt:lpstr>            Προκλήσεις στην Περιοχή      </vt:lpstr>
      <vt:lpstr> Προσέγγιση του Έργου </vt:lpstr>
      <vt:lpstr>  Κύριος Σκοπός του Έργου </vt:lpstr>
      <vt:lpstr>  Ειδικοί Στόχοι του έργου </vt:lpstr>
      <vt:lpstr>Παρουσίαση του PowerPoint</vt:lpstr>
      <vt:lpstr>Ομάδες – Στόχοι του Έργου</vt:lpstr>
      <vt:lpstr>Επιλεγμένες Τοπικές Ποικιλίες Ελιών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Stevy</dc:creator>
  <cp:lastModifiedBy>EURICON</cp:lastModifiedBy>
  <cp:revision>697</cp:revision>
  <cp:lastPrinted>2017-03-28T15:01:35Z</cp:lastPrinted>
  <dcterms:created xsi:type="dcterms:W3CDTF">2012-09-06T09:03:05Z</dcterms:created>
  <dcterms:modified xsi:type="dcterms:W3CDTF">2021-08-02T13:47:37Z</dcterms:modified>
</cp:coreProperties>
</file>