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charts/chart8.xml" ContentType="application/vnd.openxmlformats-officedocument.drawingml.chart+xml"/>
  <Override PartName="/ppt/notesSlides/notesSlide12.xml" ContentType="application/vnd.openxmlformats-officedocument.presentationml.notesSlide+xml"/>
  <Override PartName="/ppt/charts/chart9.xml" ContentType="application/vnd.openxmlformats-officedocument.drawingml.chart+xml"/>
  <Override PartName="/ppt/notesSlides/notesSlide13.xml" ContentType="application/vnd.openxmlformats-officedocument.presentationml.notesSlide+xml"/>
  <Override PartName="/ppt/charts/chart10.xml" ContentType="application/vnd.openxmlformats-officedocument.drawingml.chart+xml"/>
  <Override PartName="/ppt/notesSlides/notesSlide14.xml" ContentType="application/vnd.openxmlformats-officedocument.presentationml.notesSlide+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530" r:id="rId3"/>
    <p:sldId id="572" r:id="rId4"/>
    <p:sldId id="518" r:id="rId5"/>
    <p:sldId id="521" r:id="rId6"/>
    <p:sldId id="527" r:id="rId7"/>
    <p:sldId id="568" r:id="rId8"/>
    <p:sldId id="551" r:id="rId9"/>
    <p:sldId id="528" r:id="rId10"/>
    <p:sldId id="579" r:id="rId11"/>
    <p:sldId id="584" r:id="rId12"/>
    <p:sldId id="583" r:id="rId13"/>
    <p:sldId id="578" r:id="rId14"/>
    <p:sldId id="581" r:id="rId15"/>
  </p:sldIdLst>
  <p:sldSz cx="9144000" cy="6858000" type="screen4x3"/>
  <p:notesSz cx="6735763" cy="9866313"/>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512F115-2FCC-49EE-8759-A71F26F5819E}">
          <p14:sldIdLst>
            <p14:sldId id="256"/>
            <p14:sldId id="530"/>
            <p14:sldId id="572"/>
            <p14:sldId id="518"/>
            <p14:sldId id="521"/>
            <p14:sldId id="527"/>
            <p14:sldId id="568"/>
            <p14:sldId id="551"/>
            <p14:sldId id="528"/>
            <p14:sldId id="579"/>
            <p14:sldId id="584"/>
            <p14:sldId id="583"/>
            <p14:sldId id="578"/>
            <p14:sldId id="581"/>
          </p14:sldIdLst>
        </p14:section>
        <p14:section name="Untitled Section" id="{0F1CB131-A6BD-43D0-B8D4-1F27CEF7A05E}">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7">
          <p15:clr>
            <a:srgbClr val="A4A3A4"/>
          </p15:clr>
        </p15:guide>
        <p15:guide id="2" pos="212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03399"/>
    <a:srgbClr val="000099"/>
    <a:srgbClr val="5075BC"/>
    <a:srgbClr val="4478B6"/>
    <a:srgbClr val="4FD1FF"/>
    <a:srgbClr val="75DBFF"/>
    <a:srgbClr val="9FE6FF"/>
    <a:srgbClr val="9BCFD9"/>
    <a:srgbClr val="50AB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53" autoAdjust="0"/>
    <p:restoredTop sz="94849" autoAdjust="0"/>
  </p:normalViewPr>
  <p:slideViewPr>
    <p:cSldViewPr>
      <p:cViewPr varScale="1">
        <p:scale>
          <a:sx n="109" d="100"/>
          <a:sy n="109" d="100"/>
        </p:scale>
        <p:origin x="1866"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p:scale>
          <a:sx n="60" d="100"/>
          <a:sy n="60" d="100"/>
        </p:scale>
        <p:origin x="-2772" y="174"/>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__________Microsoft_Excel.xlsx"/></Relationships>
</file>

<file path=ppt/charts/_rels/chart10.xml.rels><?xml version="1.0" encoding="UTF-8" standalone="yes"?>
<Relationships xmlns="http://schemas.openxmlformats.org/package/2006/relationships"><Relationship Id="rId1" Type="http://schemas.openxmlformats.org/officeDocument/2006/relationships/package" Target="../embeddings/___________________Microsoft_Excel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___________________Microsoft_Excel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_________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_________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__________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_________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_________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___________Microsoft_Excel6.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___________Microsoft_Excel7.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______________Microsoft_Excel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0557-4B1B-9D82-44DD122B3553}"/>
            </c:ext>
          </c:extLst>
        </c:ser>
        <c:dLbls>
          <c:showLegendKey val="0"/>
          <c:showVal val="0"/>
          <c:showCatName val="0"/>
          <c:showSerName val="0"/>
          <c:showPercent val="0"/>
          <c:showBubbleSize val="0"/>
        </c:dLbls>
        <c:axId val="94404096"/>
        <c:axId val="35718848"/>
      </c:radarChart>
      <c:catAx>
        <c:axId val="94404096"/>
        <c:scaling>
          <c:orientation val="minMax"/>
        </c:scaling>
        <c:delete val="1"/>
        <c:axPos val="b"/>
        <c:numFmt formatCode="General" sourceLinked="1"/>
        <c:majorTickMark val="none"/>
        <c:minorTickMark val="none"/>
        <c:tickLblPos val="none"/>
        <c:crossAx val="35718848"/>
        <c:crosses val="autoZero"/>
        <c:auto val="1"/>
        <c:lblAlgn val="ctr"/>
        <c:lblOffset val="100"/>
        <c:noMultiLvlLbl val="0"/>
      </c:catAx>
      <c:valAx>
        <c:axId val="35718848"/>
        <c:scaling>
          <c:orientation val="minMax"/>
        </c:scaling>
        <c:delete val="1"/>
        <c:axPos val="l"/>
        <c:numFmt formatCode="General" sourceLinked="1"/>
        <c:majorTickMark val="out"/>
        <c:minorTickMark val="none"/>
        <c:tickLblPos val="none"/>
        <c:crossAx val="944040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76BD-4D29-A067-F805BFFA4F4F}"/>
            </c:ext>
          </c:extLst>
        </c:ser>
        <c:dLbls>
          <c:showLegendKey val="0"/>
          <c:showVal val="0"/>
          <c:showCatName val="0"/>
          <c:showSerName val="0"/>
          <c:showPercent val="0"/>
          <c:showBubbleSize val="0"/>
        </c:dLbls>
        <c:axId val="46353408"/>
        <c:axId val="43020800"/>
      </c:radarChart>
      <c:catAx>
        <c:axId val="46353408"/>
        <c:scaling>
          <c:orientation val="minMax"/>
        </c:scaling>
        <c:delete val="1"/>
        <c:axPos val="b"/>
        <c:numFmt formatCode="General" sourceLinked="1"/>
        <c:majorTickMark val="none"/>
        <c:minorTickMark val="none"/>
        <c:tickLblPos val="none"/>
        <c:crossAx val="43020800"/>
        <c:crosses val="autoZero"/>
        <c:auto val="1"/>
        <c:lblAlgn val="ctr"/>
        <c:lblOffset val="100"/>
        <c:noMultiLvlLbl val="0"/>
      </c:catAx>
      <c:valAx>
        <c:axId val="43020800"/>
        <c:scaling>
          <c:orientation val="minMax"/>
        </c:scaling>
        <c:delete val="1"/>
        <c:axPos val="l"/>
        <c:numFmt formatCode="General" sourceLinked="1"/>
        <c:majorTickMark val="out"/>
        <c:minorTickMark val="none"/>
        <c:tickLblPos val="none"/>
        <c:crossAx val="4635340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E5AF-4835-8456-44DBABDA1A00}"/>
            </c:ext>
          </c:extLst>
        </c:ser>
        <c:dLbls>
          <c:showLegendKey val="0"/>
          <c:showVal val="0"/>
          <c:showCatName val="0"/>
          <c:showSerName val="0"/>
          <c:showPercent val="0"/>
          <c:showBubbleSize val="0"/>
        </c:dLbls>
        <c:axId val="42827776"/>
        <c:axId val="43017920"/>
      </c:radarChart>
      <c:catAx>
        <c:axId val="42827776"/>
        <c:scaling>
          <c:orientation val="minMax"/>
        </c:scaling>
        <c:delete val="1"/>
        <c:axPos val="b"/>
        <c:numFmt formatCode="General" sourceLinked="1"/>
        <c:majorTickMark val="none"/>
        <c:minorTickMark val="none"/>
        <c:tickLblPos val="none"/>
        <c:crossAx val="43017920"/>
        <c:crosses val="autoZero"/>
        <c:auto val="1"/>
        <c:lblAlgn val="ctr"/>
        <c:lblOffset val="100"/>
        <c:noMultiLvlLbl val="0"/>
      </c:catAx>
      <c:valAx>
        <c:axId val="43017920"/>
        <c:scaling>
          <c:orientation val="minMax"/>
        </c:scaling>
        <c:delete val="1"/>
        <c:axPos val="l"/>
        <c:numFmt formatCode="General" sourceLinked="1"/>
        <c:majorTickMark val="out"/>
        <c:minorTickMark val="none"/>
        <c:tickLblPos val="none"/>
        <c:crossAx val="4282777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1102-4EC3-B2D7-3E54FB34504B}"/>
            </c:ext>
          </c:extLst>
        </c:ser>
        <c:dLbls>
          <c:showLegendKey val="0"/>
          <c:showVal val="0"/>
          <c:showCatName val="0"/>
          <c:showSerName val="0"/>
          <c:showPercent val="0"/>
          <c:showBubbleSize val="0"/>
        </c:dLbls>
        <c:axId val="44742144"/>
        <c:axId val="35742848"/>
      </c:radarChart>
      <c:catAx>
        <c:axId val="44742144"/>
        <c:scaling>
          <c:orientation val="minMax"/>
        </c:scaling>
        <c:delete val="1"/>
        <c:axPos val="b"/>
        <c:numFmt formatCode="General" sourceLinked="1"/>
        <c:majorTickMark val="none"/>
        <c:minorTickMark val="none"/>
        <c:tickLblPos val="none"/>
        <c:crossAx val="35742848"/>
        <c:crosses val="autoZero"/>
        <c:auto val="1"/>
        <c:lblAlgn val="ctr"/>
        <c:lblOffset val="100"/>
        <c:noMultiLvlLbl val="0"/>
      </c:catAx>
      <c:valAx>
        <c:axId val="35742848"/>
        <c:scaling>
          <c:orientation val="minMax"/>
        </c:scaling>
        <c:delete val="1"/>
        <c:axPos val="l"/>
        <c:numFmt formatCode="General" sourceLinked="1"/>
        <c:majorTickMark val="out"/>
        <c:minorTickMark val="none"/>
        <c:tickLblPos val="none"/>
        <c:crossAx val="4474214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C10F-472C-A26C-FF1D7D7FB92F}"/>
            </c:ext>
          </c:extLst>
        </c:ser>
        <c:dLbls>
          <c:showLegendKey val="0"/>
          <c:showVal val="0"/>
          <c:showCatName val="0"/>
          <c:showSerName val="0"/>
          <c:showPercent val="0"/>
          <c:showBubbleSize val="0"/>
        </c:dLbls>
        <c:axId val="44742656"/>
        <c:axId val="35721728"/>
      </c:radarChart>
      <c:catAx>
        <c:axId val="44742656"/>
        <c:scaling>
          <c:orientation val="minMax"/>
        </c:scaling>
        <c:delete val="1"/>
        <c:axPos val="b"/>
        <c:numFmt formatCode="General" sourceLinked="1"/>
        <c:majorTickMark val="none"/>
        <c:minorTickMark val="none"/>
        <c:tickLblPos val="none"/>
        <c:crossAx val="35721728"/>
        <c:crosses val="autoZero"/>
        <c:auto val="1"/>
        <c:lblAlgn val="ctr"/>
        <c:lblOffset val="100"/>
        <c:noMultiLvlLbl val="0"/>
      </c:catAx>
      <c:valAx>
        <c:axId val="35721728"/>
        <c:scaling>
          <c:orientation val="minMax"/>
        </c:scaling>
        <c:delete val="1"/>
        <c:axPos val="l"/>
        <c:numFmt formatCode="General" sourceLinked="1"/>
        <c:majorTickMark val="out"/>
        <c:minorTickMark val="none"/>
        <c:tickLblPos val="none"/>
        <c:crossAx val="4474265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06F0-4D14-9260-828E1ECF28C4}"/>
            </c:ext>
          </c:extLst>
        </c:ser>
        <c:dLbls>
          <c:showLegendKey val="0"/>
          <c:showVal val="0"/>
          <c:showCatName val="0"/>
          <c:showSerName val="0"/>
          <c:showPercent val="0"/>
          <c:showBubbleSize val="0"/>
        </c:dLbls>
        <c:axId val="44743680"/>
        <c:axId val="35743424"/>
      </c:radarChart>
      <c:catAx>
        <c:axId val="44743680"/>
        <c:scaling>
          <c:orientation val="minMax"/>
        </c:scaling>
        <c:delete val="1"/>
        <c:axPos val="b"/>
        <c:numFmt formatCode="General" sourceLinked="1"/>
        <c:majorTickMark val="none"/>
        <c:minorTickMark val="none"/>
        <c:tickLblPos val="none"/>
        <c:crossAx val="35743424"/>
        <c:crosses val="autoZero"/>
        <c:auto val="1"/>
        <c:lblAlgn val="ctr"/>
        <c:lblOffset val="100"/>
        <c:noMultiLvlLbl val="0"/>
      </c:catAx>
      <c:valAx>
        <c:axId val="35743424"/>
        <c:scaling>
          <c:orientation val="minMax"/>
        </c:scaling>
        <c:delete val="1"/>
        <c:axPos val="l"/>
        <c:numFmt formatCode="General" sourceLinked="1"/>
        <c:majorTickMark val="out"/>
        <c:minorTickMark val="none"/>
        <c:tickLblPos val="none"/>
        <c:crossAx val="4474368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C5E6-4CC4-BEA1-0910CC061918}"/>
            </c:ext>
          </c:extLst>
        </c:ser>
        <c:dLbls>
          <c:showLegendKey val="0"/>
          <c:showVal val="0"/>
          <c:showCatName val="0"/>
          <c:showSerName val="0"/>
          <c:showPercent val="0"/>
          <c:showBubbleSize val="0"/>
        </c:dLbls>
        <c:axId val="44758528"/>
        <c:axId val="35746880"/>
      </c:radarChart>
      <c:catAx>
        <c:axId val="44758528"/>
        <c:scaling>
          <c:orientation val="minMax"/>
        </c:scaling>
        <c:delete val="1"/>
        <c:axPos val="b"/>
        <c:numFmt formatCode="General" sourceLinked="1"/>
        <c:majorTickMark val="none"/>
        <c:minorTickMark val="none"/>
        <c:tickLblPos val="none"/>
        <c:crossAx val="35746880"/>
        <c:crosses val="autoZero"/>
        <c:auto val="1"/>
        <c:lblAlgn val="ctr"/>
        <c:lblOffset val="100"/>
        <c:noMultiLvlLbl val="0"/>
      </c:catAx>
      <c:valAx>
        <c:axId val="35746880"/>
        <c:scaling>
          <c:orientation val="minMax"/>
        </c:scaling>
        <c:delete val="1"/>
        <c:axPos val="l"/>
        <c:numFmt formatCode="General" sourceLinked="1"/>
        <c:majorTickMark val="out"/>
        <c:minorTickMark val="none"/>
        <c:tickLblPos val="none"/>
        <c:crossAx val="4475852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EE17-4D5F-9891-E0F7D130CD6C}"/>
            </c:ext>
          </c:extLst>
        </c:ser>
        <c:dLbls>
          <c:showLegendKey val="0"/>
          <c:showVal val="0"/>
          <c:showCatName val="0"/>
          <c:showSerName val="0"/>
          <c:showPercent val="0"/>
          <c:showBubbleSize val="0"/>
        </c:dLbls>
        <c:axId val="45071872"/>
        <c:axId val="94496448"/>
      </c:radarChart>
      <c:catAx>
        <c:axId val="45071872"/>
        <c:scaling>
          <c:orientation val="minMax"/>
        </c:scaling>
        <c:delete val="1"/>
        <c:axPos val="b"/>
        <c:numFmt formatCode="General" sourceLinked="1"/>
        <c:majorTickMark val="none"/>
        <c:minorTickMark val="none"/>
        <c:tickLblPos val="none"/>
        <c:crossAx val="94496448"/>
        <c:crosses val="autoZero"/>
        <c:auto val="1"/>
        <c:lblAlgn val="ctr"/>
        <c:lblOffset val="100"/>
        <c:noMultiLvlLbl val="0"/>
      </c:catAx>
      <c:valAx>
        <c:axId val="94496448"/>
        <c:scaling>
          <c:orientation val="minMax"/>
        </c:scaling>
        <c:delete val="1"/>
        <c:axPos val="l"/>
        <c:numFmt formatCode="General" sourceLinked="1"/>
        <c:majorTickMark val="out"/>
        <c:minorTickMark val="none"/>
        <c:tickLblPos val="none"/>
        <c:crossAx val="45071872"/>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1EC9-47B8-BFCA-B6FB6CC5B2F3}"/>
            </c:ext>
          </c:extLst>
        </c:ser>
        <c:dLbls>
          <c:showLegendKey val="0"/>
          <c:showVal val="0"/>
          <c:showCatName val="0"/>
          <c:showSerName val="0"/>
          <c:showPercent val="0"/>
          <c:showBubbleSize val="0"/>
        </c:dLbls>
        <c:axId val="45149696"/>
        <c:axId val="45188224"/>
      </c:radarChart>
      <c:catAx>
        <c:axId val="45149696"/>
        <c:scaling>
          <c:orientation val="minMax"/>
        </c:scaling>
        <c:delete val="1"/>
        <c:axPos val="b"/>
        <c:numFmt formatCode="General" sourceLinked="1"/>
        <c:majorTickMark val="none"/>
        <c:minorTickMark val="none"/>
        <c:tickLblPos val="none"/>
        <c:crossAx val="45188224"/>
        <c:crosses val="autoZero"/>
        <c:auto val="1"/>
        <c:lblAlgn val="ctr"/>
        <c:lblOffset val="100"/>
        <c:noMultiLvlLbl val="0"/>
      </c:catAx>
      <c:valAx>
        <c:axId val="45188224"/>
        <c:scaling>
          <c:orientation val="minMax"/>
        </c:scaling>
        <c:delete val="1"/>
        <c:axPos val="l"/>
        <c:numFmt formatCode="General" sourceLinked="1"/>
        <c:majorTickMark val="out"/>
        <c:minorTickMark val="none"/>
        <c:tickLblPos val="none"/>
        <c:crossAx val="451496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E32B-4202-8734-4714F2CC9D06}"/>
            </c:ext>
          </c:extLst>
        </c:ser>
        <c:dLbls>
          <c:showLegendKey val="0"/>
          <c:showVal val="0"/>
          <c:showCatName val="0"/>
          <c:showSerName val="0"/>
          <c:showPercent val="0"/>
          <c:showBubbleSize val="0"/>
        </c:dLbls>
        <c:axId val="40479744"/>
        <c:axId val="45191680"/>
      </c:radarChart>
      <c:catAx>
        <c:axId val="40479744"/>
        <c:scaling>
          <c:orientation val="minMax"/>
        </c:scaling>
        <c:delete val="1"/>
        <c:axPos val="b"/>
        <c:numFmt formatCode="General" sourceLinked="1"/>
        <c:majorTickMark val="none"/>
        <c:minorTickMark val="none"/>
        <c:tickLblPos val="none"/>
        <c:crossAx val="45191680"/>
        <c:crosses val="autoZero"/>
        <c:auto val="1"/>
        <c:lblAlgn val="ctr"/>
        <c:lblOffset val="100"/>
        <c:noMultiLvlLbl val="0"/>
      </c:catAx>
      <c:valAx>
        <c:axId val="45191680"/>
        <c:scaling>
          <c:orientation val="minMax"/>
        </c:scaling>
        <c:delete val="1"/>
        <c:axPos val="l"/>
        <c:numFmt formatCode="General" sourceLinked="1"/>
        <c:majorTickMark val="out"/>
        <c:minorTickMark val="none"/>
        <c:tickLblPos val="none"/>
        <c:crossAx val="4047974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51749083427881"/>
          <c:y val="0.13184635587067475"/>
          <c:w val="0.6596858742177224"/>
          <c:h val="0.74827541389170604"/>
        </c:manualLayout>
      </c:layout>
      <c:radarChart>
        <c:radarStyle val="marker"/>
        <c:varyColors val="0"/>
        <c:ser>
          <c:idx val="0"/>
          <c:order val="0"/>
          <c:tx>
            <c:strRef>
              <c:f>Sheet1!$B$1</c:f>
              <c:strCache>
                <c:ptCount val="1"/>
                <c:pt idx="0">
                  <c:v>Στήλη1</c:v>
                </c:pt>
              </c:strCache>
            </c:strRef>
          </c:tx>
          <c:spPr>
            <a:ln w="28575" cap="rnd">
              <a:solidFill>
                <a:srgbClr val="333F50"/>
              </a:solidFill>
              <a:round/>
            </a:ln>
            <a:effectLst/>
          </c:spPr>
          <c:marker>
            <c:symbol val="circle"/>
            <c:size val="12"/>
            <c:spPr>
              <a:solidFill>
                <a:srgbClr val="E54859"/>
              </a:solidFill>
              <a:ln w="41275">
                <a:solidFill>
                  <a:srgbClr val="333F50"/>
                </a:solidFill>
              </a:ln>
              <a:effectLst/>
            </c:spPr>
          </c:marker>
          <c:cat>
            <c:strRef>
              <c:f>Sheet1!$A$2:$A$6</c:f>
              <c:strCache>
                <c:ptCount val="5"/>
                <c:pt idx="0">
                  <c:v>text 1</c:v>
                </c:pt>
                <c:pt idx="1">
                  <c:v>text 2</c:v>
                </c:pt>
                <c:pt idx="2">
                  <c:v>text 3</c:v>
                </c:pt>
                <c:pt idx="3">
                  <c:v>text 4</c:v>
                </c:pt>
                <c:pt idx="4">
                  <c:v>text 5</c:v>
                </c:pt>
              </c:strCache>
            </c:strRef>
          </c:cat>
          <c:val>
            <c:numRef>
              <c:f>Sheet1!$B$2:$B$6</c:f>
              <c:numCache>
                <c:formatCode>General</c:formatCode>
                <c:ptCount val="5"/>
              </c:numCache>
            </c:numRef>
          </c:val>
          <c:extLst>
            <c:ext xmlns:c16="http://schemas.microsoft.com/office/drawing/2014/chart" uri="{C3380CC4-5D6E-409C-BE32-E72D297353CC}">
              <c16:uniqueId val="{00000000-318B-40EF-AEE9-1D09114CDEA8}"/>
            </c:ext>
          </c:extLst>
        </c:ser>
        <c:dLbls>
          <c:showLegendKey val="0"/>
          <c:showVal val="0"/>
          <c:showCatName val="0"/>
          <c:showSerName val="0"/>
          <c:showPercent val="0"/>
          <c:showBubbleSize val="0"/>
        </c:dLbls>
        <c:axId val="42395648"/>
        <c:axId val="45192832"/>
      </c:radarChart>
      <c:catAx>
        <c:axId val="42395648"/>
        <c:scaling>
          <c:orientation val="minMax"/>
        </c:scaling>
        <c:delete val="1"/>
        <c:axPos val="b"/>
        <c:numFmt formatCode="General" sourceLinked="1"/>
        <c:majorTickMark val="none"/>
        <c:minorTickMark val="none"/>
        <c:tickLblPos val="none"/>
        <c:crossAx val="45192832"/>
        <c:crosses val="autoZero"/>
        <c:auto val="1"/>
        <c:lblAlgn val="ctr"/>
        <c:lblOffset val="100"/>
        <c:noMultiLvlLbl val="0"/>
      </c:catAx>
      <c:valAx>
        <c:axId val="45192832"/>
        <c:scaling>
          <c:orientation val="minMax"/>
        </c:scaling>
        <c:delete val="1"/>
        <c:axPos val="l"/>
        <c:numFmt formatCode="General" sourceLinked="1"/>
        <c:majorTickMark val="out"/>
        <c:minorTickMark val="none"/>
        <c:tickLblPos val="none"/>
        <c:crossAx val="4239564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l-G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758B3BE0-EDA6-4C53-A4C2-ADA0A14EA136}" type="datetimeFigureOut">
              <a:rPr lang="el-GR" smtClean="0"/>
              <a:pPr/>
              <a:t>16/7/2021</a:t>
            </a:fld>
            <a:endParaRPr lang="el-GR"/>
          </a:p>
        </p:txBody>
      </p:sp>
      <p:sp>
        <p:nvSpPr>
          <p:cNvPr id="4" name="3 - Θέση υποσέλιδου"/>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7EF0E0F9-2060-4677-B9CE-7E8282D43425}" type="slidenum">
              <a:rPr lang="el-GR" smtClean="0"/>
              <a:pPr/>
              <a:t>‹#›</a:t>
            </a:fld>
            <a:endParaRPr lang="el-GR"/>
          </a:p>
        </p:txBody>
      </p:sp>
    </p:spTree>
    <p:extLst>
      <p:ext uri="{BB962C8B-B14F-4D97-AF65-F5344CB8AC3E}">
        <p14:creationId xmlns:p14="http://schemas.microsoft.com/office/powerpoint/2010/main" val="243407133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017A379C-B41D-45E1-80CB-01FC82FDADA9}" type="datetimeFigureOut">
              <a:rPr lang="el-GR" smtClean="0"/>
              <a:pPr/>
              <a:t>16/7/2021</a:t>
            </a:fld>
            <a:endParaRPr lang="el-GR"/>
          </a:p>
        </p:txBody>
      </p:sp>
      <p:sp>
        <p:nvSpPr>
          <p:cNvPr id="4" name="Θέση εικόνας διαφάνειας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EBA60D4E-153C-481E-9C52-31B1E4926C1F}" type="slidenum">
              <a:rPr lang="el-GR" smtClean="0"/>
              <a:pPr/>
              <a:t>‹#›</a:t>
            </a:fld>
            <a:endParaRPr lang="el-GR"/>
          </a:p>
        </p:txBody>
      </p:sp>
    </p:spTree>
    <p:extLst>
      <p:ext uri="{BB962C8B-B14F-4D97-AF65-F5344CB8AC3E}">
        <p14:creationId xmlns:p14="http://schemas.microsoft.com/office/powerpoint/2010/main" val="395535406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itchFamily="34" charset="0"/>
              <a:buChar char="•"/>
            </a:pPr>
            <a:endParaRPr lang="el-GR" dirty="0">
              <a:solidFill>
                <a:srgbClr val="FF0000"/>
              </a:solidFill>
            </a:endParaRPr>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pPr/>
              <a:t>1</a:t>
            </a:fld>
            <a:endParaRPr lang="el-GR"/>
          </a:p>
        </p:txBody>
      </p:sp>
      <p:sp>
        <p:nvSpPr>
          <p:cNvPr id="5" name="4 - Θέση υποσέλιδου"/>
          <p:cNvSpPr>
            <a:spLocks noGrp="1"/>
          </p:cNvSpPr>
          <p:nvPr>
            <p:ph type="ftr" sz="quarter" idx="11"/>
          </p:nvPr>
        </p:nvSpPr>
        <p:spPr/>
        <p:txBody>
          <a:bodyPr/>
          <a:lstStyle/>
          <a:p>
            <a:endParaRPr lang="el-GR"/>
          </a:p>
        </p:txBody>
      </p:sp>
    </p:spTree>
    <p:extLst>
      <p:ext uri="{BB962C8B-B14F-4D97-AF65-F5344CB8AC3E}">
        <p14:creationId xmlns:p14="http://schemas.microsoft.com/office/powerpoint/2010/main" val="3992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10</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11</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12</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13</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14</a:t>
            </a:fld>
            <a:endParaRPr lang="el-GR">
              <a:solidFill>
                <a:prstClr val="black"/>
              </a:solidFill>
            </a:endParaRPr>
          </a:p>
        </p:txBody>
      </p:sp>
    </p:spTree>
    <p:extLst>
      <p:ext uri="{BB962C8B-B14F-4D97-AF65-F5344CB8AC3E}">
        <p14:creationId xmlns:p14="http://schemas.microsoft.com/office/powerpoint/2010/main" val="1463673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EBA60D4E-153C-481E-9C52-31B1E4926C1F}" type="slidenum">
              <a:rPr lang="el-GR" smtClean="0">
                <a:solidFill>
                  <a:prstClr val="black"/>
                </a:solidFill>
              </a:rPr>
              <a:pPr/>
              <a:t>2</a:t>
            </a:fld>
            <a:endParaRPr lang="el-GR">
              <a:solidFill>
                <a:prstClr val="black"/>
              </a:solidFill>
            </a:endParaRPr>
          </a:p>
        </p:txBody>
      </p:sp>
      <p:sp>
        <p:nvSpPr>
          <p:cNvPr id="5" name="4 - Θέση υποσέλιδου"/>
          <p:cNvSpPr>
            <a:spLocks noGrp="1"/>
          </p:cNvSpPr>
          <p:nvPr>
            <p:ph type="ftr" sz="quarter" idx="11"/>
          </p:nvPr>
        </p:nvSpPr>
        <p:spPr/>
        <p:txBody>
          <a:bodyPr/>
          <a:lstStyle/>
          <a:p>
            <a:endParaRPr lang="el-GR">
              <a:solidFill>
                <a:prstClr val="black"/>
              </a:solidFill>
            </a:endParaRPr>
          </a:p>
        </p:txBody>
      </p:sp>
    </p:spTree>
    <p:extLst>
      <p:ext uri="{BB962C8B-B14F-4D97-AF65-F5344CB8AC3E}">
        <p14:creationId xmlns:p14="http://schemas.microsoft.com/office/powerpoint/2010/main" val="416644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solidFill>
                  <a:prstClr val="black"/>
                </a:solidFill>
              </a:rPr>
              <a:pPr/>
              <a:t>3</a:t>
            </a:fld>
            <a:endParaRPr lang="el-GR">
              <a:solidFill>
                <a:prstClr val="black"/>
              </a:solidFill>
            </a:endParaRPr>
          </a:p>
        </p:txBody>
      </p:sp>
    </p:spTree>
    <p:extLst>
      <p:ext uri="{BB962C8B-B14F-4D97-AF65-F5344CB8AC3E}">
        <p14:creationId xmlns:p14="http://schemas.microsoft.com/office/powerpoint/2010/main" val="1860594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4</a:t>
            </a:fld>
            <a:endParaRPr lang="el-GR"/>
          </a:p>
        </p:txBody>
      </p:sp>
    </p:spTree>
    <p:extLst>
      <p:ext uri="{BB962C8B-B14F-4D97-AF65-F5344CB8AC3E}">
        <p14:creationId xmlns:p14="http://schemas.microsoft.com/office/powerpoint/2010/main" val="1860594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5</a:t>
            </a:fld>
            <a:endParaRPr lang="el-GR"/>
          </a:p>
        </p:txBody>
      </p:sp>
    </p:spTree>
    <p:extLst>
      <p:ext uri="{BB962C8B-B14F-4D97-AF65-F5344CB8AC3E}">
        <p14:creationId xmlns:p14="http://schemas.microsoft.com/office/powerpoint/2010/main" val="384035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6</a:t>
            </a:fld>
            <a:endParaRPr lang="el-GR"/>
          </a:p>
        </p:txBody>
      </p:sp>
    </p:spTree>
    <p:extLst>
      <p:ext uri="{BB962C8B-B14F-4D97-AF65-F5344CB8AC3E}">
        <p14:creationId xmlns:p14="http://schemas.microsoft.com/office/powerpoint/2010/main" val="1061060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7</a:t>
            </a:fld>
            <a:endParaRPr lang="el-GR"/>
          </a:p>
        </p:txBody>
      </p:sp>
    </p:spTree>
    <p:extLst>
      <p:ext uri="{BB962C8B-B14F-4D97-AF65-F5344CB8AC3E}">
        <p14:creationId xmlns:p14="http://schemas.microsoft.com/office/powerpoint/2010/main" val="2141552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A60D4E-153C-481E-9C52-31B1E4926C1F}" type="slidenum">
              <a:rPr lang="el-GR" smtClean="0"/>
              <a:pPr/>
              <a:t>8</a:t>
            </a:fld>
            <a:endParaRPr lang="el-GR"/>
          </a:p>
        </p:txBody>
      </p:sp>
    </p:spTree>
    <p:extLst>
      <p:ext uri="{BB962C8B-B14F-4D97-AF65-F5344CB8AC3E}">
        <p14:creationId xmlns:p14="http://schemas.microsoft.com/office/powerpoint/2010/main" val="4028074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A60D4E-153C-481E-9C52-31B1E4926C1F}" type="slidenum">
              <a:rPr lang="el-GR" smtClean="0"/>
              <a:pPr/>
              <a:t>9</a:t>
            </a:fld>
            <a:endParaRPr lang="el-GR"/>
          </a:p>
        </p:txBody>
      </p:sp>
    </p:spTree>
    <p:extLst>
      <p:ext uri="{BB962C8B-B14F-4D97-AF65-F5344CB8AC3E}">
        <p14:creationId xmlns:p14="http://schemas.microsoft.com/office/powerpoint/2010/main" val="1463673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lvl1pPr>
              <a:defRPr baseline="0">
                <a:solidFill>
                  <a:srgbClr val="47796A"/>
                </a:solidFill>
              </a:defRPr>
            </a:lvl1pPr>
          </a:lstStyle>
          <a:p>
            <a:r>
              <a:rPr lang="el-GR" dirty="0"/>
              <a:t>Στυλ κύριου τίτλου</a:t>
            </a:r>
          </a:p>
        </p:txBody>
      </p:sp>
      <p:sp>
        <p:nvSpPr>
          <p:cNvPr id="3" name="Υπότιτλος 2"/>
          <p:cNvSpPr>
            <a:spLocks noGrp="1"/>
          </p:cNvSpPr>
          <p:nvPr>
            <p:ph type="subTitle" idx="1"/>
          </p:nvPr>
        </p:nvSpPr>
        <p:spPr>
          <a:xfrm>
            <a:off x="683568" y="3886200"/>
            <a:ext cx="7776864"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dirty="0"/>
              <a:t>Στυλ κύριου υπότιτλου</a:t>
            </a:r>
          </a:p>
        </p:txBody>
      </p:sp>
    </p:spTree>
    <p:extLst>
      <p:ext uri="{BB962C8B-B14F-4D97-AF65-F5344CB8AC3E}">
        <p14:creationId xmlns:p14="http://schemas.microsoft.com/office/powerpoint/2010/main" val="424524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6"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245861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lvl1pPr>
              <a:defRPr b="0" baseline="0">
                <a:solidFill>
                  <a:srgbClr val="47796A"/>
                </a:solidFill>
              </a:defRPr>
            </a:lvl1pPr>
          </a:lstStyle>
          <a:p>
            <a:r>
              <a:rPr lang="el-GR" dirty="0"/>
              <a:t>Στυλ κύριου τίτλου</a:t>
            </a: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Tree>
    <p:extLst>
      <p:ext uri="{BB962C8B-B14F-4D97-AF65-F5344CB8AC3E}">
        <p14:creationId xmlns:p14="http://schemas.microsoft.com/office/powerpoint/2010/main" val="4238612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03106" y="1583511"/>
            <a:ext cx="8393257" cy="597735"/>
          </a:xfrm>
        </p:spPr>
        <p:txBody>
          <a:bodyPr rtlCol="0">
            <a:noAutofit/>
          </a:bodyPr>
          <a:lstStyle>
            <a:lvl1pPr>
              <a:defRPr lang="en-US" sz="2100" b="1" dirty="0" smtClean="0">
                <a:solidFill>
                  <a:schemeClr val="bg2"/>
                </a:solidFill>
              </a:defRPr>
            </a:lvl1pPr>
          </a:lstStyle>
          <a:p>
            <a:pPr lvl="0"/>
            <a:r>
              <a:rPr lang="en-US" dirty="0" smtClean="0"/>
              <a:t>Click to edit Master text styles</a:t>
            </a:r>
          </a:p>
        </p:txBody>
      </p:sp>
      <p:sp>
        <p:nvSpPr>
          <p:cNvPr id="4" name="Content Placeholder 3"/>
          <p:cNvSpPr>
            <a:spLocks noGrp="1"/>
          </p:cNvSpPr>
          <p:nvPr>
            <p:ph sz="half" idx="2"/>
          </p:nvPr>
        </p:nvSpPr>
        <p:spPr>
          <a:xfrm>
            <a:off x="403106" y="2175262"/>
            <a:ext cx="8393257" cy="3950598"/>
          </a:xfrm>
        </p:spPr>
        <p:txBody>
          <a:bodyPr/>
          <a:lstStyle>
            <a:lvl1pPr marL="0" indent="0">
              <a:buNone/>
              <a:defRPr sz="1700">
                <a:solidFill>
                  <a:schemeClr val="tx1">
                    <a:lumMod val="75000"/>
                    <a:lumOff val="25000"/>
                  </a:schemeClr>
                </a:solidFill>
              </a:defRPr>
            </a:lvl1pPr>
            <a:lvl2pPr marL="609402" indent="0">
              <a:buNone/>
              <a:defRPr sz="1700">
                <a:solidFill>
                  <a:schemeClr val="tx1">
                    <a:lumMod val="75000"/>
                    <a:lumOff val="25000"/>
                  </a:schemeClr>
                </a:solidFill>
              </a:defRPr>
            </a:lvl2pPr>
            <a:lvl3pPr marL="1218804" indent="0">
              <a:buNone/>
              <a:defRPr sz="1700">
                <a:solidFill>
                  <a:schemeClr val="tx1">
                    <a:lumMod val="75000"/>
                    <a:lumOff val="25000"/>
                  </a:schemeClr>
                </a:solidFill>
              </a:defRPr>
            </a:lvl3pPr>
            <a:lvl4pPr marL="1828206" indent="0">
              <a:buNone/>
              <a:defRPr sz="1700">
                <a:solidFill>
                  <a:schemeClr val="tx1">
                    <a:lumMod val="75000"/>
                    <a:lumOff val="25000"/>
                  </a:schemeClr>
                </a:solidFill>
              </a:defRPr>
            </a:lvl4pPr>
            <a:lvl5pPr marL="2437608" indent="0">
              <a:buNone/>
              <a:defRPr sz="1700">
                <a:solidFill>
                  <a:schemeClr val="tx1">
                    <a:lumMod val="75000"/>
                    <a:lumOff val="25000"/>
                  </a:schemeClr>
                </a:solidFill>
              </a:defRPr>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περιεχομένου 2"/>
          <p:cNvSpPr>
            <a:spLocks noGrp="1"/>
          </p:cNvSpPr>
          <p:nvPr>
            <p:ph idx="1"/>
          </p:nvPr>
        </p:nvSpPr>
        <p:spPr>
          <a:xfrm>
            <a:off x="464156" y="1556792"/>
            <a:ext cx="8229600" cy="4525963"/>
          </a:xfrm>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l-GR" dirty="0"/>
              <a:t>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5"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63751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0" cap="none" baseline="0">
                <a:solidFill>
                  <a:srgbClr val="47796A"/>
                </a:solidFill>
              </a:defRPr>
            </a:lvl1pPr>
          </a:lstStyle>
          <a:p>
            <a:r>
              <a:rPr lang="el-GR" dirty="0"/>
              <a:t>Στυλ κύριου τίτλου</a:t>
            </a: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dirty="0"/>
              <a:t>Στυλ υποδείγματος κειμένου</a:t>
            </a:r>
          </a:p>
        </p:txBody>
      </p:sp>
    </p:spTree>
    <p:extLst>
      <p:ext uri="{BB962C8B-B14F-4D97-AF65-F5344CB8AC3E}">
        <p14:creationId xmlns:p14="http://schemas.microsoft.com/office/powerpoint/2010/main" val="1212086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7"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283250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aseline="0">
                <a:solidFill>
                  <a:srgbClr val="47796A"/>
                </a:solidFill>
              </a:defRPr>
            </a:lvl1pPr>
          </a:lstStyle>
          <a:p>
            <a:r>
              <a:rPr lang="el-GR" dirty="0"/>
              <a:t>Στυλ κύριου τίτλου</a:t>
            </a:r>
          </a:p>
        </p:txBody>
      </p:sp>
      <p:sp>
        <p:nvSpPr>
          <p:cNvPr id="3" name="Θέση κειμένου 2"/>
          <p:cNvSpPr>
            <a:spLocks noGrp="1"/>
          </p:cNvSpPr>
          <p:nvPr>
            <p:ph type="body" idx="1"/>
          </p:nvPr>
        </p:nvSpPr>
        <p:spPr>
          <a:xfrm>
            <a:off x="457200" y="157425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457200" y="2214016"/>
            <a:ext cx="4040188" cy="3879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4645025" y="157425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4645025" y="2214016"/>
            <a:ext cx="4041775" cy="38792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9"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10" name="Εικόνα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1076112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b="0" baseline="0">
                <a:solidFill>
                  <a:srgbClr val="47796A"/>
                </a:solidFill>
              </a:defRPr>
            </a:lvl1pPr>
          </a:lstStyle>
          <a:p>
            <a:r>
              <a:rPr lang="el-GR" dirty="0"/>
              <a:t>Στυλ κύριου τίτλου</a:t>
            </a:r>
          </a:p>
        </p:txBody>
      </p:sp>
      <p:sp>
        <p:nvSpPr>
          <p:cNvPr id="3"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5"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6" name="Εικόνα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1315794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9620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Περιεχόμενο με λεζάντα">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3575050" y="1556792"/>
            <a:ext cx="5111750" cy="46085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457200" y="1556792"/>
            <a:ext cx="3008313" cy="4608512"/>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dirty="0"/>
              <a:t>Στυλ υποδείγματος κειμένου</a:t>
            </a:r>
          </a:p>
        </p:txBody>
      </p:sp>
      <p:sp>
        <p:nvSpPr>
          <p:cNvPr id="6" name="Τίτλος 1"/>
          <p:cNvSpPr>
            <a:spLocks noGrp="1"/>
          </p:cNvSpPr>
          <p:nvPr>
            <p:ph type="title"/>
          </p:nvPr>
        </p:nvSpPr>
        <p:spPr>
          <a:xfrm>
            <a:off x="457200" y="273600"/>
            <a:ext cx="8229600" cy="1144800"/>
          </a:xfrm>
        </p:spPr>
        <p:txBody>
          <a:bodyPr vert="horz" lIns="91440" tIns="45720" rIns="91440" bIns="45720" rtlCol="0" anchor="ctr">
            <a:normAutofit/>
          </a:bodyPr>
          <a:lstStyle>
            <a:lvl1pPr>
              <a:defRPr lang="el-GR" b="0" baseline="0">
                <a:solidFill>
                  <a:srgbClr val="47796A"/>
                </a:solidFill>
              </a:defRPr>
            </a:lvl1pPr>
          </a:lstStyle>
          <a:p>
            <a:pPr lvl="0"/>
            <a:r>
              <a:rPr lang="el-GR" dirty="0"/>
              <a:t>Στυλ κύριου τίτλου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8"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9" name="Εικόνα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3423171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Εικόνα με λεζάντα">
    <p:spTree>
      <p:nvGrpSpPr>
        <p:cNvPr id="1" name=""/>
        <p:cNvGrpSpPr/>
        <p:nvPr/>
      </p:nvGrpSpPr>
      <p:grpSpPr>
        <a:xfrm>
          <a:off x="0" y="0"/>
          <a:ext cx="0" cy="0"/>
          <a:chOff x="0" y="0"/>
          <a:chExt cx="0" cy="0"/>
        </a:xfrm>
      </p:grpSpPr>
      <p:sp>
        <p:nvSpPr>
          <p:cNvPr id="3" name="Θέση εικόνας 2"/>
          <p:cNvSpPr>
            <a:spLocks noGrp="1"/>
          </p:cNvSpPr>
          <p:nvPr>
            <p:ph type="pic" idx="1"/>
          </p:nvPr>
        </p:nvSpPr>
        <p:spPr>
          <a:xfrm>
            <a:off x="1792288" y="1556792"/>
            <a:ext cx="5486400" cy="345638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Θέση κειμένου 3"/>
          <p:cNvSpPr>
            <a:spLocks noGrp="1"/>
          </p:cNvSpPr>
          <p:nvPr>
            <p:ph type="body" sz="half" idx="2"/>
          </p:nvPr>
        </p:nvSpPr>
        <p:spPr>
          <a:xfrm>
            <a:off x="1792288" y="5157192"/>
            <a:ext cx="5486400" cy="1015008"/>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dirty="0"/>
              <a:t>Στυλ υποδείγματος κειμένου</a:t>
            </a:r>
          </a:p>
        </p:txBody>
      </p:sp>
      <p:sp>
        <p:nvSpPr>
          <p:cNvPr id="9" name="Τίτλος 1"/>
          <p:cNvSpPr>
            <a:spLocks noGrp="1"/>
          </p:cNvSpPr>
          <p:nvPr>
            <p:ph type="title"/>
          </p:nvPr>
        </p:nvSpPr>
        <p:spPr>
          <a:xfrm>
            <a:off x="457200" y="273600"/>
            <a:ext cx="8229600" cy="1144800"/>
          </a:xfrm>
        </p:spPr>
        <p:txBody>
          <a:bodyPr vert="horz" lIns="91440" tIns="45720" rIns="91440" bIns="45720" rtlCol="0" anchor="ctr">
            <a:normAutofit/>
          </a:bodyPr>
          <a:lstStyle>
            <a:lvl1pPr>
              <a:defRPr lang="el-GR" b="0" baseline="0">
                <a:solidFill>
                  <a:srgbClr val="47796A"/>
                </a:solidFill>
              </a:defRPr>
            </a:lvl1pPr>
          </a:lstStyle>
          <a:p>
            <a:pPr lvl="0"/>
            <a:r>
              <a:rPr lang="el-GR" dirty="0"/>
              <a:t>Στυλ κύριου τίτλου</a:t>
            </a:r>
          </a:p>
        </p:txBody>
      </p:sp>
      <p:sp>
        <p:nvSpPr>
          <p:cNvPr id="5" name="Θέση αριθμού διαφάνειας 5"/>
          <p:cNvSpPr txBox="1">
            <a:spLocks/>
          </p:cNvSpPr>
          <p:nvPr userDrawn="1"/>
        </p:nvSpPr>
        <p:spPr>
          <a:xfrm>
            <a:off x="8644854" y="6441971"/>
            <a:ext cx="432869" cy="268139"/>
          </a:xfrm>
          <a:prstGeom prst="rect">
            <a:avLst/>
          </a:prstGeom>
          <a:solidFill>
            <a:schemeClr val="bg1">
              <a:lumMod val="95000"/>
            </a:schemeClr>
          </a:solidFill>
        </p:spPr>
        <p:txBody>
          <a:bodyPr/>
          <a:lstStyle>
            <a:defPPr>
              <a:defRPr lang="el-GR"/>
            </a:defPPr>
            <a:lvl1pPr marL="0" algn="l" defTabSz="914400" rtl="0" eaLnBrk="1" latinLnBrk="0" hangingPunct="1">
              <a:defRPr sz="1200" b="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53C4726A-630D-4CB4-B088-BAB00F4188E9}" type="slidenum">
              <a:rPr lang="el-GR" baseline="0" smtClean="0">
                <a:solidFill>
                  <a:srgbClr val="47796A"/>
                </a:solidFill>
              </a:rPr>
              <a:pPr algn="ctr"/>
              <a:t>‹#›</a:t>
            </a:fld>
            <a:endParaRPr lang="el-GR" baseline="0" dirty="0">
              <a:solidFill>
                <a:srgbClr val="47796A"/>
              </a:solidFill>
            </a:endParaRPr>
          </a:p>
        </p:txBody>
      </p:sp>
      <p:sp>
        <p:nvSpPr>
          <p:cNvPr id="7" name="2 - Θέση υποσέλιδου"/>
          <p:cNvSpPr txBox="1">
            <a:spLocks/>
          </p:cNvSpPr>
          <p:nvPr userDrawn="1"/>
        </p:nvSpPr>
        <p:spPr bwMode="auto">
          <a:xfrm>
            <a:off x="1574202" y="6441600"/>
            <a:ext cx="6958237" cy="268139"/>
          </a:xfrm>
          <a:prstGeom prst="rect">
            <a:avLst/>
          </a:prstGeom>
          <a:solidFill>
            <a:schemeClr val="bg1">
              <a:lumMod val="95000"/>
            </a:schemeClr>
          </a:solidFill>
          <a:ln>
            <a:miter lim="800000"/>
            <a:headEnd/>
            <a:tailEnd/>
          </a:ln>
        </p:spPr>
        <p:txBody>
          <a:bodyPr anchor="ctr"/>
          <a:lstStyle/>
          <a:p>
            <a:pPr fontAlgn="auto">
              <a:spcBef>
                <a:spcPts val="0"/>
              </a:spcBef>
              <a:spcAft>
                <a:spcPts val="0"/>
              </a:spcAft>
              <a:defRPr/>
            </a:pPr>
            <a:r>
              <a:rPr lang="en-US" sz="1000" baseline="0" dirty="0">
                <a:solidFill>
                  <a:srgbClr val="47796A"/>
                </a:solidFill>
              </a:rPr>
              <a:t>Unit title</a:t>
            </a:r>
            <a:endParaRPr lang="en-US" sz="1000" baseline="0" dirty="0">
              <a:solidFill>
                <a:srgbClr val="47796A"/>
              </a:solidFill>
              <a:ea typeface="ＭＳ Ｐゴシック" pitchFamily="34" charset="-128"/>
              <a:cs typeface="+mn-cs"/>
            </a:endParaRP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05101"/>
            <a:ext cx="1466698" cy="672998"/>
          </a:xfrm>
          <a:prstGeom prst="rect">
            <a:avLst/>
          </a:prstGeom>
        </p:spPr>
      </p:pic>
    </p:spTree>
    <p:extLst>
      <p:ext uri="{BB962C8B-B14F-4D97-AF65-F5344CB8AC3E}">
        <p14:creationId xmlns:p14="http://schemas.microsoft.com/office/powerpoint/2010/main" val="410507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dirty="0"/>
              <a:t>Στυλ κύριου τίτλου</a:t>
            </a: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Tree>
    <p:extLst>
      <p:ext uri="{BB962C8B-B14F-4D97-AF65-F5344CB8AC3E}">
        <p14:creationId xmlns:p14="http://schemas.microsoft.com/office/powerpoint/2010/main" val="983809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58" r:id="rId10"/>
    <p:sldLayoutId id="2147483659" r:id="rId11"/>
    <p:sldLayoutId id="2147483662" r:id="rId12"/>
  </p:sldLayoutIdLst>
  <p:hf sldNum="0" hdr="0" dt="0"/>
  <p:txStyles>
    <p:titleStyle>
      <a:lvl1pPr algn="ctr" defTabSz="914400" rtl="0" eaLnBrk="1" latinLnBrk="0" hangingPunct="1">
        <a:spcBef>
          <a:spcPct val="0"/>
        </a:spcBef>
        <a:buNone/>
        <a:defRPr sz="4400" b="0"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hyperlink" Target="https://eur-lex.europa.eu/legal-content/EL/TXT/PDF/?uri=CELEX:32011R1169&amp;from=EN"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hyperlink" Target="https://eur-lex.europa.eu/legal-content/EL/TXT/PDF/?uri=CELEX:32012R1151&amp;from=EN"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hyperlink" Target="https://eur-lex.europa.eu/legal-content/EL/TXT/PDF/?uri=CELEX:32014R0668&amp;from=GA"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hyperlink" Target="https://eur-lex.europa.eu/LexUriServ/LexUriServ.do?uri=CONSLEG:1991R2568:20110401:EL:PDF" TargetMode="External"/><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chart" Target="../charts/chart5.xml"/><Relationship Id="rId4" Type="http://schemas.openxmlformats.org/officeDocument/2006/relationships/hyperlink" Target="https://eur-lex.europa.eu/legal-content/EL/TXT/PDF/?uri=CELEX:32015R1830&amp;from=EN"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ur-lex.europa.eu/legal-content/EL/TXT/PDF/?uri=CELEX:32012R0029&amp;from=en"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2204864"/>
            <a:ext cx="7772400" cy="2880320"/>
          </a:xfrm>
        </p:spPr>
        <p:txBody>
          <a:bodyPr>
            <a:normAutofit fontScale="90000"/>
          </a:bodyPr>
          <a:lstStyle/>
          <a:p>
            <a:r>
              <a:rPr lang="en-US" dirty="0" smtClean="0">
                <a:solidFill>
                  <a:srgbClr val="47796A"/>
                </a:solidFill>
              </a:rPr>
              <a:t/>
            </a:r>
            <a:br>
              <a:rPr lang="en-US" dirty="0" smtClean="0">
                <a:solidFill>
                  <a:srgbClr val="47796A"/>
                </a:solidFill>
              </a:rPr>
            </a:br>
            <a:r>
              <a:rPr lang="en-US" dirty="0" smtClean="0"/>
              <a:t/>
            </a:r>
            <a:br>
              <a:rPr lang="en-US" dirty="0" smtClean="0"/>
            </a:br>
            <a:r>
              <a:rPr lang="en-US" dirty="0" smtClean="0"/>
              <a:t/>
            </a:r>
            <a:br>
              <a:rPr lang="en-US" dirty="0" smtClean="0"/>
            </a:br>
            <a:r>
              <a:rPr lang="el-GR" sz="2200" b="1" dirty="0" smtClean="0">
                <a:solidFill>
                  <a:schemeClr val="tx2"/>
                </a:solidFill>
                <a:latin typeface="Cambria" panose="02040503050406030204" pitchFamily="18" charset="0"/>
              </a:rPr>
              <a:t>Θ.Ε. </a:t>
            </a:r>
            <a:r>
              <a:rPr lang="en-US" sz="2200" b="1" dirty="0" smtClean="0">
                <a:solidFill>
                  <a:schemeClr val="tx2"/>
                </a:solidFill>
                <a:latin typeface="Cambria" panose="02040503050406030204" pitchFamily="18" charset="0"/>
              </a:rPr>
              <a:t>2: </a:t>
            </a:r>
            <a:r>
              <a:rPr lang="el-GR" sz="2200" b="1" dirty="0">
                <a:solidFill>
                  <a:schemeClr val="tx2"/>
                </a:solidFill>
                <a:latin typeface="Cambria" panose="02040503050406030204" pitchFamily="18" charset="0"/>
              </a:rPr>
              <a:t>ΟΡΙΣΜΟΣ &amp; ΜΕΘΟΔΟΙ ΠΙΣΤΟΠΟΙΗΣΗΣ ΤΗΣ ΑΥΘΕΝΤΙΚΟΤΗΤΑΣ </a:t>
            </a:r>
            <a:r>
              <a:rPr lang="el-GR" sz="2200" b="1" dirty="0" smtClean="0">
                <a:solidFill>
                  <a:schemeClr val="tx2"/>
                </a:solidFill>
                <a:latin typeface="Cambria" panose="02040503050406030204" pitchFamily="18" charset="0"/>
              </a:rPr>
              <a:t>ΕΛΑΙΟΛΑΔΟΥ</a:t>
            </a:r>
            <a:r>
              <a:rPr lang="en-US" sz="2200" b="1" dirty="0" smtClean="0">
                <a:solidFill>
                  <a:schemeClr val="tx2"/>
                </a:solidFill>
                <a:latin typeface="Cambria" panose="02040503050406030204" pitchFamily="18" charset="0"/>
              </a:rPr>
              <a:t> </a:t>
            </a:r>
            <a:r>
              <a:rPr lang="en-US" sz="1600" b="1" dirty="0" smtClean="0">
                <a:solidFill>
                  <a:schemeClr val="tx1"/>
                </a:solidFill>
                <a:latin typeface="Cambria" pitchFamily="18" charset="0"/>
              </a:rPr>
              <a:t/>
            </a:r>
            <a:br>
              <a:rPr lang="en-US" sz="1600" b="1" dirty="0" smtClean="0">
                <a:solidFill>
                  <a:schemeClr val="tx1"/>
                </a:solidFill>
                <a:latin typeface="Cambria" pitchFamily="18" charset="0"/>
              </a:rPr>
            </a:br>
            <a:r>
              <a:rPr lang="en-US" sz="2000" b="1" dirty="0" smtClean="0">
                <a:solidFill>
                  <a:schemeClr val="tx2"/>
                </a:solidFill>
                <a:latin typeface="Cambria" panose="02040503050406030204" pitchFamily="18" charset="0"/>
              </a:rPr>
              <a:t/>
            </a:r>
            <a:br>
              <a:rPr lang="en-US" sz="2000" b="1" dirty="0" smtClean="0">
                <a:solidFill>
                  <a:schemeClr val="tx2"/>
                </a:solidFill>
                <a:latin typeface="Cambria" panose="02040503050406030204" pitchFamily="18" charset="0"/>
              </a:rPr>
            </a:br>
            <a:r>
              <a:rPr lang="en-US" sz="2000" b="1" dirty="0" smtClean="0">
                <a:solidFill>
                  <a:srgbClr val="1F497D"/>
                </a:solidFill>
                <a:latin typeface="Cambria" panose="02040503050406030204" pitchFamily="18" charset="0"/>
              </a:rPr>
              <a:t>”</a:t>
            </a:r>
            <a:r>
              <a:rPr lang="en-US" sz="2000" b="1" dirty="0">
                <a:solidFill>
                  <a:srgbClr val="1F497D"/>
                </a:solidFill>
                <a:latin typeface="Cambria" panose="02040503050406030204" pitchFamily="18" charset="0"/>
              </a:rPr>
              <a:t>Certification of Authenticity and Development of a Promotion Network olive products in the across border GREECE – ITALY area”</a:t>
            </a:r>
            <a:r>
              <a:rPr lang="el-GR" sz="2000" b="1" dirty="0">
                <a:solidFill>
                  <a:srgbClr val="1F497D"/>
                </a:solidFill>
                <a:latin typeface="Cambria" panose="02040503050406030204" pitchFamily="18" charset="0"/>
              </a:rPr>
              <a:t/>
            </a:r>
            <a:br>
              <a:rPr lang="el-GR" sz="2000" b="1" dirty="0">
                <a:solidFill>
                  <a:srgbClr val="1F497D"/>
                </a:solidFill>
                <a:latin typeface="Cambria" panose="02040503050406030204" pitchFamily="18" charset="0"/>
              </a:rPr>
            </a:br>
            <a:r>
              <a:rPr lang="en-US" sz="2000" b="1" dirty="0">
                <a:solidFill>
                  <a:srgbClr val="1F497D"/>
                </a:solidFill>
                <a:latin typeface="Cambria" panose="02040503050406030204" pitchFamily="18" charset="0"/>
              </a:rPr>
              <a:t>https://interreg-authentic-olive-net.eu</a:t>
            </a:r>
            <a:r>
              <a:rPr lang="en-US" sz="2000" b="1" dirty="0" smtClean="0">
                <a:solidFill>
                  <a:srgbClr val="1F497D"/>
                </a:solidFill>
                <a:latin typeface="Cambria" panose="02040503050406030204" pitchFamily="18" charset="0"/>
              </a:rPr>
              <a:t>/</a:t>
            </a:r>
            <a:r>
              <a:rPr lang="el-GR" sz="2000" b="1" dirty="0" smtClean="0">
                <a:solidFill>
                  <a:srgbClr val="1F497D"/>
                </a:solidFill>
                <a:latin typeface="Cambria" panose="02040503050406030204" pitchFamily="18" charset="0"/>
              </a:rPr>
              <a:t/>
            </a:r>
            <a:br>
              <a:rPr lang="el-GR" sz="2000" b="1" dirty="0" smtClean="0">
                <a:solidFill>
                  <a:srgbClr val="1F497D"/>
                </a:solidFill>
                <a:latin typeface="Cambria" panose="02040503050406030204" pitchFamily="18" charset="0"/>
              </a:rPr>
            </a:br>
            <a:r>
              <a:rPr lang="en-US" sz="2000" b="1" dirty="0" smtClean="0">
                <a:solidFill>
                  <a:schemeClr val="tx2"/>
                </a:solidFill>
                <a:latin typeface="Cambria" panose="02040503050406030204" pitchFamily="18" charset="0"/>
              </a:rPr>
              <a:t/>
            </a:r>
            <a:br>
              <a:rPr lang="en-US" sz="2000" b="1" dirty="0" smtClean="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2000" b="1" dirty="0" smtClean="0">
                <a:solidFill>
                  <a:schemeClr val="tx2"/>
                </a:solidFill>
                <a:latin typeface="Cambria" panose="02040503050406030204" pitchFamily="18" charset="0"/>
              </a:rPr>
              <a:t/>
            </a:r>
            <a:br>
              <a:rPr lang="en-US" sz="2000" b="1" dirty="0" smtClean="0">
                <a:solidFill>
                  <a:schemeClr val="tx2"/>
                </a:solidFill>
                <a:latin typeface="Cambria" panose="02040503050406030204" pitchFamily="18" charset="0"/>
              </a:rPr>
            </a:br>
            <a:r>
              <a:rPr lang="en-US" sz="2000" b="1" dirty="0">
                <a:solidFill>
                  <a:schemeClr val="tx2"/>
                </a:solidFill>
                <a:latin typeface="Cambria" panose="02040503050406030204" pitchFamily="18" charset="0"/>
              </a:rPr>
              <a:t/>
            </a:r>
            <a:br>
              <a:rPr lang="en-US" sz="2000" b="1" dirty="0">
                <a:solidFill>
                  <a:schemeClr val="tx2"/>
                </a:solidFill>
                <a:latin typeface="Cambria" panose="02040503050406030204" pitchFamily="18" charset="0"/>
              </a:rPr>
            </a:br>
            <a:r>
              <a:rPr lang="en-US" sz="1600" dirty="0" smtClean="0">
                <a:solidFill>
                  <a:srgbClr val="000099"/>
                </a:solidFill>
                <a:latin typeface="Cambria" panose="02040503050406030204" pitchFamily="18" charset="0"/>
              </a:rPr>
              <a:t/>
            </a:r>
            <a:br>
              <a:rPr lang="en-US" sz="1600" dirty="0" smtClean="0">
                <a:solidFill>
                  <a:srgbClr val="000099"/>
                </a:solidFill>
                <a:latin typeface="Cambria" panose="02040503050406030204" pitchFamily="18" charset="0"/>
              </a:rPr>
            </a:br>
            <a:r>
              <a:rPr lang="en-US" sz="1600" dirty="0" smtClean="0">
                <a:solidFill>
                  <a:srgbClr val="000099"/>
                </a:solidFill>
                <a:latin typeface="Cambria" panose="02040503050406030204" pitchFamily="18" charset="0"/>
              </a:rPr>
              <a:t/>
            </a:r>
            <a:br>
              <a:rPr lang="en-US" sz="1600" dirty="0" smtClean="0">
                <a:solidFill>
                  <a:srgbClr val="000099"/>
                </a:solidFill>
                <a:latin typeface="Cambria" panose="02040503050406030204" pitchFamily="18" charset="0"/>
              </a:rPr>
            </a:br>
            <a:r>
              <a:rPr lang="el-GR" sz="1600" i="1" dirty="0" smtClean="0"/>
              <a:t>Το παρόν κείμενο παράχθηκε με την οικονομική υποστήριξη της Ευρωπαϊκής Ένωσης και  αντανακλά τις απόψεις των συγγραφέα και  η Διαχειριστική </a:t>
            </a:r>
            <a:r>
              <a:rPr lang="el-GR" sz="1600" i="1" dirty="0"/>
              <a:t>Αρχή  δεν ευθύνεται για οποιαδήποτε χρήση των πληροφοριών που περιέχονται σε </a:t>
            </a:r>
            <a:r>
              <a:rPr lang="el-GR" sz="1600" i="1" dirty="0" smtClean="0"/>
              <a:t>αυτήν</a:t>
            </a:r>
            <a:r>
              <a:rPr lang="en-US" sz="1600" i="1" dirty="0" smtClean="0">
                <a:ea typeface="Calibri"/>
                <a:cs typeface="Calibri"/>
              </a:rPr>
              <a:t> </a:t>
            </a:r>
            <a:r>
              <a:rPr lang="en-US" sz="1600" i="1" dirty="0">
                <a:solidFill>
                  <a:srgbClr val="000099"/>
                </a:solidFill>
                <a:latin typeface="Cambria" panose="02040503050406030204" pitchFamily="18" charset="0"/>
              </a:rPr>
              <a:t/>
            </a:r>
            <a:br>
              <a:rPr lang="en-US" sz="1600" i="1" dirty="0">
                <a:solidFill>
                  <a:srgbClr val="000099"/>
                </a:solidFill>
                <a:latin typeface="Cambria" panose="02040503050406030204" pitchFamily="18" charset="0"/>
              </a:rPr>
            </a:br>
            <a:r>
              <a:rPr lang="en-US" dirty="0" smtClean="0">
                <a:solidFill>
                  <a:schemeClr val="tx1"/>
                </a:solidFill>
                <a:latin typeface="Cambria" pitchFamily="18" charset="0"/>
              </a:rPr>
              <a:t/>
            </a:r>
            <a:br>
              <a:rPr lang="en-US" dirty="0" smtClean="0">
                <a:solidFill>
                  <a:schemeClr val="tx1"/>
                </a:solidFill>
                <a:latin typeface="Cambria" pitchFamily="18" charset="0"/>
              </a:rPr>
            </a:br>
            <a:endParaRPr lang="el-GR" b="1" dirty="0">
              <a:solidFill>
                <a:schemeClr val="tx2"/>
              </a:solidFill>
            </a:endParaRPr>
          </a:p>
        </p:txBody>
      </p:sp>
      <p:sp>
        <p:nvSpPr>
          <p:cNvPr id="3" name="AutoShape 4" descr="ÎÏÎ¿ÏÎ­Î»ÎµÏÎ¼Î± ÎµÎ¹ÎºÏÎ½Î±Ï Î³Î¹Î± interreg greece italy log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6" name="Εικόνα 5" descr="C:\Users\user\AppData\Local\Microsoft\Windows\Temporary Internet Files\Content.Outlook\0TVTFSZK\AUTHENTIC-OLIVE-NET_Logo.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232492"/>
            <a:ext cx="3933298" cy="1080120"/>
          </a:xfrm>
          <a:prstGeom prst="rect">
            <a:avLst/>
          </a:prstGeom>
          <a:noFill/>
          <a:ln>
            <a:noFill/>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4423" y="3933056"/>
            <a:ext cx="1531987" cy="1267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960" y="6050144"/>
            <a:ext cx="775032" cy="449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819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043608" y="560003"/>
            <a:ext cx="7890080" cy="780765"/>
          </a:xfrm>
        </p:spPr>
        <p:txBody>
          <a:bodyPr>
            <a:normAutofit/>
          </a:bodyPr>
          <a:lstStyle/>
          <a:p>
            <a:r>
              <a:rPr lang="el-GR" sz="1800" b="1" dirty="0">
                <a:solidFill>
                  <a:schemeClr val="tx2"/>
                </a:solidFill>
              </a:rPr>
              <a:t>ΣΤΟΙΧΕΙΑ ΤΕΚΜΗΡΙΩΣΗΣ ΤΗΣ ΑΥΘΕΝΤΙΚΟΤΗΤΑΣ ΤΟΥ ΕΛΑΙΟΛΑΔΟΥ ΣΤΑ ΠΛΑΙΣΙΑ ΤΟΥ ΕΡΓΟΥ AUTHENTIC –OLIVE-NET</a:t>
            </a:r>
            <a:endParaRPr lang="el-GR" sz="1800" b="1" dirty="0" smtClean="0">
              <a:solidFill>
                <a:schemeClr val="tx2"/>
              </a:solidFill>
            </a:endParaRPr>
          </a:p>
        </p:txBody>
      </p:sp>
      <p:sp>
        <p:nvSpPr>
          <p:cNvPr id="8" name="Rectangle 2"/>
          <p:cNvSpPr>
            <a:spLocks noGrp="1" noChangeArrowheads="1"/>
          </p:cNvSpPr>
          <p:nvPr>
            <p:ph idx="1"/>
          </p:nvPr>
        </p:nvSpPr>
        <p:spPr>
          <a:xfrm>
            <a:off x="683568" y="1196752"/>
            <a:ext cx="7848872" cy="5040560"/>
          </a:xfrm>
        </p:spPr>
        <p:txBody>
          <a:bodyPr>
            <a:normAutofit/>
          </a:bodyPr>
          <a:lstStyle/>
          <a:p>
            <a:pPr algn="just">
              <a:lnSpc>
                <a:spcPct val="80000"/>
              </a:lnSpc>
              <a:spcAft>
                <a:spcPct val="20000"/>
              </a:spcAft>
              <a:buFont typeface="Wingdings" pitchFamily="2" charset="2"/>
              <a:buChar char="q"/>
            </a:pPr>
            <a:r>
              <a:rPr lang="el-GR" sz="2200" b="0" dirty="0" smtClean="0">
                <a:solidFill>
                  <a:schemeClr val="tx1"/>
                </a:solidFill>
                <a:latin typeface="+mj-lt"/>
              </a:rPr>
              <a:t>Σύνθεση </a:t>
            </a:r>
            <a:r>
              <a:rPr lang="el-GR" sz="2200" b="0" dirty="0">
                <a:solidFill>
                  <a:schemeClr val="tx1"/>
                </a:solidFill>
                <a:latin typeface="+mj-lt"/>
              </a:rPr>
              <a:t>συλλογικού διασυνοριακού σήματος</a:t>
            </a:r>
          </a:p>
          <a:p>
            <a:pPr algn="just">
              <a:lnSpc>
                <a:spcPct val="80000"/>
              </a:lnSpc>
              <a:spcAft>
                <a:spcPct val="20000"/>
              </a:spcAft>
              <a:buFont typeface="Wingdings" pitchFamily="2" charset="2"/>
              <a:buChar char="q"/>
            </a:pPr>
            <a:r>
              <a:rPr lang="el-GR" sz="2200" b="0" dirty="0" smtClean="0">
                <a:solidFill>
                  <a:schemeClr val="tx1"/>
                </a:solidFill>
                <a:latin typeface="+mj-lt"/>
              </a:rPr>
              <a:t>Γεωγραφική </a:t>
            </a:r>
            <a:r>
              <a:rPr lang="el-GR" sz="2200" b="0" dirty="0">
                <a:solidFill>
                  <a:schemeClr val="tx1"/>
                </a:solidFill>
                <a:latin typeface="+mj-lt"/>
              </a:rPr>
              <a:t>ένταξη στις περιοχές που εμπλέκονται στο έργο AON (</a:t>
            </a:r>
            <a:r>
              <a:rPr lang="el-GR" sz="2200" b="0" dirty="0" smtClean="0">
                <a:solidFill>
                  <a:schemeClr val="tx1"/>
                </a:solidFill>
                <a:latin typeface="+mj-lt"/>
              </a:rPr>
              <a:t>Απουλία,  </a:t>
            </a:r>
            <a:r>
              <a:rPr lang="el-GR" sz="2200" b="0" dirty="0">
                <a:solidFill>
                  <a:schemeClr val="tx1"/>
                </a:solidFill>
                <a:latin typeface="+mj-lt"/>
              </a:rPr>
              <a:t>Ήπειρος &amp; Δυτική Ελλάδα)</a:t>
            </a:r>
          </a:p>
          <a:p>
            <a:pPr algn="just">
              <a:lnSpc>
                <a:spcPct val="80000"/>
              </a:lnSpc>
              <a:spcAft>
                <a:spcPct val="20000"/>
              </a:spcAft>
              <a:buFont typeface="Wingdings" pitchFamily="2" charset="2"/>
              <a:buChar char="q"/>
            </a:pPr>
            <a:r>
              <a:rPr lang="el-GR" sz="2200" b="0" dirty="0" smtClean="0">
                <a:solidFill>
                  <a:schemeClr val="tx1"/>
                </a:solidFill>
                <a:latin typeface="+mj-lt"/>
              </a:rPr>
              <a:t>Παραγωγός </a:t>
            </a:r>
            <a:r>
              <a:rPr lang="el-GR" sz="2200" b="0" dirty="0">
                <a:solidFill>
                  <a:schemeClr val="tx1"/>
                </a:solidFill>
                <a:latin typeface="+mj-lt"/>
              </a:rPr>
              <a:t>εξαιρετικού παρθένου ελαιολάδου</a:t>
            </a:r>
          </a:p>
          <a:p>
            <a:pPr algn="just">
              <a:lnSpc>
                <a:spcPct val="80000"/>
              </a:lnSpc>
              <a:spcAft>
                <a:spcPct val="20000"/>
              </a:spcAft>
              <a:buFont typeface="Wingdings" pitchFamily="2" charset="2"/>
              <a:buChar char="q"/>
            </a:pPr>
            <a:r>
              <a:rPr lang="el-GR" sz="2200" b="0" dirty="0" smtClean="0">
                <a:solidFill>
                  <a:schemeClr val="tx1"/>
                </a:solidFill>
                <a:latin typeface="+mj-lt"/>
              </a:rPr>
              <a:t>Πώληση </a:t>
            </a:r>
            <a:r>
              <a:rPr lang="el-GR" sz="2200" b="0" dirty="0">
                <a:solidFill>
                  <a:schemeClr val="tx1"/>
                </a:solidFill>
                <a:latin typeface="+mj-lt"/>
              </a:rPr>
              <a:t>ελαιολάδου με φυσικοχημικά χαρακτηριστικά (κατά τη στιγμή της εμφιάλωσης) σύμφωνα με μια λίστα παραμέτρων που καθορίστηκαν μέσω των 2 πραγματοποιηθεισών κύκλων  δειγματοληψίας και ανάλυσης</a:t>
            </a:r>
          </a:p>
          <a:p>
            <a:pPr algn="just">
              <a:lnSpc>
                <a:spcPct val="80000"/>
              </a:lnSpc>
              <a:spcAft>
                <a:spcPct val="20000"/>
              </a:spcAft>
              <a:buFont typeface="Wingdings" pitchFamily="2" charset="2"/>
              <a:buChar char="q"/>
            </a:pPr>
            <a:r>
              <a:rPr lang="el-GR" sz="2200" b="0" dirty="0" smtClean="0">
                <a:solidFill>
                  <a:schemeClr val="tx1"/>
                </a:solidFill>
                <a:latin typeface="+mj-lt"/>
              </a:rPr>
              <a:t>Πώληση </a:t>
            </a:r>
            <a:r>
              <a:rPr lang="el-GR" sz="2200" b="0" dirty="0">
                <a:solidFill>
                  <a:schemeClr val="tx1"/>
                </a:solidFill>
                <a:latin typeface="+mj-lt"/>
              </a:rPr>
              <a:t>ελαιολάδου με οργανοληπτικά χαρακτηριστικά (κατά τη στιγμή της εμφιάλωσης) σύμφωνα με μια λίστα παραμέτρων που καθορίστηκαν μέσω των 2 πραγματοποιηθεισών κύκλων  δειγματοληψίας και ανάλυσης</a:t>
            </a:r>
          </a:p>
          <a:p>
            <a:pPr algn="just">
              <a:lnSpc>
                <a:spcPct val="80000"/>
              </a:lnSpc>
              <a:spcAft>
                <a:spcPct val="20000"/>
              </a:spcAft>
              <a:buFont typeface="Wingdings" pitchFamily="2" charset="2"/>
              <a:buChar char="q"/>
            </a:pPr>
            <a:r>
              <a:rPr lang="el-GR" sz="2200" b="0" dirty="0" smtClean="0">
                <a:solidFill>
                  <a:schemeClr val="tx1"/>
                </a:solidFill>
                <a:latin typeface="+mj-lt"/>
              </a:rPr>
              <a:t> </a:t>
            </a:r>
            <a:r>
              <a:rPr lang="el-GR" sz="2200" b="0" dirty="0">
                <a:solidFill>
                  <a:schemeClr val="tx1"/>
                </a:solidFill>
                <a:latin typeface="+mj-lt"/>
              </a:rPr>
              <a:t>Ύπαρξη ειδικευμένου </a:t>
            </a:r>
            <a:r>
              <a:rPr lang="el-GR" sz="2200" b="0" dirty="0" smtClean="0">
                <a:solidFill>
                  <a:schemeClr val="tx1"/>
                </a:solidFill>
                <a:latin typeface="+mj-lt"/>
              </a:rPr>
              <a:t>και εκπαιδευμένου παραγωγού</a:t>
            </a: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2878551916"/>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54385"/>
            <a:ext cx="794953" cy="659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9946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043608" y="560003"/>
            <a:ext cx="7890080" cy="780765"/>
          </a:xfrm>
        </p:spPr>
        <p:txBody>
          <a:bodyPr>
            <a:normAutofit/>
          </a:bodyPr>
          <a:lstStyle/>
          <a:p>
            <a:r>
              <a:rPr lang="el-GR" sz="2400" b="1" dirty="0" smtClean="0">
                <a:solidFill>
                  <a:schemeClr val="tx2"/>
                </a:solidFill>
              </a:rPr>
              <a:t>ΟΡΙΣΜΟΣ ΤΗΣ ΠΙΣΤΟΠΟΙΗΣΗΣ</a:t>
            </a:r>
          </a:p>
        </p:txBody>
      </p:sp>
      <p:sp>
        <p:nvSpPr>
          <p:cNvPr id="8" name="Rectangle 2"/>
          <p:cNvSpPr>
            <a:spLocks noGrp="1" noChangeArrowheads="1"/>
          </p:cNvSpPr>
          <p:nvPr>
            <p:ph idx="1"/>
          </p:nvPr>
        </p:nvSpPr>
        <p:spPr>
          <a:xfrm>
            <a:off x="683568" y="1196752"/>
            <a:ext cx="7848872" cy="5760640"/>
          </a:xfrm>
        </p:spPr>
        <p:txBody>
          <a:bodyPr>
            <a:normAutofit/>
          </a:bodyPr>
          <a:lstStyle/>
          <a:p>
            <a:pPr algn="just">
              <a:lnSpc>
                <a:spcPct val="80000"/>
              </a:lnSpc>
              <a:spcAft>
                <a:spcPct val="20000"/>
              </a:spcAft>
              <a:buFont typeface="Wingdings" pitchFamily="2" charset="2"/>
              <a:buChar char="q"/>
            </a:pPr>
            <a:r>
              <a:rPr lang="el-GR" sz="1800" b="0" dirty="0" smtClean="0">
                <a:solidFill>
                  <a:schemeClr val="tx1"/>
                </a:solidFill>
                <a:latin typeface="+mj-lt"/>
              </a:rPr>
              <a:t>Η </a:t>
            </a:r>
            <a:r>
              <a:rPr lang="el-GR" sz="1800" b="0" dirty="0">
                <a:solidFill>
                  <a:schemeClr val="tx1"/>
                </a:solidFill>
                <a:latin typeface="+mj-lt"/>
              </a:rPr>
              <a:t>πιστοποίηση, γνωστή και  ως αξιολόγηση της συμμόρφωσης, είναι μια διαδικασία </a:t>
            </a:r>
            <a:r>
              <a:rPr lang="el-GR" sz="1800" b="0" dirty="0" smtClean="0">
                <a:solidFill>
                  <a:schemeClr val="tx1"/>
                </a:solidFill>
                <a:latin typeface="+mj-lt"/>
              </a:rPr>
              <a:t>η οποία διαβεβαιώνει μέσω συγκεκριμένων ελέγχων,  ότι </a:t>
            </a:r>
            <a:r>
              <a:rPr lang="el-GR" sz="1800" b="0" dirty="0">
                <a:solidFill>
                  <a:schemeClr val="tx1"/>
                </a:solidFill>
                <a:latin typeface="+mj-lt"/>
              </a:rPr>
              <a:t>ένα προϊόν, διαδικασία ή υπηρεσία </a:t>
            </a:r>
            <a:r>
              <a:rPr lang="el-GR" sz="1800" b="0" dirty="0" smtClean="0">
                <a:solidFill>
                  <a:schemeClr val="tx1"/>
                </a:solidFill>
                <a:latin typeface="+mj-lt"/>
              </a:rPr>
              <a:t>ικανοποιεί συγκεκριμένες απαιτήσεις</a:t>
            </a:r>
            <a:r>
              <a:rPr lang="el-GR" sz="1800" b="0" dirty="0">
                <a:solidFill>
                  <a:schemeClr val="tx1"/>
                </a:solidFill>
                <a:latin typeface="+mj-lt"/>
              </a:rPr>
              <a:t>. </a:t>
            </a:r>
          </a:p>
          <a:p>
            <a:pPr algn="just">
              <a:lnSpc>
                <a:spcPct val="80000"/>
              </a:lnSpc>
              <a:spcAft>
                <a:spcPct val="20000"/>
              </a:spcAft>
              <a:buFont typeface="Wingdings" pitchFamily="2" charset="2"/>
              <a:buChar char="q"/>
            </a:pPr>
            <a:r>
              <a:rPr lang="el-GR" sz="1800" b="0" dirty="0">
                <a:solidFill>
                  <a:schemeClr val="tx1"/>
                </a:solidFill>
                <a:latin typeface="+mj-lt"/>
              </a:rPr>
              <a:t>Η πιστοποίηση των ελαιοκομικών προϊόντων μπορεί να εφαρμοστεί σε μια διαδικασία που ακολουθείται από μια </a:t>
            </a:r>
            <a:r>
              <a:rPr lang="el-GR" sz="1800" b="0" dirty="0" smtClean="0">
                <a:solidFill>
                  <a:schemeClr val="tx1"/>
                </a:solidFill>
                <a:latin typeface="+mj-lt"/>
              </a:rPr>
              <a:t>μονάδα παραγωγής</a:t>
            </a:r>
            <a:r>
              <a:rPr lang="el-GR" sz="1800" b="0" dirty="0">
                <a:solidFill>
                  <a:schemeClr val="tx1"/>
                </a:solidFill>
                <a:latin typeface="+mj-lt"/>
              </a:rPr>
              <a:t>,  σε  ένα συγκεκριμένο προϊόν ή εμπόρευμα ή στις εισροές που εφαρμόζονται στο </a:t>
            </a:r>
            <a:r>
              <a:rPr lang="el-GR" sz="1800" b="0" dirty="0" smtClean="0">
                <a:solidFill>
                  <a:schemeClr val="tx1"/>
                </a:solidFill>
                <a:latin typeface="+mj-lt"/>
              </a:rPr>
              <a:t>σύστημα πριν </a:t>
            </a:r>
            <a:r>
              <a:rPr lang="el-GR" sz="1800" b="0" dirty="0">
                <a:solidFill>
                  <a:schemeClr val="tx1"/>
                </a:solidFill>
                <a:latin typeface="+mj-lt"/>
              </a:rPr>
              <a:t>ή κατά τη διάρκεια </a:t>
            </a:r>
            <a:r>
              <a:rPr lang="el-GR" sz="1800" b="0" dirty="0" smtClean="0">
                <a:solidFill>
                  <a:schemeClr val="tx1"/>
                </a:solidFill>
                <a:latin typeface="+mj-lt"/>
              </a:rPr>
              <a:t>της παραγωγής</a:t>
            </a:r>
            <a:r>
              <a:rPr lang="el-GR" sz="1800" b="0" dirty="0">
                <a:solidFill>
                  <a:schemeClr val="tx1"/>
                </a:solidFill>
                <a:latin typeface="+mj-lt"/>
              </a:rPr>
              <a:t>. </a:t>
            </a:r>
          </a:p>
          <a:p>
            <a:pPr algn="just">
              <a:lnSpc>
                <a:spcPct val="80000"/>
              </a:lnSpc>
              <a:spcAft>
                <a:spcPct val="20000"/>
              </a:spcAft>
              <a:buFont typeface="Wingdings" pitchFamily="2" charset="2"/>
              <a:buChar char="q"/>
            </a:pPr>
            <a:r>
              <a:rPr lang="el-GR" sz="1800" b="0" dirty="0">
                <a:solidFill>
                  <a:schemeClr val="tx1"/>
                </a:solidFill>
                <a:latin typeface="+mj-lt"/>
              </a:rPr>
              <a:t>Η διαδικασία δοκιμής ή λογιστικού ελέγχου διεξάγεται γενικά για την αξιολόγηση του βαθμού συμμόρφωσης </a:t>
            </a:r>
            <a:r>
              <a:rPr lang="el-GR" sz="1800" b="0" dirty="0" smtClean="0">
                <a:solidFill>
                  <a:schemeClr val="tx1"/>
                </a:solidFill>
                <a:latin typeface="+mj-lt"/>
              </a:rPr>
              <a:t>του παραγωγού ο οποίος πρέπει </a:t>
            </a:r>
            <a:r>
              <a:rPr lang="el-GR" sz="1800" b="0" dirty="0">
                <a:solidFill>
                  <a:schemeClr val="tx1"/>
                </a:solidFill>
                <a:latin typeface="+mj-lt"/>
              </a:rPr>
              <a:t>να πιστοποιηθεί με συγκεκριμένα πρότυπα. </a:t>
            </a:r>
            <a:endParaRPr lang="el-GR" sz="1800" b="0" dirty="0" smtClean="0">
              <a:solidFill>
                <a:schemeClr val="tx1"/>
              </a:solidFill>
              <a:latin typeface="+mj-lt"/>
            </a:endParaRPr>
          </a:p>
          <a:p>
            <a:pPr algn="just">
              <a:lnSpc>
                <a:spcPct val="80000"/>
              </a:lnSpc>
              <a:spcAft>
                <a:spcPct val="20000"/>
              </a:spcAft>
              <a:buFont typeface="Wingdings" pitchFamily="2" charset="2"/>
              <a:buChar char="q"/>
            </a:pPr>
            <a:r>
              <a:rPr lang="el-GR" sz="1800" b="0" dirty="0" smtClean="0">
                <a:solidFill>
                  <a:schemeClr val="tx1"/>
                </a:solidFill>
                <a:latin typeface="+mj-lt"/>
              </a:rPr>
              <a:t>Η </a:t>
            </a:r>
            <a:r>
              <a:rPr lang="el-GR" sz="1800" b="0" dirty="0">
                <a:solidFill>
                  <a:schemeClr val="tx1"/>
                </a:solidFill>
                <a:latin typeface="+mj-lt"/>
              </a:rPr>
              <a:t>διαδικασία ελέγχου ή ελέγχου των  ελαιοκομικών προϊόντων  διεξάγεται από ελεγκτή ή φορέα επιθεώρησης. Σε πολλές περιπτώσεις</a:t>
            </a:r>
            <a:r>
              <a:rPr lang="el-GR" sz="1800" b="0" dirty="0" smtClean="0">
                <a:solidFill>
                  <a:schemeClr val="tx1"/>
                </a:solidFill>
                <a:latin typeface="+mj-lt"/>
              </a:rPr>
              <a:t>, ο </a:t>
            </a:r>
            <a:r>
              <a:rPr lang="el-GR" sz="1800" b="0" dirty="0">
                <a:solidFill>
                  <a:schemeClr val="tx1"/>
                </a:solidFill>
                <a:latin typeface="+mj-lt"/>
              </a:rPr>
              <a:t>οργανισμός ελέγχου εκδίδει </a:t>
            </a:r>
            <a:r>
              <a:rPr lang="el-GR" sz="1800" b="0" dirty="0" smtClean="0">
                <a:solidFill>
                  <a:schemeClr val="tx1"/>
                </a:solidFill>
                <a:latin typeface="+mj-lt"/>
              </a:rPr>
              <a:t>επίσης πιστοποιητικό, δηλώνοντας </a:t>
            </a:r>
            <a:r>
              <a:rPr lang="el-GR" sz="1800" b="0" dirty="0">
                <a:solidFill>
                  <a:schemeClr val="tx1"/>
                </a:solidFill>
                <a:latin typeface="+mj-lt"/>
              </a:rPr>
              <a:t>έτσι τη συμμόρφωση του προϊόντος  με τα  απαιτούμενα  </a:t>
            </a:r>
            <a:r>
              <a:rPr lang="el-GR" sz="1800" b="0" dirty="0" smtClean="0">
                <a:solidFill>
                  <a:schemeClr val="tx1"/>
                </a:solidFill>
                <a:latin typeface="+mj-lt"/>
              </a:rPr>
              <a:t>πρότυπα, ενεργώντας </a:t>
            </a:r>
            <a:r>
              <a:rPr lang="el-GR" sz="1800" b="0" dirty="0">
                <a:solidFill>
                  <a:schemeClr val="tx1"/>
                </a:solidFill>
                <a:latin typeface="+mj-lt"/>
              </a:rPr>
              <a:t>ως οργανισμός πιστοποίησης. </a:t>
            </a:r>
          </a:p>
          <a:p>
            <a:pPr algn="just">
              <a:lnSpc>
                <a:spcPct val="80000"/>
              </a:lnSpc>
              <a:spcAft>
                <a:spcPct val="20000"/>
              </a:spcAft>
              <a:buFont typeface="Wingdings" pitchFamily="2" charset="2"/>
              <a:buChar char="q"/>
            </a:pPr>
            <a:r>
              <a:rPr lang="el-GR" sz="1800" b="0" dirty="0">
                <a:solidFill>
                  <a:schemeClr val="tx1"/>
                </a:solidFill>
                <a:latin typeface="+mj-lt"/>
              </a:rPr>
              <a:t>Στο πλαίσιο της πιστοποίησης χρησιμοποιείται επίσης η </a:t>
            </a:r>
            <a:r>
              <a:rPr lang="el-GR" sz="1800" b="0" dirty="0" smtClean="0">
                <a:solidFill>
                  <a:schemeClr val="tx1"/>
                </a:solidFill>
                <a:latin typeface="+mj-lt"/>
              </a:rPr>
              <a:t>λέξη σήμανση, </a:t>
            </a:r>
            <a:r>
              <a:rPr lang="el-GR" sz="1800" b="0" dirty="0">
                <a:solidFill>
                  <a:schemeClr val="tx1"/>
                </a:solidFill>
                <a:latin typeface="+mj-lt"/>
              </a:rPr>
              <a:t>συχνά για να υποδείξει ότι ένα συγκεκριμένο προϊόν συμμορφώνεται με ορισμένα πρότυπα ή ότι παρήχθη από </a:t>
            </a:r>
            <a:r>
              <a:rPr lang="el-GR" sz="1800" b="0" dirty="0" smtClean="0">
                <a:solidFill>
                  <a:schemeClr val="tx1"/>
                </a:solidFill>
                <a:latin typeface="+mj-lt"/>
              </a:rPr>
              <a:t>έναν παραγωγό </a:t>
            </a:r>
            <a:r>
              <a:rPr lang="el-GR" sz="1800" b="0" dirty="0">
                <a:solidFill>
                  <a:schemeClr val="tx1"/>
                </a:solidFill>
                <a:latin typeface="+mj-lt"/>
              </a:rPr>
              <a:t>σύμφωνα με ένα συγκεκριμένο </a:t>
            </a:r>
            <a:r>
              <a:rPr lang="el-GR" sz="1800" b="0" dirty="0" smtClean="0">
                <a:solidFill>
                  <a:schemeClr val="tx1"/>
                </a:solidFill>
                <a:latin typeface="+mj-lt"/>
              </a:rPr>
              <a:t>πακέτο προτύπων </a:t>
            </a:r>
            <a:r>
              <a:rPr lang="el-GR" sz="1800" b="0" dirty="0">
                <a:solidFill>
                  <a:schemeClr val="tx1"/>
                </a:solidFill>
                <a:latin typeface="+mj-lt"/>
              </a:rPr>
              <a:t>ή κανονισμών. </a:t>
            </a: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32647442"/>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54385"/>
            <a:ext cx="943214" cy="782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87410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043608" y="560003"/>
            <a:ext cx="7890080" cy="780765"/>
          </a:xfrm>
        </p:spPr>
        <p:txBody>
          <a:bodyPr>
            <a:normAutofit/>
          </a:bodyPr>
          <a:lstStyle/>
          <a:p>
            <a:r>
              <a:rPr lang="el-GR" sz="2400" b="1" dirty="0" smtClean="0">
                <a:solidFill>
                  <a:schemeClr val="tx2"/>
                </a:solidFill>
              </a:rPr>
              <a:t>ΤΥΠΟΙ ΠΙΣΤΟΠΟΙΗΣΗΣ</a:t>
            </a:r>
          </a:p>
        </p:txBody>
      </p:sp>
      <p:sp>
        <p:nvSpPr>
          <p:cNvPr id="8" name="Rectangle 2"/>
          <p:cNvSpPr>
            <a:spLocks noGrp="1" noChangeArrowheads="1"/>
          </p:cNvSpPr>
          <p:nvPr>
            <p:ph idx="1"/>
          </p:nvPr>
        </p:nvSpPr>
        <p:spPr>
          <a:xfrm>
            <a:off x="683568" y="1196752"/>
            <a:ext cx="7848872" cy="5760640"/>
          </a:xfrm>
        </p:spPr>
        <p:txBody>
          <a:bodyPr>
            <a:normAutofit/>
          </a:bodyPr>
          <a:lstStyle/>
          <a:p>
            <a:pPr algn="just">
              <a:lnSpc>
                <a:spcPct val="80000"/>
              </a:lnSpc>
              <a:spcAft>
                <a:spcPct val="20000"/>
              </a:spcAft>
              <a:buFont typeface="Wingdings" pitchFamily="2" charset="2"/>
              <a:buChar char="q"/>
            </a:pPr>
            <a:r>
              <a:rPr lang="el-GR" sz="1800" b="0" dirty="0" smtClean="0">
                <a:solidFill>
                  <a:schemeClr val="tx1"/>
                </a:solidFill>
                <a:latin typeface="+mj-lt"/>
              </a:rPr>
              <a:t>Πιστοποίηση </a:t>
            </a:r>
            <a:r>
              <a:rPr lang="el-GR" sz="1800" b="0" dirty="0">
                <a:solidFill>
                  <a:schemeClr val="tx1"/>
                </a:solidFill>
                <a:latin typeface="+mj-lt"/>
              </a:rPr>
              <a:t>πρώτου </a:t>
            </a:r>
            <a:r>
              <a:rPr lang="el-GR" sz="1800" b="0" dirty="0" smtClean="0">
                <a:solidFill>
                  <a:schemeClr val="tx1"/>
                </a:solidFill>
                <a:latin typeface="+mj-lt"/>
              </a:rPr>
              <a:t>προσώπου </a:t>
            </a:r>
            <a:endParaRPr lang="el-GR" sz="1800" b="0" dirty="0">
              <a:solidFill>
                <a:schemeClr val="tx1"/>
              </a:solidFill>
              <a:latin typeface="+mj-lt"/>
            </a:endParaRPr>
          </a:p>
          <a:p>
            <a:pPr marL="0" indent="0" algn="just">
              <a:lnSpc>
                <a:spcPct val="80000"/>
              </a:lnSpc>
              <a:spcAft>
                <a:spcPct val="20000"/>
              </a:spcAft>
              <a:buNone/>
            </a:pPr>
            <a:r>
              <a:rPr lang="el-GR" sz="1800" b="0" dirty="0">
                <a:solidFill>
                  <a:schemeClr val="tx1"/>
                </a:solidFill>
                <a:latin typeface="+mj-lt"/>
              </a:rPr>
              <a:t>Η αξιολόγηση της συμμόρφωσης διενεργείται από το πρόσωπο ή την οργάνωση που παρέχει το προϊόν (π.χ. οι παραγωγοί ή οι οργανώσεις παραγωγών αναφέρουν τη συμμόρφωσή τους με ένα σύνολο προτύπων). </a:t>
            </a:r>
          </a:p>
          <a:p>
            <a:pPr algn="just">
              <a:lnSpc>
                <a:spcPct val="80000"/>
              </a:lnSpc>
              <a:spcAft>
                <a:spcPct val="20000"/>
              </a:spcAft>
              <a:buFont typeface="Wingdings" pitchFamily="2" charset="2"/>
              <a:buChar char="q"/>
            </a:pPr>
            <a:r>
              <a:rPr lang="el-GR" sz="1800" b="0" dirty="0" smtClean="0">
                <a:solidFill>
                  <a:schemeClr val="tx1"/>
                </a:solidFill>
                <a:latin typeface="+mj-lt"/>
              </a:rPr>
              <a:t>Πιστοποίηση </a:t>
            </a:r>
            <a:r>
              <a:rPr lang="el-GR" sz="1800" b="0" dirty="0">
                <a:solidFill>
                  <a:schemeClr val="tx1"/>
                </a:solidFill>
                <a:latin typeface="+mj-lt"/>
              </a:rPr>
              <a:t>δεύτερου </a:t>
            </a:r>
            <a:r>
              <a:rPr lang="el-GR" sz="1800" b="0" dirty="0" smtClean="0">
                <a:solidFill>
                  <a:schemeClr val="tx1"/>
                </a:solidFill>
                <a:latin typeface="+mj-lt"/>
              </a:rPr>
              <a:t>προσώπου</a:t>
            </a:r>
            <a:endParaRPr lang="el-GR" sz="1800" b="0" dirty="0">
              <a:solidFill>
                <a:schemeClr val="tx1"/>
              </a:solidFill>
              <a:latin typeface="+mj-lt"/>
            </a:endParaRPr>
          </a:p>
          <a:p>
            <a:pPr marL="0" indent="0" algn="just">
              <a:lnSpc>
                <a:spcPct val="80000"/>
              </a:lnSpc>
              <a:spcAft>
                <a:spcPct val="20000"/>
              </a:spcAft>
              <a:buNone/>
            </a:pPr>
            <a:r>
              <a:rPr lang="el-GR" sz="1800" b="0" dirty="0">
                <a:solidFill>
                  <a:schemeClr val="tx1"/>
                </a:solidFill>
                <a:latin typeface="+mj-lt"/>
              </a:rPr>
              <a:t>Η αξιολόγηση της συμμόρφωσης πραγματοποιείται από πρόσωπο ή οργανισμό που ενδιαφέρεται για τα προϊόντα (π.χ. έμποροι, έμποροι λιανικής πώλησης ή καταναλωτές και οι οργανισμοί τους). </a:t>
            </a:r>
          </a:p>
          <a:p>
            <a:pPr algn="just">
              <a:lnSpc>
                <a:spcPct val="80000"/>
              </a:lnSpc>
              <a:spcAft>
                <a:spcPct val="20000"/>
              </a:spcAft>
              <a:buFont typeface="Wingdings" pitchFamily="2" charset="2"/>
              <a:buChar char="q"/>
            </a:pPr>
            <a:r>
              <a:rPr lang="el-GR" sz="1800" b="0" dirty="0" smtClean="0">
                <a:solidFill>
                  <a:schemeClr val="tx1"/>
                </a:solidFill>
                <a:latin typeface="+mj-lt"/>
              </a:rPr>
              <a:t>Πιστοποίηση </a:t>
            </a:r>
            <a:r>
              <a:rPr lang="el-GR" sz="1800" b="0" dirty="0">
                <a:solidFill>
                  <a:schemeClr val="tx1"/>
                </a:solidFill>
                <a:latin typeface="+mj-lt"/>
              </a:rPr>
              <a:t>τρίτου </a:t>
            </a:r>
            <a:r>
              <a:rPr lang="el-GR" sz="1800" b="0" dirty="0" smtClean="0">
                <a:solidFill>
                  <a:schemeClr val="tx1"/>
                </a:solidFill>
                <a:latin typeface="+mj-lt"/>
              </a:rPr>
              <a:t>προσώπου</a:t>
            </a:r>
            <a:endParaRPr lang="el-GR" sz="1800" b="0" dirty="0">
              <a:solidFill>
                <a:schemeClr val="tx1"/>
              </a:solidFill>
              <a:latin typeface="+mj-lt"/>
            </a:endParaRPr>
          </a:p>
          <a:p>
            <a:pPr marL="0" indent="0" algn="just">
              <a:lnSpc>
                <a:spcPct val="80000"/>
              </a:lnSpc>
              <a:spcAft>
                <a:spcPct val="20000"/>
              </a:spcAft>
              <a:buNone/>
            </a:pPr>
            <a:r>
              <a:rPr lang="el-GR" sz="1800" b="0" dirty="0">
                <a:solidFill>
                  <a:schemeClr val="tx1"/>
                </a:solidFill>
                <a:latin typeface="+mj-lt"/>
              </a:rPr>
              <a:t>Μια ανεξάρτητη οντότητα τόσο από τις οργανώσεις προμηθευτών όσο και από τις οργανώσεις καταναλωτών διενεργεί τον έλεγχο και εκδίδει πιστοποιητικά που δηλώνουν ότι ένα προϊόν ή μια διαδικασία συμμορφώνεται με ένα </a:t>
            </a:r>
            <a:r>
              <a:rPr lang="el-GR" sz="1800" b="0" dirty="0" smtClean="0">
                <a:solidFill>
                  <a:schemeClr val="tx1"/>
                </a:solidFill>
                <a:latin typeface="+mj-lt"/>
              </a:rPr>
              <a:t>φάσμα κριτηρίων </a:t>
            </a:r>
            <a:r>
              <a:rPr lang="el-GR" sz="1800" b="0" dirty="0">
                <a:solidFill>
                  <a:schemeClr val="tx1"/>
                </a:solidFill>
                <a:latin typeface="+mj-lt"/>
              </a:rPr>
              <a:t>ή προτύπων.</a:t>
            </a:r>
          </a:p>
          <a:p>
            <a:pPr algn="just">
              <a:lnSpc>
                <a:spcPct val="80000"/>
              </a:lnSpc>
              <a:spcAft>
                <a:spcPct val="20000"/>
              </a:spcAft>
              <a:buFont typeface="Wingdings" pitchFamily="2" charset="2"/>
              <a:buChar char="q"/>
            </a:pPr>
            <a:r>
              <a:rPr lang="el-GR" sz="1800" b="0" dirty="0" smtClean="0">
                <a:solidFill>
                  <a:schemeClr val="tx1"/>
                </a:solidFill>
                <a:latin typeface="+mj-lt"/>
              </a:rPr>
              <a:t>Πιστοποίηση </a:t>
            </a:r>
            <a:r>
              <a:rPr lang="el-GR" sz="1800" b="0" dirty="0">
                <a:solidFill>
                  <a:schemeClr val="tx1"/>
                </a:solidFill>
                <a:latin typeface="+mj-lt"/>
              </a:rPr>
              <a:t>τέταρτου </a:t>
            </a:r>
            <a:r>
              <a:rPr lang="el-GR" sz="1800" b="0" dirty="0" smtClean="0">
                <a:solidFill>
                  <a:schemeClr val="tx1"/>
                </a:solidFill>
                <a:latin typeface="+mj-lt"/>
              </a:rPr>
              <a:t>προσώπου </a:t>
            </a:r>
            <a:endParaRPr lang="el-GR" sz="1800" b="0" dirty="0">
              <a:solidFill>
                <a:schemeClr val="tx1"/>
              </a:solidFill>
              <a:latin typeface="+mj-lt"/>
            </a:endParaRPr>
          </a:p>
          <a:p>
            <a:pPr marL="0" indent="0" algn="just">
              <a:lnSpc>
                <a:spcPct val="80000"/>
              </a:lnSpc>
              <a:spcAft>
                <a:spcPct val="20000"/>
              </a:spcAft>
              <a:buNone/>
            </a:pPr>
            <a:r>
              <a:rPr lang="el-GR" sz="1800" b="0" dirty="0" smtClean="0">
                <a:solidFill>
                  <a:schemeClr val="tx1"/>
                </a:solidFill>
                <a:latin typeface="+mj-lt"/>
              </a:rPr>
              <a:t>Αυτή </a:t>
            </a:r>
            <a:r>
              <a:rPr lang="el-GR" sz="1800" b="0" dirty="0">
                <a:solidFill>
                  <a:schemeClr val="tx1"/>
                </a:solidFill>
                <a:latin typeface="+mj-lt"/>
              </a:rPr>
              <a:t>η μορφή πιστοποίησης περιλαμβάνει κυβερνητικούς ή πολυεθνικούς </a:t>
            </a:r>
            <a:r>
              <a:rPr lang="el-GR" sz="1800" b="0" dirty="0" smtClean="0">
                <a:solidFill>
                  <a:schemeClr val="tx1"/>
                </a:solidFill>
                <a:latin typeface="+mj-lt"/>
              </a:rPr>
              <a:t>οργανισμούς που διενεργούν ελέγχους  για θέματα παγκόσμιου ενδιαφέροντος, όπως η καταπολέμηση των επιπτώσεων της κλιματικής αλλαγής ή των εργασιακών και ανθρωπίνων δικαιωμάτων.</a:t>
            </a:r>
            <a:endParaRPr lang="el-GR" sz="1800" b="0" dirty="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32647442"/>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39539"/>
            <a:ext cx="1023392" cy="848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8741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755576" y="560003"/>
            <a:ext cx="8178112" cy="780765"/>
          </a:xfrm>
        </p:spPr>
        <p:txBody>
          <a:bodyPr>
            <a:normAutofit/>
          </a:bodyPr>
          <a:lstStyle/>
          <a:p>
            <a:r>
              <a:rPr lang="el-GR" sz="2200" b="1" dirty="0">
                <a:solidFill>
                  <a:schemeClr val="tx2"/>
                </a:solidFill>
              </a:rPr>
              <a:t>ΜΕΘΟΔΟΙ ΠΙΣΤΟΠΟΙΗΣΗΣ ΤΗΣ ΑΥΘΕΝΤΙΚΟΤΗΤΑΣ ΕΛΑΙΟΛΑΔΟΥ (1</a:t>
            </a:r>
            <a:r>
              <a:rPr lang="el-GR" sz="3200" b="1" dirty="0">
                <a:solidFill>
                  <a:schemeClr val="tx2"/>
                </a:solidFill>
              </a:rPr>
              <a:t>)</a:t>
            </a:r>
            <a:endParaRPr lang="el-GR" sz="3200" b="1" dirty="0" smtClean="0">
              <a:solidFill>
                <a:schemeClr val="tx2"/>
              </a:solidFill>
            </a:endParaRPr>
          </a:p>
        </p:txBody>
      </p:sp>
      <p:sp>
        <p:nvSpPr>
          <p:cNvPr id="8" name="Rectangle 2"/>
          <p:cNvSpPr>
            <a:spLocks noGrp="1" noChangeArrowheads="1"/>
          </p:cNvSpPr>
          <p:nvPr>
            <p:ph idx="1"/>
          </p:nvPr>
        </p:nvSpPr>
        <p:spPr>
          <a:xfrm>
            <a:off x="683568" y="1124744"/>
            <a:ext cx="7848872" cy="5832648"/>
          </a:xfrm>
        </p:spPr>
        <p:txBody>
          <a:bodyPr>
            <a:normAutofit fontScale="92500"/>
          </a:bodyPr>
          <a:lstStyle/>
          <a:p>
            <a:pPr marL="0" indent="0" algn="just">
              <a:lnSpc>
                <a:spcPct val="120000"/>
              </a:lnSpc>
              <a:spcBef>
                <a:spcPts val="600"/>
              </a:spcBef>
              <a:spcAft>
                <a:spcPts val="600"/>
              </a:spcAft>
              <a:buNone/>
            </a:pPr>
            <a:r>
              <a:rPr lang="el-GR" sz="1800" b="0" dirty="0">
                <a:solidFill>
                  <a:schemeClr val="tx1"/>
                </a:solidFill>
                <a:latin typeface="+mj-lt"/>
              </a:rPr>
              <a:t> - Πιστοποίηση της προέλευσης των ελιών μέσα από την παροχή από τον παραγωγό ελαιολάδου ακριβών πληροφοριών για: </a:t>
            </a:r>
          </a:p>
          <a:p>
            <a:pPr marL="0" indent="0" algn="just">
              <a:lnSpc>
                <a:spcPct val="120000"/>
              </a:lnSpc>
              <a:spcBef>
                <a:spcPts val="600"/>
              </a:spcBef>
              <a:spcAft>
                <a:spcPts val="600"/>
              </a:spcAft>
              <a:buNone/>
            </a:pPr>
            <a:r>
              <a:rPr lang="el-GR" sz="1800" b="0" dirty="0">
                <a:solidFill>
                  <a:schemeClr val="tx1"/>
                </a:solidFill>
                <a:latin typeface="+mj-lt"/>
              </a:rPr>
              <a:t>α) τον προμηθευτή, την ποσότητα και την προέλευση, των ποιοτικών χαρακτηριστικών (π.χ. ΠΟΠ, ΠΓΕ </a:t>
            </a:r>
            <a:r>
              <a:rPr lang="el-GR" sz="1800" b="0" dirty="0" err="1">
                <a:solidFill>
                  <a:schemeClr val="tx1"/>
                </a:solidFill>
                <a:latin typeface="+mj-lt"/>
              </a:rPr>
              <a:t>κ.λ.π</a:t>
            </a:r>
            <a:r>
              <a:rPr lang="el-GR" sz="1800" b="0" dirty="0">
                <a:solidFill>
                  <a:schemeClr val="tx1"/>
                </a:solidFill>
                <a:latin typeface="+mj-lt"/>
              </a:rPr>
              <a:t>), και των τεχνικών καλλιέργειας και φυτοπροστασίας (π.χ. Βιολογική καλλιέργεια, </a:t>
            </a:r>
            <a:r>
              <a:rPr lang="el-GR" sz="1800" b="0" dirty="0" smtClean="0">
                <a:solidFill>
                  <a:schemeClr val="tx1"/>
                </a:solidFill>
                <a:latin typeface="+mj-lt"/>
              </a:rPr>
              <a:t>Ολοκληρωμένης Διαχείρισης, </a:t>
            </a:r>
            <a:r>
              <a:rPr lang="el-GR" sz="1800" b="0" dirty="0" err="1">
                <a:solidFill>
                  <a:schemeClr val="tx1"/>
                </a:solidFill>
                <a:latin typeface="+mj-lt"/>
              </a:rPr>
              <a:t>κ.λ.π</a:t>
            </a:r>
            <a:r>
              <a:rPr lang="el-GR" sz="1800" b="0" dirty="0">
                <a:solidFill>
                  <a:schemeClr val="tx1"/>
                </a:solidFill>
                <a:latin typeface="+mj-lt"/>
              </a:rPr>
              <a:t>) όλων των παρτίδων ελιάς.</a:t>
            </a:r>
          </a:p>
          <a:p>
            <a:pPr marL="0" indent="0" algn="just">
              <a:lnSpc>
                <a:spcPct val="120000"/>
              </a:lnSpc>
              <a:spcBef>
                <a:spcPts val="600"/>
              </a:spcBef>
              <a:spcAft>
                <a:spcPts val="600"/>
              </a:spcAft>
              <a:buNone/>
            </a:pPr>
            <a:r>
              <a:rPr lang="el-GR" sz="1800" b="0" dirty="0">
                <a:solidFill>
                  <a:schemeClr val="tx1"/>
                </a:solidFill>
                <a:latin typeface="+mj-lt"/>
              </a:rPr>
              <a:t>β) τον αποδέκτη, την ποσότητα και τον προορισμό των ελαιολάδων  που προμηθεύει.</a:t>
            </a:r>
          </a:p>
          <a:p>
            <a:pPr marL="0" indent="0" algn="just">
              <a:lnSpc>
                <a:spcPct val="120000"/>
              </a:lnSpc>
              <a:spcBef>
                <a:spcPts val="600"/>
              </a:spcBef>
              <a:spcAft>
                <a:spcPts val="600"/>
              </a:spcAft>
              <a:buNone/>
            </a:pPr>
            <a:r>
              <a:rPr lang="el-GR" sz="1800" b="0" dirty="0">
                <a:solidFill>
                  <a:schemeClr val="tx1"/>
                </a:solidFill>
                <a:latin typeface="+mj-lt"/>
              </a:rPr>
              <a:t>γ) τη σχέση μεταξύ κάθε παρτίδας εισροών που αναφέρεται στο στοιχείο α) και κάθε παρτίδας εκροών που αναφέρεται στο στοιχείο β) της παρούσας παραγράφου.</a:t>
            </a:r>
          </a:p>
          <a:p>
            <a:pPr marL="0" indent="0" algn="just">
              <a:lnSpc>
                <a:spcPct val="120000"/>
              </a:lnSpc>
              <a:spcBef>
                <a:spcPts val="600"/>
              </a:spcBef>
              <a:spcAft>
                <a:spcPts val="600"/>
              </a:spcAft>
              <a:buNone/>
            </a:pPr>
            <a:r>
              <a:rPr lang="el-GR" sz="1800" b="0" dirty="0">
                <a:solidFill>
                  <a:schemeClr val="tx1"/>
                </a:solidFill>
                <a:latin typeface="+mj-lt"/>
              </a:rPr>
              <a:t>- Επιβεβαίωση της ακριβούς τοποθεσίας και μεθόδου έκθλιψης του ελιών, όπως:</a:t>
            </a:r>
          </a:p>
          <a:p>
            <a:pPr marL="0" indent="0" algn="just">
              <a:lnSpc>
                <a:spcPct val="120000"/>
              </a:lnSpc>
              <a:spcBef>
                <a:spcPts val="600"/>
              </a:spcBef>
              <a:spcAft>
                <a:spcPts val="600"/>
              </a:spcAft>
              <a:buNone/>
            </a:pPr>
            <a:r>
              <a:rPr lang="el-GR" sz="1800" b="0" dirty="0">
                <a:solidFill>
                  <a:schemeClr val="tx1"/>
                </a:solidFill>
                <a:latin typeface="+mj-lt"/>
              </a:rPr>
              <a:t>α) «πρώτη πίεση εν ψυχρώ» για τα εξαιρετικά παρθένα ελαιόλαδα ή τα παρθένα ελαιόλαδα που λαμβάνονται σε λιγότερο από 27 °C κατά την πρώτη μηχανική πίεση του </a:t>
            </a:r>
            <a:r>
              <a:rPr lang="el-GR" sz="1800" b="0" dirty="0" err="1">
                <a:solidFill>
                  <a:schemeClr val="tx1"/>
                </a:solidFill>
                <a:latin typeface="+mj-lt"/>
              </a:rPr>
              <a:t>ελαιοπολτού</a:t>
            </a:r>
            <a:r>
              <a:rPr lang="el-GR" sz="1800" b="0" dirty="0">
                <a:solidFill>
                  <a:schemeClr val="tx1"/>
                </a:solidFill>
                <a:latin typeface="+mj-lt"/>
              </a:rPr>
              <a:t>, με παραδοσιακό σύστημα εξαγωγής με υδραυλικά πιεστήρια.</a:t>
            </a:r>
          </a:p>
          <a:p>
            <a:pPr marL="0" indent="0" algn="just">
              <a:lnSpc>
                <a:spcPct val="120000"/>
              </a:lnSpc>
              <a:spcBef>
                <a:spcPts val="600"/>
              </a:spcBef>
              <a:spcAft>
                <a:spcPts val="600"/>
              </a:spcAft>
              <a:buNone/>
            </a:pPr>
            <a:r>
              <a:rPr lang="el-GR" sz="1800" b="0" dirty="0">
                <a:solidFill>
                  <a:schemeClr val="tx1"/>
                </a:solidFill>
                <a:latin typeface="+mj-lt"/>
              </a:rPr>
              <a:t>β) «εξαγωγή εν ψυχρώ» για τα εξαιρετικά παρθένα ελαιόλαδα ή για τα παρθένα ελαιόλαδα που λαμβάνονται σε λιγότερους από 27 °C με διήθηση ή με </a:t>
            </a:r>
            <a:r>
              <a:rPr lang="el-GR" sz="1800" b="0" dirty="0" err="1">
                <a:solidFill>
                  <a:schemeClr val="tx1"/>
                </a:solidFill>
                <a:latin typeface="+mj-lt"/>
              </a:rPr>
              <a:t>φυγοκέντρηση</a:t>
            </a:r>
            <a:r>
              <a:rPr lang="el-GR" sz="1800" b="0" dirty="0">
                <a:solidFill>
                  <a:schemeClr val="tx1"/>
                </a:solidFill>
                <a:latin typeface="+mj-lt"/>
              </a:rPr>
              <a:t> του </a:t>
            </a:r>
            <a:r>
              <a:rPr lang="el-GR" sz="1800" b="0" dirty="0" err="1">
                <a:solidFill>
                  <a:schemeClr val="tx1"/>
                </a:solidFill>
                <a:latin typeface="+mj-lt"/>
              </a:rPr>
              <a:t>ελαιοπολτού</a:t>
            </a:r>
            <a:r>
              <a:rPr lang="el-GR" sz="1800" b="0" dirty="0">
                <a:solidFill>
                  <a:schemeClr val="tx1"/>
                </a:solidFill>
                <a:latin typeface="+mj-lt"/>
              </a:rPr>
              <a:t>.</a:t>
            </a:r>
          </a:p>
          <a:p>
            <a:pPr marL="0" indent="0" algn="just">
              <a:lnSpc>
                <a:spcPct val="120000"/>
              </a:lnSpc>
              <a:spcBef>
                <a:spcPts val="600"/>
              </a:spcBef>
              <a:spcAft>
                <a:spcPts val="600"/>
              </a:spcAft>
              <a:buNone/>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2878551916"/>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54386"/>
            <a:ext cx="943213" cy="78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9946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505036" y="560003"/>
            <a:ext cx="8428652" cy="780765"/>
          </a:xfrm>
        </p:spPr>
        <p:txBody>
          <a:bodyPr>
            <a:normAutofit/>
          </a:bodyPr>
          <a:lstStyle/>
          <a:p>
            <a:r>
              <a:rPr lang="el-GR" sz="2200" b="1" dirty="0">
                <a:solidFill>
                  <a:schemeClr val="tx2"/>
                </a:solidFill>
              </a:rPr>
              <a:t>ΜΕΘΟΔΟΙ ΠΙΣΤΟΠΟΙΗΣΗΣ ΤΗΣ ΑΥΘΕΝΤΙΚΟΤΗΤΑΣ ΕΛΑΙΟΛΑΔΟΥ </a:t>
            </a:r>
            <a:r>
              <a:rPr lang="el-GR" sz="2200" b="1" dirty="0" smtClean="0">
                <a:solidFill>
                  <a:schemeClr val="tx2"/>
                </a:solidFill>
              </a:rPr>
              <a:t>(2</a:t>
            </a:r>
            <a:r>
              <a:rPr lang="el-GR" sz="3200" b="1" dirty="0" smtClean="0">
                <a:solidFill>
                  <a:schemeClr val="tx2"/>
                </a:solidFill>
              </a:rPr>
              <a:t>)</a:t>
            </a:r>
          </a:p>
        </p:txBody>
      </p:sp>
      <p:sp>
        <p:nvSpPr>
          <p:cNvPr id="8" name="Rectangle 2"/>
          <p:cNvSpPr>
            <a:spLocks noGrp="1" noChangeArrowheads="1"/>
          </p:cNvSpPr>
          <p:nvPr>
            <p:ph idx="1"/>
          </p:nvPr>
        </p:nvSpPr>
        <p:spPr>
          <a:xfrm>
            <a:off x="683568" y="1124744"/>
            <a:ext cx="7848872" cy="5184576"/>
          </a:xfrm>
        </p:spPr>
        <p:txBody>
          <a:bodyPr>
            <a:normAutofit/>
          </a:bodyPr>
          <a:lstStyle/>
          <a:p>
            <a:pPr marL="0" indent="0" algn="just">
              <a:lnSpc>
                <a:spcPct val="120000"/>
              </a:lnSpc>
              <a:spcBef>
                <a:spcPts val="600"/>
              </a:spcBef>
              <a:spcAft>
                <a:spcPts val="600"/>
              </a:spcAft>
              <a:buNone/>
            </a:pPr>
            <a:r>
              <a:rPr lang="el-GR" sz="1800" b="0" dirty="0">
                <a:solidFill>
                  <a:schemeClr val="tx1"/>
                </a:solidFill>
                <a:latin typeface="+mj-lt"/>
              </a:rPr>
              <a:t> - Επιβεβαίωση της ακριβούς τοποθεσίας και των μεθόδων τυποποίησης, και συσκευασίας του παραγόμενου ελαιολάδου προκειμένου να διασφαλισθεί η ποιότητα, η καταγωγή, ή ο έλεγχος.</a:t>
            </a:r>
          </a:p>
          <a:p>
            <a:pPr marL="0" indent="0" algn="just">
              <a:lnSpc>
                <a:spcPct val="120000"/>
              </a:lnSpc>
              <a:spcBef>
                <a:spcPts val="600"/>
              </a:spcBef>
              <a:spcAft>
                <a:spcPts val="600"/>
              </a:spcAft>
              <a:buNone/>
            </a:pPr>
            <a:r>
              <a:rPr lang="el-GR" sz="1800" b="0" dirty="0">
                <a:solidFill>
                  <a:schemeClr val="tx1"/>
                </a:solidFill>
                <a:latin typeface="+mj-lt"/>
              </a:rPr>
              <a:t>- Έλεγχος  των οργανοληπτικών χαρακτηριστικών που αναφέρονται στη γεύση και/ή στην οσμή μόνον για το εξαιρετικό παρθένο ή παρθένο ελαιόλαδο, σύμφωνα με το παράρτημα XII του κανονισμού (ΕΟΚ) αριθ. 2568/91.</a:t>
            </a:r>
          </a:p>
          <a:p>
            <a:pPr marL="0" indent="0" algn="just">
              <a:lnSpc>
                <a:spcPct val="120000"/>
              </a:lnSpc>
              <a:spcBef>
                <a:spcPts val="600"/>
              </a:spcBef>
              <a:spcAft>
                <a:spcPts val="600"/>
              </a:spcAft>
              <a:buNone/>
            </a:pPr>
            <a:r>
              <a:rPr lang="el-GR" sz="1800" b="0" dirty="0">
                <a:solidFill>
                  <a:schemeClr val="tx1"/>
                </a:solidFill>
                <a:latin typeface="+mj-lt"/>
              </a:rPr>
              <a:t>- Έλεγχος της οξύτητας του ελαιολάδου μόνον αν συνοδεύεται από την ένδειξη, με χαρακτήρες του ιδίου μεγέθους και στο ίδιο οπτικό πεδίο, του δείκτη υπεροξειδίων, της περιεκτικότητας σε κηρούς και της απορρόφησης στο υπεριώδες φως, που καθορίζονται σύμφωνα με τον κανονισμό (ΕΟΚ) αριθ. </a:t>
            </a:r>
            <a:r>
              <a:rPr lang="el-GR" sz="1800" b="0" dirty="0" smtClean="0">
                <a:solidFill>
                  <a:schemeClr val="tx1"/>
                </a:solidFill>
                <a:latin typeface="+mj-lt"/>
              </a:rPr>
              <a:t>2568/91 και τις μέχρι σήμερα τροποποιήσεις του.</a:t>
            </a:r>
            <a:endParaRPr lang="el-GR" sz="1800" b="0" dirty="0">
              <a:solidFill>
                <a:schemeClr val="tx1"/>
              </a:solidFill>
              <a:latin typeface="+mj-lt"/>
            </a:endParaRPr>
          </a:p>
          <a:p>
            <a:pPr marL="0" indent="0" algn="just">
              <a:lnSpc>
                <a:spcPct val="120000"/>
              </a:lnSpc>
              <a:spcBef>
                <a:spcPts val="600"/>
              </a:spcBef>
              <a:spcAft>
                <a:spcPts val="600"/>
              </a:spcAft>
              <a:buNone/>
            </a:pPr>
            <a:r>
              <a:rPr lang="el-GR" sz="1800" b="0" dirty="0">
                <a:solidFill>
                  <a:schemeClr val="tx1"/>
                </a:solidFill>
                <a:latin typeface="+mj-lt"/>
              </a:rPr>
              <a:t>- Επιβεβαίωση των συστημάτων διασφάλισης ποιότητας και υγιεινής τροφίμων ή </a:t>
            </a:r>
            <a:r>
              <a:rPr lang="el-GR" sz="1800" b="0" dirty="0" err="1">
                <a:solidFill>
                  <a:schemeClr val="tx1"/>
                </a:solidFill>
                <a:latin typeface="+mj-lt"/>
              </a:rPr>
              <a:t>ιχνηλασιμότητας</a:t>
            </a:r>
            <a:r>
              <a:rPr lang="el-GR" sz="1800" b="0" dirty="0">
                <a:solidFill>
                  <a:schemeClr val="tx1"/>
                </a:solidFill>
                <a:latin typeface="+mj-lt"/>
              </a:rPr>
              <a:t> που εφαρμόζει η επιχείρηση (π.χ. ISO 9001, 22000, 22005</a:t>
            </a:r>
            <a:r>
              <a:rPr lang="el-GR" sz="1800" b="0" dirty="0" smtClean="0">
                <a:solidFill>
                  <a:schemeClr val="tx1"/>
                </a:solidFill>
                <a:latin typeface="+mj-lt"/>
              </a:rPr>
              <a:t>)</a:t>
            </a: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1410914407"/>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72" y="5996"/>
            <a:ext cx="933128" cy="773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028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Ορθογώνιο"/>
          <p:cNvSpPr/>
          <p:nvPr/>
        </p:nvSpPr>
        <p:spPr>
          <a:xfrm>
            <a:off x="611560" y="-71090"/>
            <a:ext cx="7776863" cy="6397136"/>
          </a:xfrm>
          <a:prstGeom prst="rect">
            <a:avLst/>
          </a:prstGeom>
        </p:spPr>
        <p:txBody>
          <a:bodyPr wrap="square">
            <a:spAutoFit/>
          </a:bodyPr>
          <a:lstStyle/>
          <a:p>
            <a:pPr algn="ctr"/>
            <a:endParaRPr lang="en-US" sz="3200" b="1" dirty="0" smtClean="0">
              <a:solidFill>
                <a:prstClr val="black"/>
              </a:solidFill>
              <a:latin typeface="Cambria" pitchFamily="18" charset="0"/>
            </a:endParaRPr>
          </a:p>
          <a:p>
            <a:pPr algn="ctr"/>
            <a:r>
              <a:rPr lang="el-GR" sz="3200" b="1" dirty="0" smtClean="0">
                <a:solidFill>
                  <a:schemeClr val="tx2"/>
                </a:solidFill>
                <a:latin typeface="Cambria" pitchFamily="18" charset="0"/>
              </a:rPr>
              <a:t>ΕΙΣΑΓΩΓΗ</a:t>
            </a:r>
            <a:endParaRPr lang="en-US" sz="3200" b="1" dirty="0" smtClean="0">
              <a:solidFill>
                <a:schemeClr val="tx2"/>
              </a:solidFill>
              <a:latin typeface="Cambria" pitchFamily="18" charset="0"/>
            </a:endParaRPr>
          </a:p>
          <a:p>
            <a:pPr algn="ctr"/>
            <a:endParaRPr lang="en-US" sz="3200" b="1" dirty="0" smtClean="0">
              <a:solidFill>
                <a:schemeClr val="tx2"/>
              </a:solidFill>
              <a:latin typeface="Cambria" pitchFamily="18" charset="0"/>
            </a:endParaRPr>
          </a:p>
          <a:p>
            <a:pPr>
              <a:lnSpc>
                <a:spcPct val="115000"/>
              </a:lnSpc>
              <a:spcAft>
                <a:spcPts val="600"/>
              </a:spcAft>
              <a:tabLst>
                <a:tab pos="4591050" algn="l"/>
              </a:tabLst>
            </a:pPr>
            <a:r>
              <a:rPr lang="el-GR" sz="1400" b="1" dirty="0">
                <a:solidFill>
                  <a:srgbClr val="47796A"/>
                </a:solidFill>
                <a:ea typeface="+mj-ea"/>
                <a:cs typeface="+mj-cs"/>
              </a:rPr>
              <a:t>Τάση της αγοράς:</a:t>
            </a:r>
            <a:r>
              <a:rPr lang="el-GR" sz="1400" dirty="0">
                <a:solidFill>
                  <a:srgbClr val="47796A"/>
                </a:solidFill>
                <a:ea typeface="+mj-ea"/>
                <a:cs typeface="+mj-cs"/>
              </a:rPr>
              <a:t> Συνεχώς αυξανόμενο ενδιαφέρον των καταναλωτών για </a:t>
            </a:r>
            <a:r>
              <a:rPr lang="el-GR" sz="1400" b="1" dirty="0">
                <a:solidFill>
                  <a:srgbClr val="47796A"/>
                </a:solidFill>
                <a:ea typeface="+mj-ea"/>
                <a:cs typeface="+mj-cs"/>
              </a:rPr>
              <a:t>“αυθεντικά”</a:t>
            </a:r>
            <a:r>
              <a:rPr lang="el-GR" sz="1400" dirty="0">
                <a:solidFill>
                  <a:srgbClr val="47796A"/>
                </a:solidFill>
                <a:ea typeface="+mj-ea"/>
                <a:cs typeface="+mj-cs"/>
              </a:rPr>
              <a:t>  προϊόντα.</a:t>
            </a:r>
            <a:endParaRPr lang="en-US" sz="1400" dirty="0">
              <a:ea typeface="Calibri"/>
              <a:cs typeface="Times New Roman"/>
            </a:endParaRPr>
          </a:p>
          <a:p>
            <a:pPr>
              <a:lnSpc>
                <a:spcPct val="115000"/>
              </a:lnSpc>
              <a:spcAft>
                <a:spcPts val="0"/>
              </a:spcAft>
              <a:tabLst>
                <a:tab pos="4591050" algn="l"/>
              </a:tabLst>
            </a:pPr>
            <a:r>
              <a:rPr lang="el-GR" sz="1400" dirty="0">
                <a:solidFill>
                  <a:srgbClr val="47796A"/>
                </a:solidFill>
                <a:ea typeface="+mj-ea"/>
                <a:cs typeface="+mj-cs"/>
              </a:rPr>
              <a:t>Κρατούσα καταναλωτική αντίληψη: </a:t>
            </a:r>
            <a:r>
              <a:rPr lang="en-US" sz="1400" dirty="0">
                <a:solidFill>
                  <a:srgbClr val="47796A"/>
                </a:solidFill>
                <a:ea typeface="+mj-ea"/>
                <a:cs typeface="+mj-cs"/>
              </a:rPr>
              <a:t>T</a:t>
            </a:r>
            <a:r>
              <a:rPr lang="el-GR" sz="1400" dirty="0">
                <a:solidFill>
                  <a:srgbClr val="47796A"/>
                </a:solidFill>
                <a:ea typeface="+mj-ea"/>
                <a:cs typeface="+mj-cs"/>
              </a:rPr>
              <a:t>α </a:t>
            </a:r>
            <a:r>
              <a:rPr lang="el-GR" sz="1400" b="1" dirty="0">
                <a:solidFill>
                  <a:srgbClr val="47796A"/>
                </a:solidFill>
                <a:ea typeface="+mj-ea"/>
                <a:cs typeface="+mj-cs"/>
              </a:rPr>
              <a:t>“αυθεντικά”</a:t>
            </a:r>
            <a:r>
              <a:rPr lang="el-GR" sz="1400" dirty="0">
                <a:solidFill>
                  <a:srgbClr val="47796A"/>
                </a:solidFill>
                <a:ea typeface="+mj-ea"/>
                <a:cs typeface="+mj-cs"/>
              </a:rPr>
              <a:t>  </a:t>
            </a:r>
            <a:r>
              <a:rPr lang="el-GR" sz="1400" dirty="0" err="1">
                <a:solidFill>
                  <a:srgbClr val="47796A"/>
                </a:solidFill>
                <a:ea typeface="+mj-ea"/>
                <a:cs typeface="+mj-cs"/>
              </a:rPr>
              <a:t>αγροδιατροφικά</a:t>
            </a:r>
            <a:r>
              <a:rPr lang="el-GR" sz="1400" dirty="0">
                <a:solidFill>
                  <a:srgbClr val="47796A"/>
                </a:solidFill>
                <a:ea typeface="+mj-ea"/>
                <a:cs typeface="+mj-cs"/>
              </a:rPr>
              <a:t> προϊόντα είναι:</a:t>
            </a:r>
            <a:endParaRPr lang="en-US" sz="1400" dirty="0">
              <a:ea typeface="Calibri"/>
              <a:cs typeface="Times New Roman"/>
            </a:endParaRPr>
          </a:p>
          <a:p>
            <a:pPr marL="342900" lvl="0" indent="-342900">
              <a:lnSpc>
                <a:spcPct val="115000"/>
              </a:lnSpc>
              <a:spcAft>
                <a:spcPts val="600"/>
              </a:spcAft>
              <a:buFont typeface="Calibri"/>
              <a:buChar char="-"/>
              <a:tabLst>
                <a:tab pos="4591050" algn="l"/>
              </a:tabLst>
            </a:pPr>
            <a:r>
              <a:rPr lang="el-GR" sz="1400" b="1" dirty="0">
                <a:solidFill>
                  <a:srgbClr val="47796A"/>
                </a:solidFill>
                <a:ea typeface="+mj-ea"/>
                <a:cs typeface="+mj-cs"/>
              </a:rPr>
              <a:t>Ποιοτικά</a:t>
            </a:r>
            <a:endParaRPr lang="en-US" sz="1400" dirty="0">
              <a:ea typeface="+mj-ea"/>
              <a:cs typeface="+mj-cs"/>
            </a:endParaRPr>
          </a:p>
          <a:p>
            <a:pPr marL="342900" lvl="0" indent="-342900">
              <a:lnSpc>
                <a:spcPct val="115000"/>
              </a:lnSpc>
              <a:spcAft>
                <a:spcPts val="600"/>
              </a:spcAft>
              <a:buFont typeface="Calibri"/>
              <a:buChar char="-"/>
              <a:tabLst>
                <a:tab pos="4591050" algn="l"/>
              </a:tabLst>
            </a:pPr>
            <a:r>
              <a:rPr lang="el-GR" sz="1400" b="1" dirty="0">
                <a:solidFill>
                  <a:srgbClr val="47796A"/>
                </a:solidFill>
                <a:ea typeface="+mj-ea"/>
                <a:cs typeface="+mj-cs"/>
              </a:rPr>
              <a:t>Αγνά </a:t>
            </a:r>
            <a:endParaRPr lang="en-US" sz="1400" dirty="0">
              <a:ea typeface="+mj-ea"/>
              <a:cs typeface="+mj-cs"/>
            </a:endParaRPr>
          </a:p>
          <a:p>
            <a:pPr marL="342900" lvl="0" indent="-342900">
              <a:lnSpc>
                <a:spcPct val="115000"/>
              </a:lnSpc>
              <a:spcAft>
                <a:spcPts val="0"/>
              </a:spcAft>
              <a:buFont typeface="Calibri"/>
              <a:buChar char="-"/>
              <a:tabLst>
                <a:tab pos="4591050" algn="l"/>
              </a:tabLst>
            </a:pPr>
            <a:r>
              <a:rPr lang="el-GR" sz="1400" b="1" dirty="0">
                <a:solidFill>
                  <a:srgbClr val="47796A"/>
                </a:solidFill>
                <a:ea typeface="+mj-ea"/>
                <a:cs typeface="+mj-cs"/>
              </a:rPr>
              <a:t>Ασφαλή</a:t>
            </a:r>
            <a:endParaRPr lang="en-US" sz="1400" dirty="0">
              <a:ea typeface="+mj-ea"/>
              <a:cs typeface="+mj-cs"/>
            </a:endParaRPr>
          </a:p>
          <a:p>
            <a:pPr>
              <a:lnSpc>
                <a:spcPct val="115000"/>
              </a:lnSpc>
              <a:spcAft>
                <a:spcPts val="0"/>
              </a:spcAft>
              <a:tabLst>
                <a:tab pos="4591050" algn="l"/>
              </a:tabLst>
            </a:pPr>
            <a:r>
              <a:rPr lang="el-GR" sz="1400" dirty="0">
                <a:solidFill>
                  <a:srgbClr val="47796A"/>
                </a:solidFill>
                <a:ea typeface="+mj-ea"/>
                <a:cs typeface="+mj-cs"/>
              </a:rPr>
              <a:t>λόγω</a:t>
            </a:r>
            <a:r>
              <a:rPr lang="en-US" sz="1400" dirty="0">
                <a:solidFill>
                  <a:srgbClr val="47796A"/>
                </a:solidFill>
                <a:ea typeface="+mj-ea"/>
                <a:cs typeface="+mj-cs"/>
              </a:rPr>
              <a:t>:</a:t>
            </a:r>
            <a:endParaRPr lang="en-US" sz="1400" dirty="0">
              <a:ea typeface="Calibri"/>
              <a:cs typeface="Times New Roman"/>
            </a:endParaRPr>
          </a:p>
          <a:p>
            <a:pPr>
              <a:lnSpc>
                <a:spcPct val="115000"/>
              </a:lnSpc>
              <a:spcAft>
                <a:spcPts val="600"/>
              </a:spcAft>
              <a:tabLst>
                <a:tab pos="4591050" algn="l"/>
              </a:tabLst>
            </a:pPr>
            <a:r>
              <a:rPr lang="el-GR" sz="1400" dirty="0">
                <a:solidFill>
                  <a:srgbClr val="47796A"/>
                </a:solidFill>
                <a:ea typeface="+mj-ea"/>
                <a:cs typeface="+mj-cs"/>
              </a:rPr>
              <a:t>- </a:t>
            </a:r>
            <a:r>
              <a:rPr lang="el-GR" sz="1400" b="1" dirty="0">
                <a:solidFill>
                  <a:srgbClr val="47796A"/>
                </a:solidFill>
                <a:ea typeface="+mj-ea"/>
                <a:cs typeface="+mj-cs"/>
              </a:rPr>
              <a:t>των χρησιμοποιούμενων </a:t>
            </a:r>
            <a:r>
              <a:rPr lang="el-GR" sz="1400" b="1" dirty="0" err="1">
                <a:solidFill>
                  <a:srgbClr val="47796A"/>
                </a:solidFill>
                <a:ea typeface="+mj-ea"/>
                <a:cs typeface="+mj-cs"/>
              </a:rPr>
              <a:t>φιλο</a:t>
            </a:r>
            <a:r>
              <a:rPr lang="el-GR" sz="1400" b="1" dirty="0">
                <a:solidFill>
                  <a:srgbClr val="47796A"/>
                </a:solidFill>
                <a:ea typeface="+mj-ea"/>
                <a:cs typeface="+mj-cs"/>
              </a:rPr>
              <a:t>-περιβαλλοντικών καλλιεργητικών τεχνικών μεθόδων παραγωγής</a:t>
            </a:r>
            <a:endParaRPr lang="en-US" sz="1400" dirty="0">
              <a:ea typeface="Calibri"/>
              <a:cs typeface="Times New Roman"/>
            </a:endParaRPr>
          </a:p>
          <a:p>
            <a:pPr>
              <a:lnSpc>
                <a:spcPct val="115000"/>
              </a:lnSpc>
              <a:spcAft>
                <a:spcPts val="600"/>
              </a:spcAft>
              <a:tabLst>
                <a:tab pos="4591050" algn="l"/>
              </a:tabLst>
            </a:pPr>
            <a:r>
              <a:rPr lang="el-GR" sz="1400" b="1" dirty="0">
                <a:solidFill>
                  <a:srgbClr val="47796A"/>
                </a:solidFill>
                <a:ea typeface="+mj-ea"/>
                <a:cs typeface="+mj-cs"/>
              </a:rPr>
              <a:t>- του τόπου προέλευσης και των χαρακτηριστικών των κύριων συστατικών τους υλικών</a:t>
            </a:r>
            <a:endParaRPr lang="en-US" sz="1400" dirty="0">
              <a:ea typeface="Calibri"/>
              <a:cs typeface="Times New Roman"/>
            </a:endParaRPr>
          </a:p>
          <a:p>
            <a:pPr>
              <a:lnSpc>
                <a:spcPct val="115000"/>
              </a:lnSpc>
              <a:spcAft>
                <a:spcPts val="0"/>
              </a:spcAft>
              <a:tabLst>
                <a:tab pos="4591050" algn="l"/>
              </a:tabLst>
            </a:pPr>
            <a:r>
              <a:rPr lang="el-GR" sz="1400" b="1" dirty="0">
                <a:solidFill>
                  <a:srgbClr val="47796A"/>
                </a:solidFill>
                <a:ea typeface="+mj-ea"/>
                <a:cs typeface="+mj-cs"/>
              </a:rPr>
              <a:t>Αναγκαιότητα:</a:t>
            </a:r>
            <a:r>
              <a:rPr lang="el-GR" sz="1400" dirty="0">
                <a:solidFill>
                  <a:srgbClr val="47796A"/>
                </a:solidFill>
                <a:ea typeface="+mj-ea"/>
                <a:cs typeface="+mj-cs"/>
              </a:rPr>
              <a:t> Η ύπαρξη μιας πιστοποίηση</a:t>
            </a:r>
            <a:r>
              <a:rPr lang="en-US" sz="1400" dirty="0">
                <a:solidFill>
                  <a:srgbClr val="47796A"/>
                </a:solidFill>
                <a:ea typeface="+mj-ea"/>
                <a:cs typeface="+mj-cs"/>
              </a:rPr>
              <a:t>s</a:t>
            </a:r>
            <a:r>
              <a:rPr lang="el-GR" sz="1400" dirty="0">
                <a:solidFill>
                  <a:srgbClr val="47796A"/>
                </a:solidFill>
                <a:ea typeface="+mj-ea"/>
                <a:cs typeface="+mj-cs"/>
              </a:rPr>
              <a:t> η οποία θα </a:t>
            </a:r>
            <a:r>
              <a:rPr lang="el-GR" sz="1400" dirty="0" smtClean="0">
                <a:solidFill>
                  <a:srgbClr val="47796A"/>
                </a:solidFill>
                <a:ea typeface="+mj-ea"/>
                <a:cs typeface="+mj-cs"/>
              </a:rPr>
              <a:t>διασφαλίζει </a:t>
            </a:r>
            <a:r>
              <a:rPr lang="el-GR" sz="1400" dirty="0">
                <a:solidFill>
                  <a:srgbClr val="47796A"/>
                </a:solidFill>
                <a:ea typeface="+mj-ea"/>
                <a:cs typeface="+mj-cs"/>
              </a:rPr>
              <a:t>την αυθεντικότητα των </a:t>
            </a:r>
            <a:r>
              <a:rPr lang="el-GR" sz="1400" dirty="0" err="1">
                <a:solidFill>
                  <a:srgbClr val="47796A"/>
                </a:solidFill>
                <a:ea typeface="+mj-ea"/>
                <a:cs typeface="+mj-cs"/>
              </a:rPr>
              <a:t>αγροδιατροφικών</a:t>
            </a:r>
            <a:r>
              <a:rPr lang="el-GR" sz="1400" dirty="0">
                <a:solidFill>
                  <a:srgbClr val="47796A"/>
                </a:solidFill>
                <a:ea typeface="+mj-ea"/>
                <a:cs typeface="+mj-cs"/>
              </a:rPr>
              <a:t> προϊόντων και θα </a:t>
            </a:r>
            <a:r>
              <a:rPr lang="el-GR" sz="1400" dirty="0" smtClean="0">
                <a:solidFill>
                  <a:srgbClr val="47796A"/>
                </a:solidFill>
                <a:ea typeface="+mj-ea"/>
                <a:cs typeface="+mj-cs"/>
              </a:rPr>
              <a:t>περιορίζει </a:t>
            </a:r>
            <a:r>
              <a:rPr lang="el-GR" sz="1400" dirty="0">
                <a:solidFill>
                  <a:srgbClr val="47796A"/>
                </a:solidFill>
                <a:ea typeface="+mj-ea"/>
                <a:cs typeface="+mj-cs"/>
              </a:rPr>
              <a:t>πιθανά φαινόμενα νοθείας, μέσω της επιβεβαίωσης:</a:t>
            </a:r>
            <a:endParaRPr lang="en-US" sz="1400" dirty="0">
              <a:ea typeface="Calibri"/>
              <a:cs typeface="Times New Roman"/>
            </a:endParaRPr>
          </a:p>
          <a:p>
            <a:pPr marL="342900" lvl="0" indent="-342900">
              <a:lnSpc>
                <a:spcPct val="115000"/>
              </a:lnSpc>
              <a:spcAft>
                <a:spcPts val="600"/>
              </a:spcAft>
              <a:buFont typeface="Calibri"/>
              <a:buChar char="-"/>
              <a:tabLst>
                <a:tab pos="4591050" algn="l"/>
              </a:tabLst>
            </a:pPr>
            <a:r>
              <a:rPr lang="el-GR" sz="1400" dirty="0">
                <a:solidFill>
                  <a:srgbClr val="47796A"/>
                </a:solidFill>
                <a:ea typeface="+mj-ea"/>
                <a:cs typeface="+mj-cs"/>
              </a:rPr>
              <a:t> </a:t>
            </a:r>
            <a:r>
              <a:rPr lang="el-GR" sz="1400" b="1" dirty="0">
                <a:solidFill>
                  <a:srgbClr val="47796A"/>
                </a:solidFill>
                <a:ea typeface="+mj-ea"/>
                <a:cs typeface="+mj-cs"/>
              </a:rPr>
              <a:t>της προέλευσης του προϊόντος</a:t>
            </a:r>
            <a:endParaRPr lang="en-US" sz="1400" dirty="0">
              <a:ea typeface="+mj-ea"/>
              <a:cs typeface="+mj-cs"/>
            </a:endParaRPr>
          </a:p>
          <a:p>
            <a:pPr marL="342900" lvl="0" indent="-342900">
              <a:lnSpc>
                <a:spcPct val="115000"/>
              </a:lnSpc>
              <a:spcAft>
                <a:spcPts val="600"/>
              </a:spcAft>
              <a:buFont typeface="Calibri"/>
              <a:buChar char="-"/>
              <a:tabLst>
                <a:tab pos="4591050" algn="l"/>
              </a:tabLst>
            </a:pPr>
            <a:r>
              <a:rPr lang="el-GR" sz="1400" b="1" dirty="0">
                <a:solidFill>
                  <a:srgbClr val="47796A"/>
                </a:solidFill>
                <a:ea typeface="+mj-ea"/>
                <a:cs typeface="+mj-cs"/>
              </a:rPr>
              <a:t> των ποιοτικών –θρεπτικών χαρακτηριστικών του προϊόντος.</a:t>
            </a:r>
            <a:endParaRPr lang="en-US" sz="1400" dirty="0">
              <a:ea typeface="+mj-ea"/>
              <a:cs typeface="+mj-cs"/>
            </a:endParaRPr>
          </a:p>
          <a:p>
            <a:pPr>
              <a:lnSpc>
                <a:spcPct val="115000"/>
              </a:lnSpc>
              <a:spcAft>
                <a:spcPts val="0"/>
              </a:spcAft>
              <a:tabLst>
                <a:tab pos="4591050" algn="l"/>
              </a:tabLst>
            </a:pPr>
            <a:r>
              <a:rPr lang="el-GR" sz="1400" b="1" dirty="0">
                <a:solidFill>
                  <a:srgbClr val="47796A"/>
                </a:solidFill>
                <a:ea typeface="+mj-ea"/>
                <a:cs typeface="+mj-cs"/>
              </a:rPr>
              <a:t>Οφέλη:</a:t>
            </a:r>
            <a:r>
              <a:rPr lang="el-GR" sz="1400" dirty="0">
                <a:ea typeface="Calibri"/>
                <a:cs typeface="Times New Roman"/>
              </a:rPr>
              <a:t> </a:t>
            </a:r>
            <a:endParaRPr lang="en-US" sz="1400" dirty="0">
              <a:ea typeface="Calibri"/>
              <a:cs typeface="Times New Roman"/>
            </a:endParaRPr>
          </a:p>
          <a:p>
            <a:pPr marL="342900" lvl="0" indent="-342900" algn="just">
              <a:lnSpc>
                <a:spcPct val="115000"/>
              </a:lnSpc>
              <a:spcAft>
                <a:spcPts val="600"/>
              </a:spcAft>
              <a:buFont typeface="Calibri"/>
              <a:buChar char="-"/>
              <a:tabLst>
                <a:tab pos="4591050" algn="l"/>
              </a:tabLst>
            </a:pPr>
            <a:r>
              <a:rPr lang="el-GR" sz="1400" dirty="0">
                <a:solidFill>
                  <a:srgbClr val="47796A"/>
                </a:solidFill>
                <a:ea typeface="+mj-ea"/>
                <a:cs typeface="+mj-cs"/>
              </a:rPr>
              <a:t>Αύξηση της προστιθέμενης αξίας των αυθεντικών προϊόντων με αποτέλεσμα την αποδοτικότερη τους εμπορία. </a:t>
            </a:r>
            <a:endParaRPr lang="en-US" sz="1400" dirty="0" smtClean="0">
              <a:solidFill>
                <a:srgbClr val="47796A"/>
              </a:solidFill>
              <a:ea typeface="+mj-ea"/>
              <a:cs typeface="+mj-cs"/>
            </a:endParaRPr>
          </a:p>
          <a:p>
            <a:pPr marL="342900" lvl="0" indent="-342900" algn="just">
              <a:lnSpc>
                <a:spcPct val="115000"/>
              </a:lnSpc>
              <a:spcAft>
                <a:spcPts val="600"/>
              </a:spcAft>
              <a:buFont typeface="Calibri"/>
              <a:buChar char="-"/>
              <a:tabLst>
                <a:tab pos="4591050" algn="l"/>
              </a:tabLst>
            </a:pPr>
            <a:r>
              <a:rPr lang="el-GR" sz="1400" dirty="0" smtClean="0">
                <a:solidFill>
                  <a:srgbClr val="47796A"/>
                </a:solidFill>
                <a:ea typeface="+mj-ea"/>
                <a:cs typeface="+mj-cs"/>
              </a:rPr>
              <a:t>Δημιουργία </a:t>
            </a:r>
            <a:r>
              <a:rPr lang="el-GR" sz="1400" dirty="0">
                <a:solidFill>
                  <a:srgbClr val="47796A"/>
                </a:solidFill>
                <a:ea typeface="+mj-ea"/>
                <a:cs typeface="+mj-cs"/>
              </a:rPr>
              <a:t>ανταγωνιστικού πλεονεκτήματος έναντι των μη αυθεντικών </a:t>
            </a:r>
            <a:r>
              <a:rPr lang="el-GR" sz="1400" dirty="0" smtClean="0">
                <a:solidFill>
                  <a:srgbClr val="47796A"/>
                </a:solidFill>
                <a:ea typeface="+mj-ea"/>
                <a:cs typeface="+mj-cs"/>
              </a:rPr>
              <a:t>ή και των </a:t>
            </a:r>
            <a:r>
              <a:rPr lang="en-US" sz="1400" dirty="0" smtClean="0">
                <a:solidFill>
                  <a:srgbClr val="47796A"/>
                </a:solidFill>
                <a:ea typeface="+mj-ea"/>
                <a:cs typeface="+mj-cs"/>
              </a:rPr>
              <a:t> </a:t>
            </a:r>
            <a:r>
              <a:rPr lang="el-GR" sz="1400" dirty="0" smtClean="0">
                <a:solidFill>
                  <a:srgbClr val="47796A"/>
                </a:solidFill>
                <a:ea typeface="+mj-ea"/>
                <a:cs typeface="+mj-cs"/>
              </a:rPr>
              <a:t>νοθευμένων </a:t>
            </a:r>
            <a:r>
              <a:rPr lang="en-US" sz="1400" dirty="0" smtClean="0">
                <a:solidFill>
                  <a:srgbClr val="47796A"/>
                </a:solidFill>
                <a:ea typeface="+mj-ea"/>
                <a:cs typeface="+mj-cs"/>
              </a:rPr>
              <a:t> </a:t>
            </a:r>
            <a:r>
              <a:rPr lang="el-GR" sz="1400" dirty="0" smtClean="0">
                <a:solidFill>
                  <a:srgbClr val="47796A"/>
                </a:solidFill>
                <a:ea typeface="+mj-ea"/>
                <a:cs typeface="+mj-cs"/>
              </a:rPr>
              <a:t>τα οποία</a:t>
            </a:r>
            <a:r>
              <a:rPr lang="en-US" sz="1400" dirty="0" smtClean="0">
                <a:solidFill>
                  <a:srgbClr val="47796A"/>
                </a:solidFill>
                <a:ea typeface="+mj-ea"/>
                <a:cs typeface="+mj-cs"/>
              </a:rPr>
              <a:t> </a:t>
            </a:r>
            <a:r>
              <a:rPr lang="el-GR" sz="1400" dirty="0" smtClean="0">
                <a:solidFill>
                  <a:srgbClr val="47796A"/>
                </a:solidFill>
                <a:ea typeface="+mj-ea"/>
                <a:cs typeface="+mj-cs"/>
              </a:rPr>
              <a:t>εμπορεύονται </a:t>
            </a:r>
            <a:r>
              <a:rPr lang="el-GR" sz="1400" dirty="0">
                <a:solidFill>
                  <a:srgbClr val="47796A"/>
                </a:solidFill>
                <a:ea typeface="+mj-ea"/>
                <a:cs typeface="+mj-cs"/>
              </a:rPr>
              <a:t>ψευδώς ως αυθεντικά, και περιορισμό της νοθείας</a:t>
            </a:r>
            <a:r>
              <a:rPr lang="el-GR" sz="1400" dirty="0" smtClean="0">
                <a:solidFill>
                  <a:srgbClr val="47796A"/>
                </a:solidFill>
                <a:ea typeface="+mj-ea"/>
                <a:cs typeface="+mj-cs"/>
              </a:rPr>
              <a:t>.</a:t>
            </a:r>
            <a:r>
              <a:rPr lang="en-US" sz="1400" b="1" dirty="0" smtClean="0">
                <a:solidFill>
                  <a:schemeClr val="tx2"/>
                </a:solidFill>
              </a:rPr>
              <a:t> </a:t>
            </a:r>
            <a:endParaRPr lang="el-GR" sz="3200" b="1" dirty="0">
              <a:solidFill>
                <a:schemeClr val="tx2"/>
              </a:solidFill>
              <a:latin typeface="Cambria" pitchFamily="18" charset="0"/>
            </a:endParaRPr>
          </a:p>
        </p:txBody>
      </p:sp>
      <p:pic>
        <p:nvPicPr>
          <p:cNvPr id="7" name="Εικόνα 6" descr="C:\Users\user\AppData\Local\Microsoft\Windows\Temporary Internet Files\Content.Outlook\0TVTFSZK\AUTHENTIC-OLIVE-NET_Logo.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1546"/>
            <a:ext cx="936104" cy="776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4154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908720"/>
            <a:ext cx="8754176" cy="864096"/>
          </a:xfrm>
        </p:spPr>
        <p:txBody>
          <a:bodyPr>
            <a:normAutofit fontScale="90000"/>
          </a:bodyPr>
          <a:lstStyle/>
          <a:p>
            <a:pPr marL="342900" lvl="0" indent="-342900">
              <a:spcBef>
                <a:spcPct val="20000"/>
              </a:spcBef>
              <a:tabLst>
                <a:tab pos="318770" algn="l"/>
              </a:tabLst>
            </a:pP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a:solidFill>
                  <a:prstClr val="black"/>
                </a:solidFill>
                <a:latin typeface="Cambria" pitchFamily="18" charset="0"/>
                <a:ea typeface="Times New Roman"/>
                <a:cs typeface="Times New Roman"/>
              </a:rPr>
              <a:t/>
            </a:r>
            <a:br>
              <a:rPr lang="en-US" sz="3600" b="1" dirty="0">
                <a:solidFill>
                  <a:prstClr val="black"/>
                </a:solidFill>
                <a:latin typeface="Cambria" pitchFamily="18" charset="0"/>
                <a:ea typeface="Times New Roman"/>
                <a:cs typeface="Times New Roman"/>
              </a:rPr>
            </a:b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a:solidFill>
                  <a:prstClr val="black"/>
                </a:solidFill>
                <a:latin typeface="Cambria" pitchFamily="18" charset="0"/>
                <a:ea typeface="Times New Roman"/>
                <a:cs typeface="Times New Roman"/>
              </a:rPr>
              <a:t/>
            </a:r>
            <a:br>
              <a:rPr lang="en-US"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ΠΡΟΚΛΗΣΕΙΣ ΣΕ ΣΧΕΣΗ ΜΕ ΤΗΝ ΑΥΘΕΝΤΙΚΟΤΗΤΑ ΤΟΥ ΕΛΑΙΟΛΑΔΟΥ</a:t>
            </a: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smtClean="0">
                <a:solidFill>
                  <a:srgbClr val="47796A"/>
                </a:solidFill>
              </a:rPr>
              <a:t> </a:t>
            </a:r>
            <a:endParaRPr lang="el-GR" sz="3200" dirty="0" smtClean="0">
              <a:solidFill>
                <a:srgbClr val="47796A"/>
              </a:solidFill>
            </a:endParaRPr>
          </a:p>
        </p:txBody>
      </p:sp>
      <p:sp>
        <p:nvSpPr>
          <p:cNvPr id="8" name="Rectangle 2"/>
          <p:cNvSpPr>
            <a:spLocks noGrp="1" noChangeArrowheads="1"/>
          </p:cNvSpPr>
          <p:nvPr>
            <p:ph idx="1"/>
          </p:nvPr>
        </p:nvSpPr>
        <p:spPr>
          <a:xfrm>
            <a:off x="446171" y="1628800"/>
            <a:ext cx="8229600" cy="5229200"/>
          </a:xfrm>
        </p:spPr>
        <p:txBody>
          <a:bodyPr>
            <a:normAutofit fontScale="92500" lnSpcReduction="10000"/>
          </a:bodyPr>
          <a:lstStyle/>
          <a:p>
            <a:pPr marL="0" indent="0" algn="just">
              <a:lnSpc>
                <a:spcPct val="120000"/>
              </a:lnSpc>
              <a:spcBef>
                <a:spcPts val="600"/>
              </a:spcBef>
              <a:buNone/>
            </a:pPr>
            <a:r>
              <a:rPr lang="el-GR" sz="1400" b="0" dirty="0">
                <a:solidFill>
                  <a:schemeClr val="tx1"/>
                </a:solidFill>
              </a:rPr>
              <a:t>Παρότι η κοινή διασυνοριακή περιοχή Ελλάδας – Ιταλίας</a:t>
            </a:r>
            <a:endParaRPr lang="el-GR" sz="1400" dirty="0">
              <a:solidFill>
                <a:schemeClr val="tx1"/>
              </a:solidFill>
            </a:endParaRPr>
          </a:p>
          <a:p>
            <a:pPr marL="0" indent="0" algn="just">
              <a:lnSpc>
                <a:spcPct val="120000"/>
              </a:lnSpc>
              <a:spcBef>
                <a:spcPts val="600"/>
              </a:spcBef>
              <a:buNone/>
            </a:pPr>
            <a:r>
              <a:rPr lang="el-GR" sz="1400" dirty="0">
                <a:solidFill>
                  <a:schemeClr val="tx1"/>
                </a:solidFill>
              </a:rPr>
              <a:t>- αποτελεί μια  από τους μεγαλύτερες ελαιοπαραγωγικές περιοχές παγκοσμίως, &amp; </a:t>
            </a:r>
          </a:p>
          <a:p>
            <a:pPr marL="0" indent="0" algn="just">
              <a:lnSpc>
                <a:spcPct val="120000"/>
              </a:lnSpc>
              <a:spcBef>
                <a:spcPts val="600"/>
              </a:spcBef>
              <a:buNone/>
            </a:pPr>
            <a:r>
              <a:rPr lang="el-GR" sz="1400" dirty="0">
                <a:solidFill>
                  <a:schemeClr val="tx1"/>
                </a:solidFill>
              </a:rPr>
              <a:t>- χαρακτηρίζεται από παραγωγή υψηλής ποιότητας ελαιολάδων </a:t>
            </a:r>
          </a:p>
          <a:p>
            <a:pPr marL="0" indent="0" algn="just">
              <a:lnSpc>
                <a:spcPct val="120000"/>
              </a:lnSpc>
              <a:spcBef>
                <a:spcPts val="600"/>
              </a:spcBef>
              <a:buNone/>
            </a:pPr>
            <a:r>
              <a:rPr lang="el-GR" sz="1400" b="0" dirty="0" smtClean="0">
                <a:solidFill>
                  <a:schemeClr val="tx1"/>
                </a:solidFill>
              </a:rPr>
              <a:t>…….η </a:t>
            </a:r>
            <a:r>
              <a:rPr lang="el-GR" sz="1400" b="0" dirty="0">
                <a:solidFill>
                  <a:schemeClr val="tx1"/>
                </a:solidFill>
              </a:rPr>
              <a:t>τοπικά αγορά ελαιολάδου παρουσιάζει έντονες στρεβλώσεις ως προς την χρήση και εμπορική εκμετάλλευση των όρων "τοπικό" και “αυθεντικό”, μέσα από την ύπαρξη φαινομένων :</a:t>
            </a:r>
            <a:endParaRPr lang="el-GR" sz="1400" dirty="0">
              <a:solidFill>
                <a:schemeClr val="tx1"/>
              </a:solidFill>
            </a:endParaRP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Πώλησης </a:t>
            </a:r>
            <a:r>
              <a:rPr lang="el-GR" sz="1400" dirty="0">
                <a:solidFill>
                  <a:schemeClr val="tx1"/>
                </a:solidFill>
              </a:rPr>
              <a:t>σε μεγάλο ακόμα ποσοστό χύμα και μη συσκευασμένου/τυποποιημένου ελαιολάδου </a:t>
            </a: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Ανάμιξης </a:t>
            </a:r>
            <a:r>
              <a:rPr lang="el-GR" sz="1400" dirty="0">
                <a:solidFill>
                  <a:schemeClr val="tx1"/>
                </a:solidFill>
              </a:rPr>
              <a:t>ποικιλιών και ποιοτήτων ελαιολάδου χωρίς καμία πληροφόρηση του καταναλωτή</a:t>
            </a: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Νόθευσης </a:t>
            </a:r>
            <a:r>
              <a:rPr lang="el-GR" sz="1400" dirty="0">
                <a:solidFill>
                  <a:schemeClr val="tx1"/>
                </a:solidFill>
              </a:rPr>
              <a:t>ελαιολάδων με άλλους τύπους </a:t>
            </a:r>
            <a:r>
              <a:rPr lang="el-GR" sz="1400" dirty="0" smtClean="0">
                <a:solidFill>
                  <a:schemeClr val="tx1"/>
                </a:solidFill>
              </a:rPr>
              <a:t>ελαίων</a:t>
            </a:r>
            <a:endParaRPr lang="el-GR" sz="1400" dirty="0">
              <a:solidFill>
                <a:schemeClr val="tx1"/>
              </a:solidFill>
            </a:endParaRP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Παραπληροφόρησης </a:t>
            </a:r>
            <a:r>
              <a:rPr lang="el-GR" sz="1400" dirty="0">
                <a:solidFill>
                  <a:schemeClr val="tx1"/>
                </a:solidFill>
              </a:rPr>
              <a:t>του καταναλωτή</a:t>
            </a:r>
          </a:p>
          <a:p>
            <a:pPr marL="0" indent="0" algn="just">
              <a:lnSpc>
                <a:spcPct val="120000"/>
              </a:lnSpc>
              <a:spcBef>
                <a:spcPts val="600"/>
              </a:spcBef>
              <a:buNone/>
            </a:pPr>
            <a:r>
              <a:rPr lang="el-GR" sz="1400" b="0" dirty="0">
                <a:solidFill>
                  <a:schemeClr val="tx1"/>
                </a:solidFill>
              </a:rPr>
              <a:t>……προκαλώντας με αυτό τον τρόπο  πολύ αρνητικές επιπτώσεις στην:</a:t>
            </a:r>
            <a:endParaRPr lang="el-GR" sz="1400" dirty="0">
              <a:solidFill>
                <a:schemeClr val="tx1"/>
              </a:solidFill>
            </a:endParaRP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εικόνα </a:t>
            </a:r>
            <a:r>
              <a:rPr lang="el-GR" sz="1400" dirty="0">
                <a:solidFill>
                  <a:schemeClr val="tx1"/>
                </a:solidFill>
              </a:rPr>
              <a:t>του προϊόντος</a:t>
            </a: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αξία </a:t>
            </a:r>
            <a:r>
              <a:rPr lang="el-GR" sz="1400" dirty="0">
                <a:solidFill>
                  <a:schemeClr val="tx1"/>
                </a:solidFill>
              </a:rPr>
              <a:t>του ονόματος (</a:t>
            </a:r>
            <a:r>
              <a:rPr lang="el-GR" sz="1400" dirty="0" err="1">
                <a:solidFill>
                  <a:schemeClr val="tx1"/>
                </a:solidFill>
              </a:rPr>
              <a:t>brand</a:t>
            </a:r>
            <a:r>
              <a:rPr lang="el-GR" sz="1400" dirty="0">
                <a:solidFill>
                  <a:schemeClr val="tx1"/>
                </a:solidFill>
              </a:rPr>
              <a:t>),</a:t>
            </a: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στην </a:t>
            </a:r>
            <a:r>
              <a:rPr lang="el-GR" sz="1400" dirty="0">
                <a:solidFill>
                  <a:schemeClr val="tx1"/>
                </a:solidFill>
              </a:rPr>
              <a:t>τιμή του προϊόντος</a:t>
            </a:r>
          </a:p>
          <a:p>
            <a:pPr marL="0" indent="0" algn="just">
              <a:lnSpc>
                <a:spcPct val="120000"/>
              </a:lnSpc>
              <a:spcBef>
                <a:spcPts val="600"/>
              </a:spcBef>
              <a:buNone/>
            </a:pPr>
            <a:r>
              <a:rPr lang="el-GR" sz="1400" dirty="0" smtClean="0">
                <a:solidFill>
                  <a:schemeClr val="tx1"/>
                </a:solidFill>
              </a:rPr>
              <a:t>-</a:t>
            </a:r>
            <a:r>
              <a:rPr lang="en-US" sz="1400" dirty="0" smtClean="0">
                <a:solidFill>
                  <a:schemeClr val="tx1"/>
                </a:solidFill>
              </a:rPr>
              <a:t> </a:t>
            </a:r>
            <a:r>
              <a:rPr lang="el-GR" sz="1400" dirty="0" smtClean="0">
                <a:solidFill>
                  <a:schemeClr val="tx1"/>
                </a:solidFill>
              </a:rPr>
              <a:t>στην </a:t>
            </a:r>
            <a:r>
              <a:rPr lang="el-GR" sz="1400" dirty="0">
                <a:solidFill>
                  <a:schemeClr val="tx1"/>
                </a:solidFill>
              </a:rPr>
              <a:t>ανταγωνιστικότητα των τοπικών παραγωγών ελαιολάδου.</a:t>
            </a:r>
          </a:p>
          <a:p>
            <a:pPr marL="0" indent="0" algn="just">
              <a:lnSpc>
                <a:spcPct val="120000"/>
              </a:lnSpc>
              <a:spcBef>
                <a:spcPts val="600"/>
              </a:spcBef>
              <a:buNone/>
            </a:pPr>
            <a:r>
              <a:rPr lang="el-GR" sz="1400" b="0" dirty="0">
                <a:solidFill>
                  <a:schemeClr val="tx1"/>
                </a:solidFill>
              </a:rPr>
              <a:t>Οι καταναλωτές βρίσκονται σε δυσχερή θέση επειδή τα μόνο τεκμήριο ελέγχου της γνησιότητας που διαθέτουν είναι η δήλωση των παραγωγών, οι οποίοι συχνά δεν είναι καν τοπικοί παραγωγοί. </a:t>
            </a:r>
          </a:p>
          <a:p>
            <a:pPr marL="0" indent="0" algn="just">
              <a:lnSpc>
                <a:spcPct val="120000"/>
              </a:lnSpc>
              <a:spcBef>
                <a:spcPts val="600"/>
              </a:spcBef>
              <a:buNone/>
            </a:pPr>
            <a:r>
              <a:rPr lang="el-GR" sz="1400" b="0" u="sng" dirty="0">
                <a:solidFill>
                  <a:schemeClr val="tx1"/>
                </a:solidFill>
              </a:rPr>
              <a:t>Συνεπώς, οι υφιστάμενες διαδικασίες πιστοποίησης της αυθεντικότητας είναι αποσπασματικές, ανεπαρκείς και δεν προωθούν την αυθεντικότητα  των τοπικών  υψηλής ποιότητας ελαιολάδων.</a:t>
            </a:r>
          </a:p>
          <a:p>
            <a:pPr marL="0" indent="0" algn="just">
              <a:lnSpc>
                <a:spcPct val="120000"/>
              </a:lnSpc>
              <a:spcBef>
                <a:spcPts val="600"/>
              </a:spcBef>
              <a:buNone/>
            </a:pPr>
            <a:endParaRPr lang="en-US" sz="1400" b="0" dirty="0" smtClean="0">
              <a:solidFill>
                <a:schemeClr val="tx1"/>
              </a:solidFill>
            </a:endParaRPr>
          </a:p>
          <a:p>
            <a:pPr algn="just">
              <a:lnSpc>
                <a:spcPct val="120000"/>
              </a:lnSpc>
              <a:spcBef>
                <a:spcPts val="600"/>
              </a:spcBef>
              <a:buFont typeface="Wingdings" panose="05000000000000000000" pitchFamily="2" charset="2"/>
              <a:buChar char="v"/>
            </a:pPr>
            <a:endParaRPr lang="en-US" sz="1400" b="0" dirty="0" smtClean="0">
              <a:solidFill>
                <a:schemeClr val="tx1"/>
              </a:solidFill>
            </a:endParaRPr>
          </a:p>
          <a:p>
            <a:pPr marL="0" indent="0" algn="just">
              <a:lnSpc>
                <a:spcPct val="120000"/>
              </a:lnSpc>
              <a:spcBef>
                <a:spcPts val="600"/>
              </a:spcBef>
              <a:buNone/>
            </a:pPr>
            <a:endParaRPr lang="en-US" sz="1400" b="0" dirty="0">
              <a:solidFill>
                <a:schemeClr val="tx1"/>
              </a:solidFill>
            </a:endParaRPr>
          </a:p>
          <a:p>
            <a:pPr marL="0" indent="0">
              <a:buNone/>
            </a:pPr>
            <a:endParaRPr lang="it-IT" sz="1400" dirty="0" smtClean="0">
              <a:solidFill>
                <a:schemeClr val="tx2"/>
              </a:solidFill>
            </a:endParaRP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smtClean="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947150516"/>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88104"/>
            <a:ext cx="829340" cy="68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368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713740"/>
            <a:ext cx="8754176" cy="1995180"/>
          </a:xfrm>
        </p:spPr>
        <p:txBody>
          <a:bodyPr>
            <a:normAutofit fontScale="90000"/>
          </a:bodyPr>
          <a:lstStyle/>
          <a:p>
            <a:pPr marL="342900" lvl="0" indent="-342900">
              <a:spcBef>
                <a:spcPct val="20000"/>
              </a:spcBef>
              <a:tabLst>
                <a:tab pos="318770" algn="l"/>
              </a:tabLst>
            </a:pP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a:solidFill>
                  <a:prstClr val="black"/>
                </a:solidFill>
                <a:latin typeface="Cambria" pitchFamily="18" charset="0"/>
                <a:ea typeface="Times New Roman"/>
                <a:cs typeface="Times New Roman"/>
              </a:rPr>
              <a:t/>
            </a:r>
            <a:br>
              <a:rPr lang="el-GR" sz="3600" b="1" dirty="0">
                <a:solidFill>
                  <a:prstClr val="black"/>
                </a:solidFill>
                <a:latin typeface="Cambria" pitchFamily="18" charset="0"/>
                <a:ea typeface="Times New Roman"/>
                <a:cs typeface="Times New Roman"/>
              </a:rPr>
            </a:br>
            <a:r>
              <a:rPr lang="el-GR" sz="3600" b="1" dirty="0" smtClean="0">
                <a:solidFill>
                  <a:prstClr val="black"/>
                </a:solidFill>
                <a:latin typeface="Cambria" pitchFamily="18" charset="0"/>
                <a:ea typeface="Times New Roman"/>
                <a:cs typeface="Times New Roman"/>
              </a:rPr>
              <a:t>   </a:t>
            </a:r>
            <a:r>
              <a:rPr lang="el-GR" sz="2000" b="1" dirty="0" smtClean="0">
                <a:solidFill>
                  <a:prstClr val="black"/>
                </a:solidFill>
                <a:latin typeface="Cambria" pitchFamily="18" charset="0"/>
                <a:ea typeface="Times New Roman"/>
                <a:cs typeface="Times New Roman"/>
              </a:rPr>
              <a:t>ΚΑΝΟΝΙΣΜΟΣ </a:t>
            </a:r>
            <a:r>
              <a:rPr lang="el-GR" sz="2000" b="1" dirty="0">
                <a:solidFill>
                  <a:prstClr val="black"/>
                </a:solidFill>
                <a:latin typeface="Cambria" pitchFamily="18" charset="0"/>
                <a:ea typeface="Times New Roman"/>
                <a:cs typeface="Times New Roman"/>
              </a:rPr>
              <a:t>(ΕΕ) αριθ. 1169/2011  σχετικά με την παροχή πληροφοριών για τα τρόφιμα στους καταναλωτές</a:t>
            </a: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smtClean="0">
                <a:solidFill>
                  <a:prstClr val="black"/>
                </a:solidFill>
                <a:latin typeface="Cambria" pitchFamily="18" charset="0"/>
                <a:ea typeface="Times New Roman"/>
                <a:cs typeface="Times New Roman"/>
              </a:rPr>
              <a:t/>
            </a:r>
            <a:br>
              <a:rPr lang="en-US" sz="3600" b="1" dirty="0" smtClean="0">
                <a:solidFill>
                  <a:prstClr val="black"/>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smtClean="0">
                <a:solidFill>
                  <a:schemeClr val="tx2"/>
                </a:solidFill>
                <a:latin typeface="Cambria" pitchFamily="18" charset="0"/>
                <a:ea typeface="Times New Roman"/>
                <a:cs typeface="Times New Roman"/>
              </a:rPr>
              <a:t/>
            </a:r>
            <a:br>
              <a:rPr lang="en-US" sz="3600" b="1" dirty="0" smtClean="0">
                <a:solidFill>
                  <a:schemeClr val="tx2"/>
                </a:solidFill>
                <a:latin typeface="Cambria" pitchFamily="18" charset="0"/>
                <a:ea typeface="Times New Roman"/>
                <a:cs typeface="Times New Roman"/>
              </a:rPr>
            </a:br>
            <a:r>
              <a:rPr lang="en-US" sz="3600" b="1" dirty="0">
                <a:solidFill>
                  <a:schemeClr val="tx2"/>
                </a:solidFill>
                <a:latin typeface="Cambria" pitchFamily="18" charset="0"/>
                <a:ea typeface="Times New Roman"/>
                <a:cs typeface="Times New Roman"/>
              </a:rPr>
              <a:t/>
            </a:r>
            <a:br>
              <a:rPr lang="en-US" sz="3600" b="1" dirty="0">
                <a:solidFill>
                  <a:schemeClr val="tx2"/>
                </a:solidFill>
                <a:latin typeface="Cambria" pitchFamily="18" charset="0"/>
                <a:ea typeface="Times New Roman"/>
                <a:cs typeface="Times New Roman"/>
              </a:rPr>
            </a:br>
            <a:r>
              <a:rPr lang="en-US" sz="3200" dirty="0" smtClean="0">
                <a:solidFill>
                  <a:srgbClr val="47796A"/>
                </a:solidFill>
              </a:rPr>
              <a:t> </a:t>
            </a:r>
            <a:endParaRPr lang="el-GR" sz="3200" dirty="0" smtClean="0">
              <a:solidFill>
                <a:srgbClr val="47796A"/>
              </a:solidFill>
            </a:endParaRPr>
          </a:p>
        </p:txBody>
      </p:sp>
      <p:sp>
        <p:nvSpPr>
          <p:cNvPr id="8" name="Rectangle 2"/>
          <p:cNvSpPr>
            <a:spLocks noGrp="1" noChangeArrowheads="1"/>
          </p:cNvSpPr>
          <p:nvPr>
            <p:ph idx="1"/>
          </p:nvPr>
        </p:nvSpPr>
        <p:spPr>
          <a:xfrm>
            <a:off x="447936" y="1484784"/>
            <a:ext cx="8444544" cy="5373216"/>
          </a:xfrm>
        </p:spPr>
        <p:txBody>
          <a:bodyPr>
            <a:normAutofit/>
          </a:bodyPr>
          <a:lstStyle/>
          <a:p>
            <a:pPr marL="0" indent="0" algn="just">
              <a:lnSpc>
                <a:spcPct val="120000"/>
              </a:lnSpc>
              <a:spcBef>
                <a:spcPts val="600"/>
              </a:spcBef>
              <a:buNone/>
            </a:pPr>
            <a:r>
              <a:rPr lang="el-GR" sz="1800" b="0" dirty="0" smtClean="0">
                <a:solidFill>
                  <a:schemeClr val="tx1"/>
                </a:solidFill>
              </a:rPr>
              <a:t>-</a:t>
            </a:r>
            <a:r>
              <a:rPr lang="en-US" sz="1800" b="0" dirty="0" smtClean="0">
                <a:solidFill>
                  <a:schemeClr val="tx1"/>
                </a:solidFill>
              </a:rPr>
              <a:t> </a:t>
            </a:r>
            <a:r>
              <a:rPr lang="el-GR" sz="1800" b="0" dirty="0" smtClean="0">
                <a:solidFill>
                  <a:schemeClr val="tx1"/>
                </a:solidFill>
              </a:rPr>
              <a:t>Αποτελεί </a:t>
            </a:r>
            <a:r>
              <a:rPr lang="el-GR" sz="1800" b="0" dirty="0">
                <a:solidFill>
                  <a:schemeClr val="tx1"/>
                </a:solidFill>
              </a:rPr>
              <a:t>τη βάση για την εξασφάλιση υψηλού επιπέδου προστασίας και πληροφόρησης των καταναλωτών όσον αφορά τα τρόφιμα.</a:t>
            </a:r>
          </a:p>
          <a:p>
            <a:pPr marL="0" indent="0" algn="just">
              <a:lnSpc>
                <a:spcPct val="120000"/>
              </a:lnSpc>
              <a:spcBef>
                <a:spcPts val="600"/>
              </a:spcBef>
              <a:buNone/>
            </a:pPr>
            <a:r>
              <a:rPr lang="el-GR" sz="1800" b="0" dirty="0" smtClean="0">
                <a:solidFill>
                  <a:schemeClr val="tx1"/>
                </a:solidFill>
              </a:rPr>
              <a:t>-</a:t>
            </a:r>
            <a:r>
              <a:rPr lang="en-US" sz="1800" b="0" dirty="0" smtClean="0">
                <a:solidFill>
                  <a:schemeClr val="tx1"/>
                </a:solidFill>
              </a:rPr>
              <a:t> </a:t>
            </a:r>
            <a:r>
              <a:rPr lang="el-GR" sz="1800" b="0" dirty="0" smtClean="0">
                <a:solidFill>
                  <a:schemeClr val="tx1"/>
                </a:solidFill>
              </a:rPr>
              <a:t>Θεσπίζει </a:t>
            </a:r>
            <a:r>
              <a:rPr lang="el-GR" sz="1800" b="0" dirty="0">
                <a:solidFill>
                  <a:schemeClr val="tx1"/>
                </a:solidFill>
              </a:rPr>
              <a:t>τις γενικές αρχές, απαιτήσεις και υποχρεώσεις που διέπουν τις πληροφορίες για τα τρόφιμα και ειδικότερα την επισήμανση των τροφίμων. </a:t>
            </a:r>
          </a:p>
          <a:p>
            <a:pPr marL="0" indent="0" algn="just">
              <a:lnSpc>
                <a:spcPct val="120000"/>
              </a:lnSpc>
              <a:spcBef>
                <a:spcPts val="600"/>
              </a:spcBef>
              <a:buNone/>
            </a:pPr>
            <a:r>
              <a:rPr lang="el-GR" sz="1800" b="0" dirty="0" smtClean="0">
                <a:solidFill>
                  <a:schemeClr val="tx1"/>
                </a:solidFill>
              </a:rPr>
              <a:t>-</a:t>
            </a:r>
            <a:r>
              <a:rPr lang="en-US" sz="1800" b="0" dirty="0" smtClean="0">
                <a:solidFill>
                  <a:schemeClr val="tx1"/>
                </a:solidFill>
              </a:rPr>
              <a:t> </a:t>
            </a:r>
            <a:r>
              <a:rPr lang="el-GR" sz="1800" b="0" dirty="0" smtClean="0">
                <a:solidFill>
                  <a:schemeClr val="tx1"/>
                </a:solidFill>
              </a:rPr>
              <a:t>Καθορίζει </a:t>
            </a:r>
            <a:r>
              <a:rPr lang="el-GR" sz="1800" b="0" dirty="0">
                <a:solidFill>
                  <a:schemeClr val="tx1"/>
                </a:solidFill>
              </a:rPr>
              <a:t>τα μέσα για την κατοχύρωση του δικαιώματος πληροφόρησης των καταναλωτών και των διαδικασιών παροχής πληροφοριών για τα τρόφιμα.</a:t>
            </a:r>
          </a:p>
          <a:p>
            <a:pPr marL="0" indent="0" algn="just">
              <a:lnSpc>
                <a:spcPct val="120000"/>
              </a:lnSpc>
              <a:spcBef>
                <a:spcPts val="600"/>
              </a:spcBef>
              <a:buNone/>
            </a:pPr>
            <a:r>
              <a:rPr lang="el-GR" sz="1800" b="0" dirty="0" smtClean="0">
                <a:solidFill>
                  <a:schemeClr val="tx1"/>
                </a:solidFill>
              </a:rPr>
              <a:t>-</a:t>
            </a:r>
            <a:r>
              <a:rPr lang="en-US" sz="1800" b="0" dirty="0" smtClean="0">
                <a:solidFill>
                  <a:schemeClr val="tx1"/>
                </a:solidFill>
              </a:rPr>
              <a:t> </a:t>
            </a:r>
            <a:r>
              <a:rPr lang="el-GR" sz="1800" b="0" dirty="0" smtClean="0">
                <a:solidFill>
                  <a:schemeClr val="tx1"/>
                </a:solidFill>
              </a:rPr>
              <a:t>Ισχύει </a:t>
            </a:r>
            <a:r>
              <a:rPr lang="el-GR" sz="1800" b="0" dirty="0">
                <a:solidFill>
                  <a:schemeClr val="tx1"/>
                </a:solidFill>
              </a:rPr>
              <a:t>για τους υπευθύνους επιχειρήσεων τροφίμων σε όλα τα στάδια της τροφικής αλυσίδας, εφόσον οι δραστηριότητές τους αφορούν την παροχή πληροφοριών για τα τρόφιμα στους καταναλωτές. </a:t>
            </a:r>
          </a:p>
          <a:p>
            <a:pPr marL="0" indent="0" algn="just">
              <a:lnSpc>
                <a:spcPct val="120000"/>
              </a:lnSpc>
              <a:spcBef>
                <a:spcPts val="600"/>
              </a:spcBef>
              <a:buNone/>
            </a:pPr>
            <a:r>
              <a:rPr lang="el-GR" sz="1800" b="0" dirty="0" smtClean="0">
                <a:solidFill>
                  <a:schemeClr val="tx1"/>
                </a:solidFill>
              </a:rPr>
              <a:t>-</a:t>
            </a:r>
            <a:r>
              <a:rPr lang="en-US" sz="1800" b="0" dirty="0" smtClean="0">
                <a:solidFill>
                  <a:schemeClr val="tx1"/>
                </a:solidFill>
              </a:rPr>
              <a:t> </a:t>
            </a:r>
            <a:r>
              <a:rPr lang="el-GR" sz="1800" b="0" dirty="0" smtClean="0">
                <a:solidFill>
                  <a:schemeClr val="tx1"/>
                </a:solidFill>
              </a:rPr>
              <a:t>Ισχύει </a:t>
            </a:r>
            <a:r>
              <a:rPr lang="el-GR" sz="1800" b="0" dirty="0">
                <a:solidFill>
                  <a:schemeClr val="tx1"/>
                </a:solidFill>
              </a:rPr>
              <a:t>για όλα τα τρόφιμα που προορίζονται για τον τελικό καταναλωτή, περιλαμβανομένων των τροφίμων που διατίθενται από τις μονάδες ομαδικής εστίασης και των τροφίμων που προορίζονται να παραδοθούν στις μονάδες ομαδικής εστίασης.</a:t>
            </a:r>
          </a:p>
          <a:p>
            <a:pPr marL="0" indent="0" algn="just">
              <a:lnSpc>
                <a:spcPct val="120000"/>
              </a:lnSpc>
              <a:spcBef>
                <a:spcPts val="600"/>
              </a:spcBef>
              <a:buNone/>
            </a:pPr>
            <a:r>
              <a:rPr lang="el-GR" sz="1800" i="1" dirty="0" smtClean="0">
                <a:solidFill>
                  <a:schemeClr val="tx1"/>
                </a:solidFill>
              </a:rPr>
              <a:t>Περισσότερες </a:t>
            </a:r>
            <a:r>
              <a:rPr lang="el-GR" sz="1800" i="1" dirty="0">
                <a:solidFill>
                  <a:schemeClr val="tx1"/>
                </a:solidFill>
              </a:rPr>
              <a:t>πληροφορίες στο </a:t>
            </a:r>
            <a:r>
              <a:rPr lang="el-GR" sz="1800" i="1" dirty="0" err="1">
                <a:solidFill>
                  <a:schemeClr val="tx1"/>
                </a:solidFill>
              </a:rPr>
              <a:t>link</a:t>
            </a:r>
            <a:r>
              <a:rPr lang="el-GR" sz="1800" i="1" dirty="0">
                <a:solidFill>
                  <a:schemeClr val="tx1"/>
                </a:solidFill>
              </a:rPr>
              <a:t>:</a:t>
            </a:r>
            <a:r>
              <a:rPr lang="el-GR" sz="1800" dirty="0">
                <a:solidFill>
                  <a:schemeClr val="tx1"/>
                </a:solidFill>
              </a:rPr>
              <a:t> </a:t>
            </a:r>
            <a:r>
              <a:rPr lang="el-GR" sz="1800" dirty="0">
                <a:solidFill>
                  <a:schemeClr val="tx1"/>
                </a:solidFill>
                <a:hlinkClick r:id="rId3"/>
              </a:rPr>
              <a:t>https://eur-lex.europa.eu/legal-content/EL/TXT/PDF/?</a:t>
            </a:r>
            <a:r>
              <a:rPr lang="el-GR" sz="1800" dirty="0" smtClean="0">
                <a:solidFill>
                  <a:schemeClr val="tx1"/>
                </a:solidFill>
                <a:hlinkClick r:id="rId3"/>
              </a:rPr>
              <a:t>uri=CELEX:32011R1169&amp;from=EN</a:t>
            </a:r>
            <a:endParaRPr lang="en-US" sz="1800" dirty="0" smtClean="0">
              <a:solidFill>
                <a:schemeClr val="tx1"/>
              </a:solidFill>
            </a:endParaRPr>
          </a:p>
          <a:p>
            <a:pPr marL="0" indent="0" algn="just">
              <a:lnSpc>
                <a:spcPct val="120000"/>
              </a:lnSpc>
              <a:spcBef>
                <a:spcPts val="600"/>
              </a:spcBef>
              <a:buNone/>
            </a:pPr>
            <a:endParaRPr lang="el-GR" sz="1600" dirty="0">
              <a:solidFill>
                <a:schemeClr val="tx1"/>
              </a:solidFill>
            </a:endParaRPr>
          </a:p>
          <a:p>
            <a:pPr marL="0" indent="0" algn="just">
              <a:lnSpc>
                <a:spcPct val="120000"/>
              </a:lnSpc>
              <a:spcBef>
                <a:spcPts val="600"/>
              </a:spcBef>
              <a:buNone/>
            </a:pPr>
            <a:endParaRPr lang="en-US" sz="1600" b="0" dirty="0">
              <a:solidFill>
                <a:schemeClr val="tx1"/>
              </a:solidFill>
            </a:endParaRPr>
          </a:p>
          <a:p>
            <a:pPr algn="just">
              <a:lnSpc>
                <a:spcPct val="120000"/>
              </a:lnSpc>
              <a:spcBef>
                <a:spcPts val="600"/>
              </a:spcBef>
              <a:buFont typeface="Wingdings" panose="05000000000000000000" pitchFamily="2" charset="2"/>
              <a:buChar char="v"/>
            </a:pPr>
            <a:endParaRPr lang="en-US" sz="1600" b="0" dirty="0" smtClean="0">
              <a:solidFill>
                <a:schemeClr val="tx1"/>
              </a:solidFill>
            </a:endParaRPr>
          </a:p>
          <a:p>
            <a:pPr algn="just">
              <a:lnSpc>
                <a:spcPct val="120000"/>
              </a:lnSpc>
              <a:spcBef>
                <a:spcPts val="600"/>
              </a:spcBef>
              <a:buFont typeface="Wingdings" panose="05000000000000000000" pitchFamily="2" charset="2"/>
              <a:buChar char="v"/>
            </a:pPr>
            <a:endParaRPr lang="en-US" sz="8000" b="0" dirty="0" smtClean="0">
              <a:solidFill>
                <a:schemeClr val="tx1"/>
              </a:solidFill>
            </a:endParaRPr>
          </a:p>
          <a:p>
            <a:pPr marL="0" indent="0" algn="just">
              <a:lnSpc>
                <a:spcPct val="120000"/>
              </a:lnSpc>
              <a:spcBef>
                <a:spcPts val="600"/>
              </a:spcBef>
              <a:buNone/>
            </a:pPr>
            <a:endParaRPr lang="en-US" sz="8000" b="0" dirty="0">
              <a:solidFill>
                <a:schemeClr val="tx1"/>
              </a:solidFill>
            </a:endParaRPr>
          </a:p>
          <a:p>
            <a:pPr marL="0" indent="0">
              <a:buNone/>
            </a:pPr>
            <a:endParaRPr lang="it-IT" sz="8000" dirty="0" smtClean="0">
              <a:solidFill>
                <a:schemeClr val="tx2"/>
              </a:solidFill>
              <a:latin typeface="Cambria" panose="02040503050406030204" pitchFamily="18" charset="0"/>
            </a:endParaRPr>
          </a:p>
          <a:p>
            <a:pPr marL="0" indent="0">
              <a:buNone/>
            </a:pPr>
            <a:endParaRPr lang="it-IT" sz="8000" dirty="0">
              <a:solidFill>
                <a:schemeClr val="tx2"/>
              </a:solidFill>
              <a:latin typeface="Cambria" panose="02040503050406030204" pitchFamily="18" charset="0"/>
            </a:endParaRPr>
          </a:p>
          <a:p>
            <a:pPr marL="0" indent="0">
              <a:buNone/>
            </a:pPr>
            <a:endParaRPr lang="el-GR" sz="8000" dirty="0">
              <a:solidFill>
                <a:schemeClr val="tx2"/>
              </a:solidFill>
              <a:latin typeface="Cambria" panose="02040503050406030204" pitchFamily="18" charset="0"/>
            </a:endParaRPr>
          </a:p>
          <a:p>
            <a:pPr marL="0" indent="0" algn="just">
              <a:lnSpc>
                <a:spcPct val="120000"/>
              </a:lnSpc>
              <a:spcBef>
                <a:spcPts val="600"/>
              </a:spcBef>
              <a:spcAft>
                <a:spcPts val="600"/>
              </a:spcAft>
              <a:buNone/>
            </a:pPr>
            <a:endParaRPr lang="en-US" sz="8000" b="0" dirty="0" smtClean="0">
              <a:solidFill>
                <a:schemeClr val="tx1"/>
              </a:solidFill>
              <a:latin typeface="Cambria" pitchFamily="18"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2840738855"/>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4"/>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1600" b="0" i="0" u="none" strike="noStrike" kern="1200" cap="none" spc="0" normalizeH="0" baseline="0" noProof="0" dirty="0" smtClean="0">
              <a:ln>
                <a:noFill/>
              </a:ln>
              <a:solidFill>
                <a:schemeClr val="tx1"/>
              </a:solidFill>
              <a:effectLst/>
              <a:uLnTx/>
              <a:uFillTx/>
              <a:latin typeface="Cambria" pitchFamily="18" charset="0"/>
              <a:ea typeface="+mj-ea"/>
              <a:cs typeface="+mj-cs"/>
            </a:endParaRPr>
          </a:p>
        </p:txBody>
      </p:sp>
      <p:pic>
        <p:nvPicPr>
          <p:cNvPr id="9" name="Εικόνα 8"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5" y="28946"/>
            <a:ext cx="864096" cy="71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77215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904030"/>
            <a:ext cx="8754176" cy="436738"/>
          </a:xfrm>
        </p:spPr>
        <p:txBody>
          <a:bodyPr>
            <a:noAutofit/>
          </a:bodyPr>
          <a:lstStyle/>
          <a:p>
            <a:r>
              <a:rPr lang="en-US" sz="1800" b="1" dirty="0" smtClean="0">
                <a:solidFill>
                  <a:prstClr val="black"/>
                </a:solidFill>
                <a:latin typeface="Cambria" pitchFamily="18" charset="0"/>
                <a:ea typeface="Times New Roman"/>
                <a:cs typeface="Times New Roman"/>
              </a:rPr>
              <a:t/>
            </a:r>
            <a:br>
              <a:rPr lang="en-US" sz="1800" b="1" dirty="0" smtClean="0">
                <a:solidFill>
                  <a:prstClr val="black"/>
                </a:solidFill>
                <a:latin typeface="Cambria" pitchFamily="18" charset="0"/>
                <a:ea typeface="Times New Roman"/>
                <a:cs typeface="Times New Roman"/>
              </a:rPr>
            </a:br>
            <a:r>
              <a:rPr lang="el-GR" sz="1800" b="1" dirty="0">
                <a:solidFill>
                  <a:prstClr val="black"/>
                </a:solidFill>
                <a:latin typeface="Cambria" pitchFamily="18" charset="0"/>
                <a:ea typeface="Times New Roman"/>
                <a:cs typeface="Times New Roman"/>
              </a:rPr>
              <a:t>ΚΑΝΟΝΙΣΜΟΣ (EE) αριθ. 1151/2012 για τα συστήματα ποιότητας των γεωργικών προϊόντων και τροφίμων</a:t>
            </a:r>
            <a:r>
              <a:rPr lang="en-US" sz="1800" b="1" dirty="0" smtClean="0">
                <a:solidFill>
                  <a:schemeClr val="tx2"/>
                </a:solidFill>
                <a:latin typeface="Cambria" pitchFamily="18" charset="0"/>
                <a:ea typeface="Times New Roman"/>
                <a:cs typeface="Times New Roman"/>
              </a:rPr>
              <a:t> </a:t>
            </a:r>
            <a:endParaRPr lang="el-GR" sz="1800" dirty="0" smtClean="0">
              <a:solidFill>
                <a:schemeClr val="tx2"/>
              </a:solidFill>
            </a:endParaRPr>
          </a:p>
        </p:txBody>
      </p:sp>
      <p:sp>
        <p:nvSpPr>
          <p:cNvPr id="8" name="Rectangle 2"/>
          <p:cNvSpPr>
            <a:spLocks noGrp="1" noChangeArrowheads="1"/>
          </p:cNvSpPr>
          <p:nvPr>
            <p:ph idx="1"/>
          </p:nvPr>
        </p:nvSpPr>
        <p:spPr>
          <a:xfrm>
            <a:off x="323528" y="1700808"/>
            <a:ext cx="8496944" cy="5400600"/>
          </a:xfrm>
        </p:spPr>
        <p:txBody>
          <a:bodyPr>
            <a:normAutofit fontScale="70000" lnSpcReduction="20000"/>
          </a:bodyPr>
          <a:lstStyle/>
          <a:p>
            <a:pPr marL="0" indent="0" algn="just">
              <a:lnSpc>
                <a:spcPct val="80000"/>
              </a:lnSpc>
              <a:spcAft>
                <a:spcPct val="20000"/>
              </a:spcAft>
              <a:buNone/>
            </a:pPr>
            <a:r>
              <a:rPr lang="el-GR" sz="2800" b="0" dirty="0">
                <a:solidFill>
                  <a:schemeClr val="tx2"/>
                </a:solidFill>
                <a:latin typeface="+mj-lt"/>
              </a:rPr>
              <a:t>Ως </a:t>
            </a:r>
            <a:r>
              <a:rPr lang="el-GR" sz="2800" dirty="0">
                <a:solidFill>
                  <a:schemeClr val="tx2"/>
                </a:solidFill>
                <a:latin typeface="+mj-lt"/>
              </a:rPr>
              <a:t>«ονομασία προέλευσης» </a:t>
            </a:r>
            <a:r>
              <a:rPr lang="el-GR" sz="2800" b="0" dirty="0">
                <a:solidFill>
                  <a:schemeClr val="tx2"/>
                </a:solidFill>
                <a:latin typeface="+mj-lt"/>
              </a:rPr>
              <a:t>νοείται η ονομασία που </a:t>
            </a:r>
            <a:r>
              <a:rPr lang="el-GR" sz="2800" b="0" dirty="0" err="1">
                <a:solidFill>
                  <a:schemeClr val="tx2"/>
                </a:solidFill>
                <a:latin typeface="+mj-lt"/>
              </a:rPr>
              <a:t>ταυτοποιεί</a:t>
            </a:r>
            <a:r>
              <a:rPr lang="el-GR" sz="2800" b="0" dirty="0">
                <a:solidFill>
                  <a:schemeClr val="tx2"/>
                </a:solidFill>
                <a:latin typeface="+mj-lt"/>
              </a:rPr>
              <a:t> ένα προϊόν:</a:t>
            </a:r>
          </a:p>
          <a:p>
            <a:pPr marL="0" indent="0" algn="just">
              <a:lnSpc>
                <a:spcPct val="80000"/>
              </a:lnSpc>
              <a:spcAft>
                <a:spcPct val="20000"/>
              </a:spcAft>
              <a:buNone/>
            </a:pPr>
            <a:r>
              <a:rPr lang="el-GR" sz="2800" b="0" dirty="0">
                <a:solidFill>
                  <a:schemeClr val="tx2"/>
                </a:solidFill>
                <a:latin typeface="+mj-lt"/>
              </a:rPr>
              <a:t>α) το οποίο κατάγεται από συγκεκριμένο τόπο, περιοχή ή, σε εξαιρετικές περιπτώσεις, χώρα</a:t>
            </a:r>
          </a:p>
          <a:p>
            <a:pPr marL="0" indent="0" algn="just">
              <a:lnSpc>
                <a:spcPct val="80000"/>
              </a:lnSpc>
              <a:spcAft>
                <a:spcPct val="20000"/>
              </a:spcAft>
              <a:buNone/>
            </a:pPr>
            <a:r>
              <a:rPr lang="el-GR" sz="2800" b="0" dirty="0">
                <a:solidFill>
                  <a:schemeClr val="tx2"/>
                </a:solidFill>
                <a:latin typeface="+mj-lt"/>
              </a:rPr>
              <a:t>β) του οποίου η ποιότητα ή τα χαρακτηριστικά οφείλονται κυρίως ή αποκλειστικά στο ιδιαίτερο γεωγραφικό περιβάλλον που συμπεριλαμβάνει τους εγγενείς φυσικούς και ανθρώπινους παράγοντες· και</a:t>
            </a:r>
          </a:p>
          <a:p>
            <a:pPr marL="0" indent="0" algn="just">
              <a:lnSpc>
                <a:spcPct val="80000"/>
              </a:lnSpc>
              <a:spcAft>
                <a:spcPct val="20000"/>
              </a:spcAft>
              <a:buNone/>
            </a:pPr>
            <a:r>
              <a:rPr lang="el-GR" sz="2800" b="0" dirty="0">
                <a:solidFill>
                  <a:schemeClr val="tx2"/>
                </a:solidFill>
                <a:latin typeface="+mj-lt"/>
              </a:rPr>
              <a:t>γ) του οποίου όλα τα στάδια της παραγωγής εκτελούνται εντός της οριοθετημένης γεωγραφικής περιοχής.</a:t>
            </a:r>
          </a:p>
          <a:p>
            <a:pPr marL="0" indent="0" algn="just">
              <a:lnSpc>
                <a:spcPct val="80000"/>
              </a:lnSpc>
              <a:spcAft>
                <a:spcPct val="20000"/>
              </a:spcAft>
              <a:buNone/>
            </a:pPr>
            <a:endParaRPr lang="en-US" sz="2800" b="0" dirty="0" smtClean="0">
              <a:solidFill>
                <a:schemeClr val="tx2"/>
              </a:solidFill>
              <a:latin typeface="+mj-lt"/>
            </a:endParaRPr>
          </a:p>
          <a:p>
            <a:pPr marL="0" indent="0" algn="just">
              <a:lnSpc>
                <a:spcPct val="80000"/>
              </a:lnSpc>
              <a:spcAft>
                <a:spcPct val="20000"/>
              </a:spcAft>
              <a:buNone/>
            </a:pPr>
            <a:r>
              <a:rPr lang="el-GR" sz="2800" b="0" dirty="0" smtClean="0">
                <a:solidFill>
                  <a:schemeClr val="tx2"/>
                </a:solidFill>
                <a:latin typeface="+mj-lt"/>
              </a:rPr>
              <a:t>Ως </a:t>
            </a:r>
            <a:r>
              <a:rPr lang="el-GR" sz="2800" dirty="0">
                <a:solidFill>
                  <a:schemeClr val="tx2"/>
                </a:solidFill>
                <a:latin typeface="+mj-lt"/>
              </a:rPr>
              <a:t>«</a:t>
            </a:r>
            <a:r>
              <a:rPr lang="el-GR" sz="2800" dirty="0" smtClean="0">
                <a:solidFill>
                  <a:schemeClr val="tx2"/>
                </a:solidFill>
                <a:latin typeface="+mj-lt"/>
              </a:rPr>
              <a:t>γεωγραφικής ένδειξης»</a:t>
            </a:r>
            <a:r>
              <a:rPr lang="el-GR" sz="2800" b="0" dirty="0" smtClean="0">
                <a:solidFill>
                  <a:schemeClr val="tx2"/>
                </a:solidFill>
                <a:latin typeface="+mj-lt"/>
              </a:rPr>
              <a:t> </a:t>
            </a:r>
            <a:r>
              <a:rPr lang="el-GR" sz="2800" b="0" dirty="0">
                <a:solidFill>
                  <a:schemeClr val="tx2"/>
                </a:solidFill>
                <a:latin typeface="+mj-lt"/>
              </a:rPr>
              <a:t>νοείται η ονομασία που </a:t>
            </a:r>
            <a:r>
              <a:rPr lang="el-GR" sz="2800" b="0" dirty="0" err="1">
                <a:solidFill>
                  <a:schemeClr val="tx2"/>
                </a:solidFill>
                <a:latin typeface="+mj-lt"/>
              </a:rPr>
              <a:t>ταυτοποιεί</a:t>
            </a:r>
            <a:r>
              <a:rPr lang="el-GR" sz="2800" b="0" dirty="0">
                <a:solidFill>
                  <a:schemeClr val="tx2"/>
                </a:solidFill>
                <a:latin typeface="+mj-lt"/>
              </a:rPr>
              <a:t> ένα προϊόν:</a:t>
            </a:r>
          </a:p>
          <a:p>
            <a:pPr marL="0" indent="0" algn="just">
              <a:lnSpc>
                <a:spcPct val="80000"/>
              </a:lnSpc>
              <a:spcAft>
                <a:spcPct val="20000"/>
              </a:spcAft>
              <a:buNone/>
            </a:pPr>
            <a:r>
              <a:rPr lang="el-GR" sz="2800" b="0" dirty="0">
                <a:solidFill>
                  <a:schemeClr val="tx2"/>
                </a:solidFill>
                <a:latin typeface="+mj-lt"/>
              </a:rPr>
              <a:t>α) το οποίο κατάγεται από συγκεκριμένο τόπο, περιοχή ή χώρα·</a:t>
            </a:r>
          </a:p>
          <a:p>
            <a:pPr marL="0" indent="0" algn="just">
              <a:lnSpc>
                <a:spcPct val="80000"/>
              </a:lnSpc>
              <a:spcAft>
                <a:spcPct val="20000"/>
              </a:spcAft>
              <a:buNone/>
            </a:pPr>
            <a:r>
              <a:rPr lang="el-GR" sz="2800" b="0" dirty="0">
                <a:solidFill>
                  <a:schemeClr val="tx2"/>
                </a:solidFill>
                <a:latin typeface="+mj-lt"/>
              </a:rPr>
              <a:t>β) του οποίου ένα συγκεκριμένο ποιοτικό χαρακτηριστικό, η φήμη ή άλλο χαρακτηριστικό μπορεί να αποδοθεί κυρίως στη γεωγραφική του προέλευση· και</a:t>
            </a:r>
          </a:p>
          <a:p>
            <a:pPr marL="0" indent="0" algn="just">
              <a:lnSpc>
                <a:spcPct val="80000"/>
              </a:lnSpc>
              <a:spcAft>
                <a:spcPct val="20000"/>
              </a:spcAft>
              <a:buNone/>
            </a:pPr>
            <a:r>
              <a:rPr lang="el-GR" sz="2800" b="0" dirty="0">
                <a:solidFill>
                  <a:schemeClr val="tx2"/>
                </a:solidFill>
                <a:latin typeface="+mj-lt"/>
              </a:rPr>
              <a:t>γ) του οποίου ένα τουλάχιστον από τα στάδια της παραγωγής εκτελείται εντός της οριοθετημένης γεωγραφικής περιοχής.</a:t>
            </a:r>
          </a:p>
          <a:p>
            <a:pPr marL="0" indent="0" algn="just">
              <a:lnSpc>
                <a:spcPct val="80000"/>
              </a:lnSpc>
              <a:spcAft>
                <a:spcPct val="20000"/>
              </a:spcAft>
              <a:buNone/>
            </a:pPr>
            <a:endParaRPr lang="el-GR" sz="2800" b="0" dirty="0" smtClean="0">
              <a:solidFill>
                <a:schemeClr val="tx2"/>
              </a:solidFill>
              <a:latin typeface="+mj-lt"/>
            </a:endParaRPr>
          </a:p>
          <a:p>
            <a:pPr marL="0" indent="0" algn="just">
              <a:lnSpc>
                <a:spcPct val="80000"/>
              </a:lnSpc>
              <a:spcBef>
                <a:spcPts val="600"/>
              </a:spcBef>
              <a:spcAft>
                <a:spcPts val="600"/>
              </a:spcAft>
              <a:buNone/>
            </a:pPr>
            <a:r>
              <a:rPr lang="el-GR" sz="2800" i="1" dirty="0" smtClean="0">
                <a:solidFill>
                  <a:schemeClr val="tx2"/>
                </a:solidFill>
                <a:latin typeface="+mj-lt"/>
              </a:rPr>
              <a:t>Περισσότερες </a:t>
            </a:r>
            <a:r>
              <a:rPr lang="el-GR" sz="2800" i="1" dirty="0">
                <a:solidFill>
                  <a:schemeClr val="tx2"/>
                </a:solidFill>
                <a:latin typeface="+mj-lt"/>
              </a:rPr>
              <a:t>πληροφορίες στο </a:t>
            </a:r>
            <a:r>
              <a:rPr lang="el-GR" sz="2800" i="1" dirty="0" err="1">
                <a:solidFill>
                  <a:schemeClr val="tx2"/>
                </a:solidFill>
                <a:latin typeface="+mj-lt"/>
              </a:rPr>
              <a:t>link</a:t>
            </a:r>
            <a:r>
              <a:rPr lang="el-GR" sz="2800" i="1" dirty="0">
                <a:solidFill>
                  <a:schemeClr val="tx2"/>
                </a:solidFill>
                <a:latin typeface="+mj-lt"/>
              </a:rPr>
              <a:t>:</a:t>
            </a:r>
            <a:r>
              <a:rPr lang="el-GR" sz="2800" dirty="0">
                <a:solidFill>
                  <a:schemeClr val="tx2"/>
                </a:solidFill>
                <a:latin typeface="+mj-lt"/>
              </a:rPr>
              <a:t> </a:t>
            </a:r>
            <a:r>
              <a:rPr lang="el-GR" sz="2800" dirty="0">
                <a:solidFill>
                  <a:schemeClr val="tx2"/>
                </a:solidFill>
                <a:latin typeface="+mj-lt"/>
                <a:hlinkClick r:id="rId3"/>
              </a:rPr>
              <a:t>https://eur-lex.europa.eu/legal-content/EL/TXT/PDF/?</a:t>
            </a:r>
            <a:r>
              <a:rPr lang="el-GR" sz="2800" dirty="0" smtClean="0">
                <a:solidFill>
                  <a:schemeClr val="tx2"/>
                </a:solidFill>
                <a:latin typeface="+mj-lt"/>
                <a:hlinkClick r:id="rId3"/>
              </a:rPr>
              <a:t>uri=CELEX:32012R1151&amp;from=EN</a:t>
            </a:r>
            <a:endParaRPr lang="el-GR" sz="2800" dirty="0" smtClean="0">
              <a:solidFill>
                <a:schemeClr val="tx2"/>
              </a:solidFill>
              <a:latin typeface="+mj-lt"/>
            </a:endParaRPr>
          </a:p>
          <a:p>
            <a:pPr marL="0" indent="0" algn="just">
              <a:lnSpc>
                <a:spcPct val="80000"/>
              </a:lnSpc>
              <a:spcAft>
                <a:spcPct val="20000"/>
              </a:spcAft>
              <a:buNone/>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366973994"/>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4"/>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1600" b="0" i="0" u="none" strike="noStrike" kern="1200" cap="none" spc="0" normalizeH="0" baseline="0" noProof="0" dirty="0" smtClean="0">
              <a:ln>
                <a:noFill/>
              </a:ln>
              <a:solidFill>
                <a:schemeClr val="tx1"/>
              </a:solidFill>
              <a:effectLst/>
              <a:uLnTx/>
              <a:uFillTx/>
              <a:latin typeface="Cambria" pitchFamily="18" charset="0"/>
              <a:ea typeface="+mj-ea"/>
              <a:cs typeface="+mj-cs"/>
            </a:endParaRPr>
          </a:p>
        </p:txBody>
      </p:sp>
      <p:pic>
        <p:nvPicPr>
          <p:cNvPr id="9" name="Εικόνα 8"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240" y="0"/>
            <a:ext cx="2369119" cy="836712"/>
          </a:xfrm>
          <a:prstGeom prst="rect">
            <a:avLst/>
          </a:prstGeom>
          <a:noFill/>
          <a:ln>
            <a:noFill/>
          </a:ln>
        </p:spPr>
      </p:pic>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44624"/>
            <a:ext cx="1095400" cy="90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06562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115616" y="713741"/>
            <a:ext cx="7272808" cy="843052"/>
          </a:xfrm>
        </p:spPr>
        <p:txBody>
          <a:bodyPr>
            <a:normAutofit fontScale="90000"/>
          </a:bodyPr>
          <a:lstStyle/>
          <a:p>
            <a:r>
              <a:rPr lang="en-US" sz="3200" b="1" dirty="0" smtClean="0">
                <a:solidFill>
                  <a:prstClr val="black"/>
                </a:solidFill>
                <a:latin typeface="Cambria" pitchFamily="18" charset="0"/>
                <a:ea typeface="Times New Roman"/>
                <a:cs typeface="Times New Roman"/>
              </a:rPr>
              <a:t/>
            </a:r>
            <a:br>
              <a:rPr lang="en-US" sz="3200" b="1" dirty="0" smtClean="0">
                <a:solidFill>
                  <a:prstClr val="black"/>
                </a:solidFill>
                <a:latin typeface="Cambria" pitchFamily="18" charset="0"/>
                <a:ea typeface="Times New Roman"/>
                <a:cs typeface="Times New Roman"/>
              </a:rPr>
            </a:br>
            <a:r>
              <a:rPr lang="en-US" sz="2000" b="1" dirty="0">
                <a:solidFill>
                  <a:prstClr val="black"/>
                </a:solidFill>
                <a:latin typeface="Cambria" pitchFamily="18" charset="0"/>
                <a:ea typeface="Times New Roman"/>
                <a:cs typeface="Times New Roman"/>
              </a:rPr>
              <a:t/>
            </a:r>
            <a:br>
              <a:rPr lang="en-US" sz="2000" b="1" dirty="0">
                <a:solidFill>
                  <a:prstClr val="black"/>
                </a:solidFill>
                <a:latin typeface="Cambria" pitchFamily="18" charset="0"/>
                <a:ea typeface="Times New Roman"/>
                <a:cs typeface="Times New Roman"/>
              </a:rPr>
            </a:br>
            <a:r>
              <a:rPr lang="el-GR" sz="2000" b="1" dirty="0">
                <a:solidFill>
                  <a:prstClr val="black"/>
                </a:solidFill>
                <a:latin typeface="Cambria" pitchFamily="18" charset="0"/>
                <a:ea typeface="Times New Roman"/>
                <a:cs typeface="Times New Roman"/>
              </a:rPr>
              <a:t>ΕΚΤΕΛΕΣΤΙΚΟΣ ΚΑΝΟΝΙΣΜΟΣ (ΕΕ) αριθ. 668/2014  για τη θέσπιση κανόνων εφαρμογής του κανονισμού (ΕΕ) αριθ. 1151/2012 για τα συστήματα ποιότητας των γεωργικών προϊόντων και </a:t>
            </a:r>
            <a:r>
              <a:rPr lang="el-GR" sz="2000" b="1" dirty="0" smtClean="0">
                <a:solidFill>
                  <a:prstClr val="black"/>
                </a:solidFill>
                <a:latin typeface="Cambria" pitchFamily="18" charset="0"/>
                <a:ea typeface="Times New Roman"/>
                <a:cs typeface="Times New Roman"/>
              </a:rPr>
              <a:t>τροφίμων</a:t>
            </a:r>
            <a:r>
              <a:rPr lang="en-US" sz="3200" b="1" dirty="0" smtClean="0">
                <a:solidFill>
                  <a:prstClr val="black"/>
                </a:solidFill>
                <a:latin typeface="Cambria" pitchFamily="18" charset="0"/>
                <a:ea typeface="Times New Roman"/>
                <a:cs typeface="Times New Roman"/>
              </a:rPr>
              <a:t/>
            </a:r>
            <a:br>
              <a:rPr lang="en-US" sz="3200" b="1" dirty="0" smtClean="0">
                <a:solidFill>
                  <a:prstClr val="black"/>
                </a:solidFill>
                <a:latin typeface="Cambria" pitchFamily="18" charset="0"/>
                <a:ea typeface="Times New Roman"/>
                <a:cs typeface="Times New Roman"/>
              </a:rPr>
            </a:br>
            <a:endParaRPr lang="el-GR" sz="3200" dirty="0" smtClean="0">
              <a:solidFill>
                <a:srgbClr val="47796A"/>
              </a:solidFill>
            </a:endParaRPr>
          </a:p>
        </p:txBody>
      </p:sp>
      <p:sp>
        <p:nvSpPr>
          <p:cNvPr id="8" name="Rectangle 2"/>
          <p:cNvSpPr>
            <a:spLocks noGrp="1" noChangeArrowheads="1"/>
          </p:cNvSpPr>
          <p:nvPr>
            <p:ph idx="1"/>
          </p:nvPr>
        </p:nvSpPr>
        <p:spPr>
          <a:xfrm>
            <a:off x="539552" y="1916832"/>
            <a:ext cx="8229600" cy="4680520"/>
          </a:xfrm>
        </p:spPr>
        <p:txBody>
          <a:bodyPr>
            <a:normAutofit fontScale="92500" lnSpcReduction="20000"/>
          </a:bodyPr>
          <a:lstStyle/>
          <a:p>
            <a:pPr marL="0" indent="0" algn="just">
              <a:lnSpc>
                <a:spcPct val="120000"/>
              </a:lnSpc>
              <a:spcBef>
                <a:spcPts val="0"/>
              </a:spcBef>
              <a:spcAft>
                <a:spcPts val="600"/>
              </a:spcAft>
              <a:buNone/>
            </a:pPr>
            <a:r>
              <a:rPr lang="el-GR" sz="1800" dirty="0">
                <a:solidFill>
                  <a:schemeClr val="tx1"/>
                </a:solidFill>
                <a:latin typeface="+mj-lt"/>
              </a:rPr>
              <a:t> - </a:t>
            </a:r>
            <a:r>
              <a:rPr lang="el-GR" sz="1800" b="0" dirty="0">
                <a:solidFill>
                  <a:schemeClr val="tx1"/>
                </a:solidFill>
                <a:latin typeface="+mj-lt"/>
              </a:rPr>
              <a:t>Στις προδιαγραφές προϊόντος ΠΟΠ ή ΠΓΕ  προσδιορίζονται οι διαδικασίες που οφείλουν να εφαρμόζουν οι επιχειρήσεις όσον αφορά την </a:t>
            </a:r>
            <a:r>
              <a:rPr lang="el-GR" sz="1800" dirty="0">
                <a:solidFill>
                  <a:schemeClr val="tx1"/>
                </a:solidFill>
                <a:latin typeface="+mj-lt"/>
              </a:rPr>
              <a:t>απόδειξη της </a:t>
            </a:r>
            <a:r>
              <a:rPr lang="el-GR" sz="1800" b="0" dirty="0">
                <a:solidFill>
                  <a:schemeClr val="tx1"/>
                </a:solidFill>
                <a:latin typeface="+mj-lt"/>
              </a:rPr>
              <a:t>προέλευσης του προϊόντος και των πρώτων υλών οι οποίες, σύμφωνα με τις προδιαγραφές προϊόντος, </a:t>
            </a:r>
            <a:r>
              <a:rPr lang="el-GR" sz="1800" dirty="0">
                <a:solidFill>
                  <a:schemeClr val="tx1"/>
                </a:solidFill>
                <a:latin typeface="+mj-lt"/>
              </a:rPr>
              <a:t>απαιτείται να προέρχονται από την οριοθετημένη γεωγραφική περιοχή. </a:t>
            </a:r>
          </a:p>
          <a:p>
            <a:pPr marL="0" indent="0" algn="just">
              <a:lnSpc>
                <a:spcPct val="120000"/>
              </a:lnSpc>
              <a:spcBef>
                <a:spcPts val="0"/>
              </a:spcBef>
              <a:spcAft>
                <a:spcPts val="600"/>
              </a:spcAft>
              <a:buNone/>
            </a:pPr>
            <a:r>
              <a:rPr lang="el-GR" sz="1800" b="0" dirty="0">
                <a:solidFill>
                  <a:schemeClr val="tx1"/>
                </a:solidFill>
                <a:latin typeface="+mj-lt"/>
              </a:rPr>
              <a:t>- Δημιουργία Ευρωπαϊκού </a:t>
            </a:r>
            <a:r>
              <a:rPr lang="el-GR" sz="1800" dirty="0">
                <a:solidFill>
                  <a:schemeClr val="tx1"/>
                </a:solidFill>
                <a:latin typeface="+mj-lt"/>
              </a:rPr>
              <a:t>Μητρώου Προστατευόμενων Ονομασιών Προέλευσης (ΠΟΠ) και Προστατευόμενων Γεωγραφικών Ενδείξεων (ΠΓΕ) </a:t>
            </a:r>
            <a:r>
              <a:rPr lang="el-GR" sz="1800" b="0" dirty="0">
                <a:solidFill>
                  <a:schemeClr val="tx1"/>
                </a:solidFill>
                <a:latin typeface="+mj-lt"/>
              </a:rPr>
              <a:t>το οποίο περιλαμβάνει:</a:t>
            </a:r>
          </a:p>
          <a:p>
            <a:pPr marL="0" indent="0" algn="just">
              <a:lnSpc>
                <a:spcPct val="120000"/>
              </a:lnSpc>
              <a:spcBef>
                <a:spcPts val="0"/>
              </a:spcBef>
              <a:spcAft>
                <a:spcPts val="600"/>
              </a:spcAft>
              <a:buNone/>
            </a:pPr>
            <a:r>
              <a:rPr lang="el-GR" sz="1800" b="0" dirty="0">
                <a:solidFill>
                  <a:schemeClr val="tx1"/>
                </a:solidFill>
                <a:latin typeface="+mj-lt"/>
              </a:rPr>
              <a:t>α) την καταχωρισμένη ονομασία (ή ονομασίες) του προϊόντος</a:t>
            </a:r>
          </a:p>
          <a:p>
            <a:pPr marL="0" indent="0" algn="just">
              <a:lnSpc>
                <a:spcPct val="120000"/>
              </a:lnSpc>
              <a:spcBef>
                <a:spcPts val="0"/>
              </a:spcBef>
              <a:spcAft>
                <a:spcPts val="600"/>
              </a:spcAft>
              <a:buNone/>
            </a:pPr>
            <a:r>
              <a:rPr lang="el-GR" sz="1800" b="0" dirty="0">
                <a:solidFill>
                  <a:schemeClr val="tx1"/>
                </a:solidFill>
                <a:latin typeface="+mj-lt"/>
              </a:rPr>
              <a:t>β) την κλάση του προϊόντος,</a:t>
            </a:r>
          </a:p>
          <a:p>
            <a:pPr marL="0" indent="0" algn="just">
              <a:lnSpc>
                <a:spcPct val="120000"/>
              </a:lnSpc>
              <a:spcBef>
                <a:spcPts val="0"/>
              </a:spcBef>
              <a:spcAft>
                <a:spcPts val="600"/>
              </a:spcAft>
              <a:buNone/>
            </a:pPr>
            <a:r>
              <a:rPr lang="el-GR" sz="1800" b="0" dirty="0">
                <a:solidFill>
                  <a:schemeClr val="tx1"/>
                </a:solidFill>
                <a:latin typeface="+mj-lt"/>
              </a:rPr>
              <a:t>γ) τα στοιχεία αναφοράς του νομικού μέσου καταχώρισης της ονομασίας</a:t>
            </a:r>
          </a:p>
          <a:p>
            <a:pPr marL="0" indent="0" algn="just">
              <a:lnSpc>
                <a:spcPct val="120000"/>
              </a:lnSpc>
              <a:spcBef>
                <a:spcPts val="0"/>
              </a:spcBef>
              <a:spcAft>
                <a:spcPts val="600"/>
              </a:spcAft>
              <a:buNone/>
            </a:pPr>
            <a:r>
              <a:rPr lang="el-GR" sz="1800" b="0" dirty="0">
                <a:solidFill>
                  <a:schemeClr val="tx1"/>
                </a:solidFill>
                <a:latin typeface="+mj-lt"/>
              </a:rPr>
              <a:t>δ) την πληροφορία ότι η ονομασία προστατεύεται ως γεωγραφική ένδειξη ή ως ονομασία προέλευσης</a:t>
            </a:r>
          </a:p>
          <a:p>
            <a:pPr marL="0" indent="0" algn="just">
              <a:lnSpc>
                <a:spcPct val="120000"/>
              </a:lnSpc>
              <a:spcBef>
                <a:spcPts val="0"/>
              </a:spcBef>
              <a:spcAft>
                <a:spcPts val="600"/>
              </a:spcAft>
              <a:buNone/>
            </a:pPr>
            <a:r>
              <a:rPr lang="el-GR" sz="1800" b="0" dirty="0">
                <a:solidFill>
                  <a:schemeClr val="tx1"/>
                </a:solidFill>
                <a:latin typeface="+mj-lt"/>
              </a:rPr>
              <a:t>ε) την ένδειξη της χώρας ή των χωρών καταγωγής.</a:t>
            </a:r>
          </a:p>
          <a:p>
            <a:pPr marL="0" indent="0" algn="just">
              <a:lnSpc>
                <a:spcPct val="120000"/>
              </a:lnSpc>
              <a:spcBef>
                <a:spcPts val="0"/>
              </a:spcBef>
              <a:spcAft>
                <a:spcPts val="600"/>
              </a:spcAft>
              <a:buNone/>
            </a:pPr>
            <a:r>
              <a:rPr lang="el-GR" sz="1800" i="1" dirty="0">
                <a:solidFill>
                  <a:schemeClr val="tx1"/>
                </a:solidFill>
                <a:latin typeface="+mj-lt"/>
              </a:rPr>
              <a:t>Περισσότερες πληροφορίες στο </a:t>
            </a:r>
            <a:r>
              <a:rPr lang="el-GR" sz="1800" i="1" dirty="0" err="1">
                <a:solidFill>
                  <a:schemeClr val="tx1"/>
                </a:solidFill>
                <a:latin typeface="+mj-lt"/>
              </a:rPr>
              <a:t>link</a:t>
            </a:r>
            <a:r>
              <a:rPr lang="el-GR" sz="1800" dirty="0">
                <a:solidFill>
                  <a:schemeClr val="tx1"/>
                </a:solidFill>
                <a:latin typeface="+mj-lt"/>
              </a:rPr>
              <a:t>: </a:t>
            </a:r>
          </a:p>
          <a:p>
            <a:pPr marL="0" indent="0" algn="just">
              <a:lnSpc>
                <a:spcPct val="120000"/>
              </a:lnSpc>
              <a:spcBef>
                <a:spcPts val="0"/>
              </a:spcBef>
              <a:spcAft>
                <a:spcPts val="600"/>
              </a:spcAft>
              <a:buNone/>
            </a:pPr>
            <a:r>
              <a:rPr lang="el-GR" sz="1800" dirty="0">
                <a:solidFill>
                  <a:schemeClr val="tx1"/>
                </a:solidFill>
                <a:latin typeface="+mj-lt"/>
                <a:hlinkClick r:id="rId3"/>
              </a:rPr>
              <a:t>https://eur-lex.europa.eu/legal-content/EL/TXT/PDF/?</a:t>
            </a:r>
            <a:r>
              <a:rPr lang="el-GR" sz="1800" dirty="0" smtClean="0">
                <a:solidFill>
                  <a:schemeClr val="tx1"/>
                </a:solidFill>
                <a:latin typeface="+mj-lt"/>
                <a:hlinkClick r:id="rId3"/>
              </a:rPr>
              <a:t>uri=CELEX:32014R0668&amp;from=GA</a:t>
            </a:r>
            <a:endParaRPr lang="el-GR" sz="1800" dirty="0" smtClean="0">
              <a:solidFill>
                <a:schemeClr val="tx1"/>
              </a:solidFill>
              <a:latin typeface="+mj-lt"/>
            </a:endParaRPr>
          </a:p>
          <a:p>
            <a:pPr marL="0" indent="0" algn="just">
              <a:lnSpc>
                <a:spcPct val="120000"/>
              </a:lnSpc>
              <a:spcBef>
                <a:spcPts val="0"/>
              </a:spcBef>
              <a:spcAft>
                <a:spcPts val="600"/>
              </a:spcAft>
              <a:buNone/>
            </a:pPr>
            <a:endParaRPr lang="el-GR" sz="1800" dirty="0">
              <a:solidFill>
                <a:schemeClr val="tx1"/>
              </a:solidFill>
              <a:latin typeface="+mj-lt"/>
            </a:endParaRPr>
          </a:p>
          <a:p>
            <a:pPr marL="0" indent="0" algn="just">
              <a:lnSpc>
                <a:spcPct val="120000"/>
              </a:lnSpc>
              <a:spcBef>
                <a:spcPts val="0"/>
              </a:spcBef>
              <a:spcAft>
                <a:spcPts val="600"/>
              </a:spcAft>
              <a:buNone/>
            </a:pPr>
            <a:endParaRPr lang="en-US" sz="1800" b="0" dirty="0" smtClean="0">
              <a:solidFill>
                <a:schemeClr val="tx1"/>
              </a:solidFill>
              <a:latin typeface="+mj-lt"/>
            </a:endParaRPr>
          </a:p>
          <a:p>
            <a:pPr marL="0" indent="0" algn="just">
              <a:lnSpc>
                <a:spcPct val="120000"/>
              </a:lnSpc>
              <a:spcBef>
                <a:spcPts val="600"/>
              </a:spcBef>
              <a:spcAft>
                <a:spcPts val="600"/>
              </a:spcAft>
              <a:buNone/>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1495548942"/>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4"/>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614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40" y="208121"/>
            <a:ext cx="1023392" cy="848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6823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115616" y="1059343"/>
            <a:ext cx="7488832" cy="641465"/>
          </a:xfrm>
        </p:spPr>
        <p:txBody>
          <a:bodyPr>
            <a:noAutofit/>
          </a:bodyPr>
          <a:lstStyle/>
          <a:p>
            <a:r>
              <a:rPr lang="el-GR" sz="1600" b="1" dirty="0">
                <a:solidFill>
                  <a:prstClr val="black"/>
                </a:solidFill>
                <a:latin typeface="Cambria" pitchFamily="18" charset="0"/>
                <a:ea typeface="Times New Roman"/>
                <a:cs typeface="Times New Roman"/>
              </a:rPr>
              <a:t>ΚΑΤ' ΕΞΟΥΣΙΟΔΟΤΗΣΗ ΚΑΝΟΝΙΣΜΟΣ (ΕΕ) 2015/1830 για την τροποποίηση του κανονισμού (ΕΟΚ) αριθ. 2568/91 σχετικά με τον προσδιορισμό των χαρακτηριστικών των ελαιολάδων και των πυρηνελαίων καθώς και με τις μεθόδους προσδιορισμού</a:t>
            </a:r>
            <a:endParaRPr lang="el-GR" sz="1600" dirty="0" smtClean="0">
              <a:solidFill>
                <a:srgbClr val="47796A"/>
              </a:solidFill>
            </a:endParaRPr>
          </a:p>
        </p:txBody>
      </p:sp>
      <p:sp>
        <p:nvSpPr>
          <p:cNvPr id="8" name="Rectangle 2"/>
          <p:cNvSpPr>
            <a:spLocks noGrp="1" noChangeArrowheads="1"/>
          </p:cNvSpPr>
          <p:nvPr>
            <p:ph idx="1"/>
          </p:nvPr>
        </p:nvSpPr>
        <p:spPr>
          <a:xfrm>
            <a:off x="179511" y="1916832"/>
            <a:ext cx="8921847" cy="4680520"/>
          </a:xfrm>
        </p:spPr>
        <p:txBody>
          <a:bodyPr>
            <a:normAutofit fontScale="92500" lnSpcReduction="10000"/>
          </a:bodyPr>
          <a:lstStyle/>
          <a:p>
            <a:pPr marL="0" indent="0" algn="just">
              <a:lnSpc>
                <a:spcPct val="120000"/>
              </a:lnSpc>
              <a:spcBef>
                <a:spcPts val="0"/>
              </a:spcBef>
              <a:spcAft>
                <a:spcPts val="600"/>
              </a:spcAft>
              <a:buNone/>
            </a:pPr>
            <a:r>
              <a:rPr lang="el-GR" sz="1900" b="0" dirty="0" err="1">
                <a:solidFill>
                  <a:schemeClr val="tx1"/>
                </a:solidFill>
              </a:rPr>
              <a:t>Επικαιροποίηση</a:t>
            </a:r>
            <a:r>
              <a:rPr lang="el-GR" sz="1900" b="0" dirty="0">
                <a:solidFill>
                  <a:schemeClr val="tx1"/>
                </a:solidFill>
              </a:rPr>
              <a:t> των οριακών τιμών των </a:t>
            </a:r>
            <a:r>
              <a:rPr lang="el-GR" sz="1900" dirty="0">
                <a:solidFill>
                  <a:schemeClr val="tx1"/>
                </a:solidFill>
              </a:rPr>
              <a:t>φυσικοχημικών και οργανοληπτικών χαρακτηριστικών</a:t>
            </a:r>
            <a:r>
              <a:rPr lang="el-GR" sz="1900" b="0" dirty="0">
                <a:solidFill>
                  <a:schemeClr val="tx1"/>
                </a:solidFill>
              </a:rPr>
              <a:t> των ελαιολάδων και των </a:t>
            </a:r>
            <a:r>
              <a:rPr lang="el-GR" sz="1900" dirty="0">
                <a:solidFill>
                  <a:schemeClr val="tx1"/>
                </a:solidFill>
              </a:rPr>
              <a:t>πυρηνελαίων</a:t>
            </a:r>
            <a:r>
              <a:rPr lang="el-GR" sz="1900" b="0" dirty="0">
                <a:solidFill>
                  <a:schemeClr val="tx1"/>
                </a:solidFill>
              </a:rPr>
              <a:t>  και των </a:t>
            </a:r>
            <a:r>
              <a:rPr lang="el-GR" sz="1900" dirty="0">
                <a:solidFill>
                  <a:schemeClr val="tx1"/>
                </a:solidFill>
              </a:rPr>
              <a:t>μεθόδων προσδιορισμού </a:t>
            </a:r>
            <a:r>
              <a:rPr lang="el-GR" sz="1900" b="0" dirty="0">
                <a:solidFill>
                  <a:schemeClr val="tx1"/>
                </a:solidFill>
              </a:rPr>
              <a:t>τους, με βάση τη γνωμοδότηση των χημικών εμπειρογνωμόνων και σε συμφωνία με το έργο που επιτελείται στο πλαίσιο του Διεθνούς Συμβουλίου Ελαιολάδου (IOC), αλλά χωρίς καμία συσχέτιση  με:</a:t>
            </a:r>
          </a:p>
          <a:p>
            <a:pPr marL="0" indent="0" algn="just">
              <a:lnSpc>
                <a:spcPct val="120000"/>
              </a:lnSpc>
              <a:spcBef>
                <a:spcPts val="0"/>
              </a:spcBef>
              <a:spcAft>
                <a:spcPts val="600"/>
              </a:spcAft>
              <a:buNone/>
            </a:pPr>
            <a:r>
              <a:rPr lang="el-GR" sz="1900" b="0" dirty="0" smtClean="0">
                <a:solidFill>
                  <a:schemeClr val="tx1"/>
                </a:solidFill>
              </a:rPr>
              <a:t>• την </a:t>
            </a:r>
            <a:r>
              <a:rPr lang="el-GR" sz="1900" b="0" dirty="0">
                <a:solidFill>
                  <a:schemeClr val="tx1"/>
                </a:solidFill>
              </a:rPr>
              <a:t>ποικιλία </a:t>
            </a:r>
          </a:p>
          <a:p>
            <a:pPr marL="0" indent="0" algn="just">
              <a:lnSpc>
                <a:spcPct val="120000"/>
              </a:lnSpc>
              <a:spcBef>
                <a:spcPts val="0"/>
              </a:spcBef>
              <a:spcAft>
                <a:spcPts val="600"/>
              </a:spcAft>
              <a:buNone/>
            </a:pPr>
            <a:r>
              <a:rPr lang="el-GR" sz="1900" b="0" dirty="0" smtClean="0">
                <a:solidFill>
                  <a:schemeClr val="tx1"/>
                </a:solidFill>
              </a:rPr>
              <a:t>• την </a:t>
            </a:r>
            <a:r>
              <a:rPr lang="el-GR" sz="1900" b="0" dirty="0">
                <a:solidFill>
                  <a:schemeClr val="tx1"/>
                </a:solidFill>
              </a:rPr>
              <a:t>γεωγραφική προέλευση </a:t>
            </a:r>
          </a:p>
          <a:p>
            <a:pPr marL="0" indent="0" algn="just">
              <a:lnSpc>
                <a:spcPct val="120000"/>
              </a:lnSpc>
              <a:spcBef>
                <a:spcPts val="0"/>
              </a:spcBef>
              <a:spcAft>
                <a:spcPts val="600"/>
              </a:spcAft>
              <a:buNone/>
            </a:pPr>
            <a:r>
              <a:rPr lang="el-GR" sz="1900" b="0" dirty="0" smtClean="0">
                <a:solidFill>
                  <a:schemeClr val="tx1"/>
                </a:solidFill>
              </a:rPr>
              <a:t>• τις </a:t>
            </a:r>
            <a:r>
              <a:rPr lang="el-GR" sz="1900" b="0" dirty="0">
                <a:solidFill>
                  <a:schemeClr val="tx1"/>
                </a:solidFill>
              </a:rPr>
              <a:t>τοπικές τεχνικές καλλιέργειας και διαδικασίες παραγωγής</a:t>
            </a:r>
          </a:p>
          <a:p>
            <a:pPr marL="0" indent="0" algn="just">
              <a:lnSpc>
                <a:spcPct val="120000"/>
              </a:lnSpc>
              <a:spcBef>
                <a:spcPts val="0"/>
              </a:spcBef>
              <a:spcAft>
                <a:spcPts val="600"/>
              </a:spcAft>
              <a:buNone/>
            </a:pPr>
            <a:r>
              <a:rPr lang="el-GR" sz="1900" b="0" dirty="0">
                <a:solidFill>
                  <a:schemeClr val="tx1"/>
                </a:solidFill>
              </a:rPr>
              <a:t>όπως ακριβώς περιγράφονται στον Καν. 1152 1151/2012 για τα συστήματα ποιότητας των γεωργικών προϊόντων και τροφίμων.</a:t>
            </a:r>
          </a:p>
          <a:p>
            <a:pPr marL="0" indent="0" algn="just">
              <a:lnSpc>
                <a:spcPct val="120000"/>
              </a:lnSpc>
              <a:spcBef>
                <a:spcPts val="0"/>
              </a:spcBef>
              <a:spcAft>
                <a:spcPts val="600"/>
              </a:spcAft>
              <a:buNone/>
            </a:pPr>
            <a:r>
              <a:rPr lang="el-GR" sz="1800" dirty="0">
                <a:solidFill>
                  <a:schemeClr val="tx1"/>
                </a:solidFill>
              </a:rPr>
              <a:t>Περισσότερες πληροφορίες στα ακόλουθα </a:t>
            </a:r>
            <a:r>
              <a:rPr lang="el-GR" sz="1800" dirty="0" err="1">
                <a:solidFill>
                  <a:schemeClr val="tx1"/>
                </a:solidFill>
              </a:rPr>
              <a:t>links</a:t>
            </a:r>
            <a:r>
              <a:rPr lang="el-GR" sz="1800" dirty="0">
                <a:solidFill>
                  <a:schemeClr val="tx1"/>
                </a:solidFill>
              </a:rPr>
              <a:t>: </a:t>
            </a:r>
          </a:p>
          <a:p>
            <a:pPr marL="0" indent="0" algn="just">
              <a:lnSpc>
                <a:spcPct val="120000"/>
              </a:lnSpc>
              <a:spcBef>
                <a:spcPts val="0"/>
              </a:spcBef>
              <a:spcAft>
                <a:spcPts val="600"/>
              </a:spcAft>
              <a:buNone/>
            </a:pPr>
            <a:r>
              <a:rPr lang="el-GR" sz="1800" dirty="0">
                <a:solidFill>
                  <a:schemeClr val="tx1"/>
                </a:solidFill>
                <a:hlinkClick r:id="rId3"/>
              </a:rPr>
              <a:t>https://</a:t>
            </a:r>
            <a:r>
              <a:rPr lang="el-GR" sz="1800" dirty="0" smtClean="0">
                <a:solidFill>
                  <a:schemeClr val="tx1"/>
                </a:solidFill>
                <a:hlinkClick r:id="rId3"/>
              </a:rPr>
              <a:t>eur-lex.europa.eu/LexUriServ/LexUriServ.do?uri=CONSLEG:1991R2568:20110401:EL:PDF</a:t>
            </a:r>
            <a:endParaRPr lang="el-GR" sz="1800" dirty="0" smtClean="0">
              <a:solidFill>
                <a:schemeClr val="tx1"/>
              </a:solidFill>
            </a:endParaRPr>
          </a:p>
          <a:p>
            <a:pPr marL="0" indent="0" algn="just">
              <a:lnSpc>
                <a:spcPct val="120000"/>
              </a:lnSpc>
              <a:spcBef>
                <a:spcPts val="0"/>
              </a:spcBef>
              <a:spcAft>
                <a:spcPts val="600"/>
              </a:spcAft>
              <a:buNone/>
            </a:pPr>
            <a:r>
              <a:rPr lang="el-GR" sz="1800" dirty="0" smtClean="0">
                <a:solidFill>
                  <a:schemeClr val="tx1"/>
                </a:solidFill>
                <a:hlinkClick r:id="rId4"/>
              </a:rPr>
              <a:t>https</a:t>
            </a:r>
            <a:r>
              <a:rPr lang="el-GR" sz="1800" dirty="0">
                <a:solidFill>
                  <a:schemeClr val="tx1"/>
                </a:solidFill>
                <a:hlinkClick r:id="rId4"/>
              </a:rPr>
              <a:t>://eur-lex.europa.eu/legal-content/EL/TXT/PDF/?</a:t>
            </a:r>
            <a:r>
              <a:rPr lang="el-GR" sz="1800" dirty="0" smtClean="0">
                <a:solidFill>
                  <a:schemeClr val="tx1"/>
                </a:solidFill>
                <a:hlinkClick r:id="rId4"/>
              </a:rPr>
              <a:t>uri=CELEX:32015R1830&amp;from=EN</a:t>
            </a:r>
            <a:endParaRPr lang="el-GR" sz="1800" dirty="0" smtClean="0">
              <a:solidFill>
                <a:schemeClr val="tx1"/>
              </a:solidFill>
            </a:endParaRPr>
          </a:p>
          <a:p>
            <a:pPr marL="0" indent="0" algn="just">
              <a:lnSpc>
                <a:spcPct val="120000"/>
              </a:lnSpc>
              <a:spcBef>
                <a:spcPts val="0"/>
              </a:spcBef>
              <a:spcAft>
                <a:spcPts val="600"/>
              </a:spcAft>
              <a:buNone/>
            </a:pPr>
            <a:endParaRPr lang="el-GR" sz="1800" dirty="0">
              <a:solidFill>
                <a:schemeClr val="tx1"/>
              </a:solidFill>
            </a:endParaRPr>
          </a:p>
          <a:p>
            <a:pPr marL="0" indent="0" algn="just">
              <a:lnSpc>
                <a:spcPct val="120000"/>
              </a:lnSpc>
              <a:spcBef>
                <a:spcPts val="0"/>
              </a:spcBef>
              <a:spcAft>
                <a:spcPts val="600"/>
              </a:spcAft>
              <a:buNone/>
            </a:pPr>
            <a:endParaRPr lang="en-US" sz="1800" b="0" dirty="0" smtClean="0">
              <a:solidFill>
                <a:schemeClr val="tx1"/>
              </a:solidFill>
            </a:endParaRPr>
          </a:p>
          <a:p>
            <a:pPr marL="0" indent="0" algn="just">
              <a:lnSpc>
                <a:spcPct val="120000"/>
              </a:lnSpc>
              <a:spcBef>
                <a:spcPts val="600"/>
              </a:spcBef>
              <a:spcAft>
                <a:spcPts val="600"/>
              </a:spcAft>
              <a:buNone/>
            </a:pPr>
            <a:endParaRPr lang="en-US" sz="1800" b="0" dirty="0" smtClean="0">
              <a:solidFill>
                <a:schemeClr val="tx1"/>
              </a:solidFill>
            </a:endParaRPr>
          </a:p>
          <a:p>
            <a:pPr algn="just">
              <a:lnSpc>
                <a:spcPct val="80000"/>
              </a:lnSpc>
              <a:spcAft>
                <a:spcPct val="20000"/>
              </a:spcAft>
              <a:buFont typeface="Wingdings" pitchFamily="2" charset="2"/>
              <a:buChar char="q"/>
            </a:pPr>
            <a:endParaRPr lang="en-US" sz="1800" b="0" dirty="0" smtClean="0">
              <a:solidFill>
                <a:schemeClr val="tx1"/>
              </a:solidFill>
            </a:endParaRPr>
          </a:p>
          <a:p>
            <a:pPr algn="just">
              <a:lnSpc>
                <a:spcPct val="80000"/>
              </a:lnSpc>
              <a:spcAft>
                <a:spcPct val="20000"/>
              </a:spcAft>
              <a:buFont typeface="Wingdings" pitchFamily="2" charset="2"/>
              <a:buChar char="q"/>
            </a:pPr>
            <a:endParaRPr lang="en-US" sz="1800" b="0" dirty="0" smtClean="0">
              <a:solidFill>
                <a:schemeClr val="tx1"/>
              </a:solidFill>
            </a:endParaRPr>
          </a:p>
          <a:p>
            <a:pPr algn="just">
              <a:lnSpc>
                <a:spcPct val="80000"/>
              </a:lnSpc>
              <a:spcAft>
                <a:spcPct val="20000"/>
              </a:spcAft>
              <a:buFont typeface="Wingdings" pitchFamily="2" charset="2"/>
              <a:buChar char="q"/>
            </a:pPr>
            <a:endParaRPr lang="en-US" sz="2800" b="0" dirty="0" smtClean="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algn="just">
              <a:lnSpc>
                <a:spcPct val="80000"/>
              </a:lnSpc>
              <a:spcAft>
                <a:spcPct val="20000"/>
              </a:spcAft>
              <a:buFont typeface="Wingdings" pitchFamily="2" charset="2"/>
              <a:buChar char="q"/>
            </a:pPr>
            <a:endParaRPr lang="en-US" sz="2800" b="0" dirty="0">
              <a:solidFill>
                <a:schemeClr val="tx1"/>
              </a:solidFill>
              <a:latin typeface="Verdana" pitchFamily="34" charset="0"/>
            </a:endParaRPr>
          </a:p>
          <a:p>
            <a:pPr lvl="1" algn="just">
              <a:lnSpc>
                <a:spcPct val="80000"/>
              </a:lnSpc>
              <a:spcAft>
                <a:spcPct val="20000"/>
              </a:spcAft>
            </a:pPr>
            <a:endParaRPr lang="el-GR" sz="1800" b="1" dirty="0">
              <a:latin typeface="Verdana" pitchFamily="34" charset="0"/>
            </a:endParaRPr>
          </a:p>
        </p:txBody>
      </p:sp>
      <p:graphicFrame>
        <p:nvGraphicFramePr>
          <p:cNvPr id="10" name="Chart 42"/>
          <p:cNvGraphicFramePr/>
          <p:nvPr>
            <p:extLst>
              <p:ext uri="{D42A27DB-BD31-4B8C-83A1-F6EECF244321}">
                <p14:modId xmlns:p14="http://schemas.microsoft.com/office/powerpoint/2010/main" val="3600273638"/>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5"/>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717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504" y="116632"/>
            <a:ext cx="1003176" cy="832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0597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9512" y="980728"/>
            <a:ext cx="8784976" cy="432048"/>
          </a:xfrm>
        </p:spPr>
        <p:txBody>
          <a:bodyPr/>
          <a:lstStyle/>
          <a:p>
            <a:pPr marL="0" indent="0" algn="ctr">
              <a:buNone/>
            </a:pPr>
            <a:r>
              <a:rPr lang="el-GR" sz="1700" dirty="0">
                <a:solidFill>
                  <a:schemeClr val="tx2"/>
                </a:solidFill>
              </a:rPr>
              <a:t>ΕΚΤΕΛΕΣΤΙΚΟΣ ΚΑΝΟΝΙΣΜΟΣ (ΕΕ) αριθ. 29/2012 γι</a:t>
            </a:r>
            <a:r>
              <a:rPr lang="el-GR" sz="1800" dirty="0">
                <a:solidFill>
                  <a:schemeClr val="tx2"/>
                </a:solidFill>
              </a:rPr>
              <a:t>α τα πρότυπα εμπορίας του </a:t>
            </a:r>
            <a:r>
              <a:rPr lang="el-GR" sz="1800" dirty="0" smtClean="0">
                <a:solidFill>
                  <a:schemeClr val="tx2"/>
                </a:solidFill>
              </a:rPr>
              <a:t>ελαιολάδου</a:t>
            </a:r>
            <a:endParaRPr lang="en-US" sz="1800" dirty="0">
              <a:solidFill>
                <a:schemeClr val="tx2"/>
              </a:solidFill>
            </a:endParaRPr>
          </a:p>
        </p:txBody>
      </p:sp>
      <p:sp>
        <p:nvSpPr>
          <p:cNvPr id="4" name="Content Placeholder 3"/>
          <p:cNvSpPr>
            <a:spLocks noGrp="1"/>
          </p:cNvSpPr>
          <p:nvPr>
            <p:ph sz="half" idx="2"/>
          </p:nvPr>
        </p:nvSpPr>
        <p:spPr>
          <a:xfrm>
            <a:off x="403106" y="1340768"/>
            <a:ext cx="8393257" cy="5256584"/>
          </a:xfrm>
        </p:spPr>
        <p:txBody>
          <a:bodyPr>
            <a:noAutofit/>
          </a:bodyPr>
          <a:lstStyle/>
          <a:p>
            <a:pPr algn="just">
              <a:spcBef>
                <a:spcPts val="0"/>
              </a:spcBef>
            </a:pPr>
            <a:r>
              <a:rPr lang="el-GR" sz="1800" dirty="0">
                <a:solidFill>
                  <a:schemeClr val="tx1"/>
                </a:solidFill>
                <a:latin typeface="Cambria" pitchFamily="18" charset="0"/>
              </a:rPr>
              <a:t>- Η σήμανση των ελαίων πρέπει να περιλαμβάνει, με τρόπο ευκρινή και ανεξίτηλο, εκτός από την ονομασία, αλλά όχι υποχρεωτικά πλησίον αυτής, την ακόλουθη πληροφορία για την κατηγορία του ελαίου:</a:t>
            </a:r>
          </a:p>
          <a:p>
            <a:pPr algn="just">
              <a:spcBef>
                <a:spcPts val="0"/>
              </a:spcBef>
            </a:pPr>
            <a:r>
              <a:rPr lang="el-GR" sz="1800" dirty="0">
                <a:solidFill>
                  <a:schemeClr val="tx1"/>
                </a:solidFill>
                <a:latin typeface="Cambria" pitchFamily="18" charset="0"/>
              </a:rPr>
              <a:t>α) για το </a:t>
            </a:r>
            <a:r>
              <a:rPr lang="el-GR" sz="1800" b="1" dirty="0" smtClean="0">
                <a:solidFill>
                  <a:schemeClr val="tx1"/>
                </a:solidFill>
                <a:latin typeface="Cambria" pitchFamily="18" charset="0"/>
              </a:rPr>
              <a:t>εξαιρετικό </a:t>
            </a:r>
            <a:r>
              <a:rPr lang="el-GR" sz="1800" b="1" dirty="0">
                <a:solidFill>
                  <a:schemeClr val="tx1"/>
                </a:solidFill>
                <a:latin typeface="Cambria" pitchFamily="18" charset="0"/>
              </a:rPr>
              <a:t>παρθένο ελαιόλαδο</a:t>
            </a:r>
            <a:r>
              <a:rPr lang="el-GR" sz="1800" dirty="0">
                <a:solidFill>
                  <a:schemeClr val="tx1"/>
                </a:solidFill>
                <a:latin typeface="Cambria" pitchFamily="18" charset="0"/>
              </a:rPr>
              <a:t>: «ελαιόλαδο ανωτέρας κατηγορίας που παράγεται απευθείας από ελιές και μόνο με μηχανικές μεθόδους»·</a:t>
            </a:r>
          </a:p>
          <a:p>
            <a:pPr algn="just">
              <a:spcBef>
                <a:spcPts val="0"/>
              </a:spcBef>
            </a:pPr>
            <a:r>
              <a:rPr lang="el-GR" sz="1800" dirty="0">
                <a:solidFill>
                  <a:schemeClr val="tx1"/>
                </a:solidFill>
                <a:latin typeface="Cambria" pitchFamily="18" charset="0"/>
              </a:rPr>
              <a:t>β) για το </a:t>
            </a:r>
            <a:r>
              <a:rPr lang="el-GR" sz="1800" b="1" dirty="0">
                <a:solidFill>
                  <a:schemeClr val="tx1"/>
                </a:solidFill>
                <a:latin typeface="Cambria" pitchFamily="18" charset="0"/>
              </a:rPr>
              <a:t>παρθένο ελαιόλαδο</a:t>
            </a:r>
            <a:r>
              <a:rPr lang="el-GR" sz="1800" dirty="0">
                <a:solidFill>
                  <a:schemeClr val="tx1"/>
                </a:solidFill>
                <a:latin typeface="Cambria" pitchFamily="18" charset="0"/>
              </a:rPr>
              <a:t>: «ελαιόλαδο που παράγεται απευθείας από ελιές και μόνο με μηχανικές μεθόδους»·</a:t>
            </a:r>
          </a:p>
          <a:p>
            <a:pPr algn="just">
              <a:spcBef>
                <a:spcPts val="0"/>
              </a:spcBef>
              <a:spcAft>
                <a:spcPts val="600"/>
              </a:spcAft>
            </a:pPr>
            <a:r>
              <a:rPr lang="el-GR" sz="1800" dirty="0">
                <a:solidFill>
                  <a:schemeClr val="tx1"/>
                </a:solidFill>
                <a:latin typeface="Cambria" pitchFamily="18" charset="0"/>
              </a:rPr>
              <a:t>γ) για το ελαιόλαδο — </a:t>
            </a:r>
            <a:r>
              <a:rPr lang="el-GR" sz="1800" b="1" dirty="0">
                <a:solidFill>
                  <a:schemeClr val="tx1"/>
                </a:solidFill>
                <a:latin typeface="Cambria" pitchFamily="18" charset="0"/>
              </a:rPr>
              <a:t>αποτελούμενο από εξευγενισμένα ελαιόλαδα και παρθένα ελαιόλαδα</a:t>
            </a:r>
            <a:r>
              <a:rPr lang="el-GR" sz="1800" dirty="0">
                <a:solidFill>
                  <a:schemeClr val="tx1"/>
                </a:solidFill>
                <a:latin typeface="Cambria" pitchFamily="18" charset="0"/>
              </a:rPr>
              <a:t>: «έλαιο που περιέχει αποκλειστικά ελαιόλαδα που έχουν υποστεί επεξεργασία εξευγενισμού και έλαια που έχουν παραχθεί απευθείας από </a:t>
            </a:r>
            <a:r>
              <a:rPr lang="el-GR" sz="1800" dirty="0" smtClean="0">
                <a:solidFill>
                  <a:schemeClr val="tx1"/>
                </a:solidFill>
                <a:latin typeface="Cambria" pitchFamily="18" charset="0"/>
              </a:rPr>
              <a:t>ελιές»</a:t>
            </a:r>
            <a:endParaRPr lang="en-US" sz="1800" dirty="0">
              <a:solidFill>
                <a:schemeClr val="tx1"/>
              </a:solidFill>
              <a:latin typeface="Cambria" pitchFamily="18" charset="0"/>
            </a:endParaRPr>
          </a:p>
          <a:p>
            <a:pPr algn="just">
              <a:spcBef>
                <a:spcPts val="0"/>
              </a:spcBef>
              <a:spcAft>
                <a:spcPts val="600"/>
              </a:spcAft>
            </a:pPr>
            <a:r>
              <a:rPr lang="en-US" sz="1800" dirty="0" smtClean="0">
                <a:solidFill>
                  <a:schemeClr val="tx1"/>
                </a:solidFill>
                <a:latin typeface="Cambria" pitchFamily="18" charset="0"/>
              </a:rPr>
              <a:t>- </a:t>
            </a:r>
            <a:r>
              <a:rPr lang="el-GR" sz="1800" dirty="0" smtClean="0">
                <a:solidFill>
                  <a:schemeClr val="tx1"/>
                </a:solidFill>
                <a:latin typeface="Cambria" pitchFamily="18" charset="0"/>
              </a:rPr>
              <a:t>Για </a:t>
            </a:r>
            <a:r>
              <a:rPr lang="el-GR" sz="1800" dirty="0">
                <a:solidFill>
                  <a:schemeClr val="tx1"/>
                </a:solidFill>
                <a:latin typeface="Cambria" pitchFamily="18" charset="0"/>
              </a:rPr>
              <a:t>να διασφαλιστεί η αυθεντικότητα των πωλουμένων ελαιολάδων, πρέπει να προβλεφθούν για το λιανικό εμπόριο συσκευασίες μικρού μεγέθους που να διαθέτουν κατάλληλο σύστημα </a:t>
            </a:r>
            <a:r>
              <a:rPr lang="el-GR" sz="1800" dirty="0" smtClean="0">
                <a:solidFill>
                  <a:schemeClr val="tx1"/>
                </a:solidFill>
                <a:latin typeface="Cambria" pitchFamily="18" charset="0"/>
              </a:rPr>
              <a:t>σφράγισης. </a:t>
            </a:r>
            <a:endParaRPr lang="el-GR" sz="1800" dirty="0" smtClean="0">
              <a:solidFill>
                <a:schemeClr val="tx1"/>
              </a:solidFill>
              <a:latin typeface="Cambria" pitchFamily="18" charset="0"/>
            </a:endParaRPr>
          </a:p>
          <a:p>
            <a:pPr algn="just">
              <a:spcBef>
                <a:spcPts val="0"/>
              </a:spcBef>
            </a:pPr>
            <a:endParaRPr lang="el-GR" sz="1800" dirty="0">
              <a:solidFill>
                <a:schemeClr val="tx1"/>
              </a:solidFill>
              <a:latin typeface="Cambria" pitchFamily="18" charset="0"/>
            </a:endParaRPr>
          </a:p>
          <a:p>
            <a:pPr algn="just">
              <a:spcBef>
                <a:spcPts val="0"/>
              </a:spcBef>
            </a:pPr>
            <a:r>
              <a:rPr lang="el-GR" sz="1600" b="1" i="1" dirty="0">
                <a:solidFill>
                  <a:schemeClr val="tx1"/>
                </a:solidFill>
                <a:latin typeface="Cambria" pitchFamily="18" charset="0"/>
              </a:rPr>
              <a:t>Περισσότερες πληροφορίες στο </a:t>
            </a:r>
            <a:r>
              <a:rPr lang="el-GR" sz="1600" b="1" i="1" dirty="0" err="1">
                <a:solidFill>
                  <a:schemeClr val="tx1"/>
                </a:solidFill>
                <a:latin typeface="Cambria" pitchFamily="18" charset="0"/>
              </a:rPr>
              <a:t>link</a:t>
            </a:r>
            <a:r>
              <a:rPr lang="el-GR" sz="1600" b="1" i="1" dirty="0">
                <a:solidFill>
                  <a:schemeClr val="tx1"/>
                </a:solidFill>
                <a:latin typeface="Cambria" pitchFamily="18" charset="0"/>
              </a:rPr>
              <a:t>:</a:t>
            </a:r>
            <a:r>
              <a:rPr lang="el-GR" sz="1600" b="1" dirty="0">
                <a:solidFill>
                  <a:schemeClr val="tx1"/>
                </a:solidFill>
                <a:latin typeface="Cambria" pitchFamily="18" charset="0"/>
              </a:rPr>
              <a:t> </a:t>
            </a:r>
            <a:r>
              <a:rPr lang="el-GR" sz="1600" b="1" dirty="0">
                <a:solidFill>
                  <a:schemeClr val="tx1"/>
                </a:solidFill>
                <a:latin typeface="Cambria" pitchFamily="18" charset="0"/>
                <a:hlinkClick r:id="rId3"/>
              </a:rPr>
              <a:t>https://eur-lex.europa.eu/legal-content/EL/TXT/PDF/?</a:t>
            </a:r>
            <a:r>
              <a:rPr lang="el-GR" sz="1600" b="1" dirty="0" smtClean="0">
                <a:solidFill>
                  <a:schemeClr val="tx1"/>
                </a:solidFill>
                <a:latin typeface="Cambria" pitchFamily="18" charset="0"/>
                <a:hlinkClick r:id="rId3"/>
              </a:rPr>
              <a:t>uri=CELEX:32012R0029&amp;from=en</a:t>
            </a:r>
            <a:endParaRPr lang="el-GR" sz="1600" b="1" dirty="0" smtClean="0">
              <a:solidFill>
                <a:schemeClr val="tx1"/>
              </a:solidFill>
              <a:latin typeface="Cambria" pitchFamily="18" charset="0"/>
            </a:endParaRPr>
          </a:p>
          <a:p>
            <a:pPr algn="just">
              <a:spcBef>
                <a:spcPts val="0"/>
              </a:spcBef>
            </a:pPr>
            <a:endParaRPr lang="el-GR" sz="1600" b="1" dirty="0">
              <a:solidFill>
                <a:schemeClr val="tx1"/>
              </a:solidFill>
              <a:latin typeface="Cambria" pitchFamily="18" charset="0"/>
            </a:endParaRPr>
          </a:p>
          <a:p>
            <a:pPr algn="just"/>
            <a:endParaRPr lang="en-US" dirty="0" smtClean="0">
              <a:solidFill>
                <a:schemeClr val="tx1"/>
              </a:solidFill>
              <a:latin typeface="Cambria" pitchFamily="18" charset="0"/>
            </a:endParaRPr>
          </a:p>
          <a:p>
            <a:pPr algn="just"/>
            <a:endParaRPr lang="en-US" dirty="0" smtClean="0">
              <a:solidFill>
                <a:schemeClr val="tx1"/>
              </a:solidFill>
              <a:latin typeface="Cambria" pitchFamily="18" charset="0"/>
            </a:endParaRPr>
          </a:p>
        </p:txBody>
      </p:sp>
      <p:pic>
        <p:nvPicPr>
          <p:cNvPr id="6" name="Εικόνα 5"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203319"/>
            <a:ext cx="999235" cy="828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6374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a:spLocks noGrp="1"/>
          </p:cNvSpPr>
          <p:nvPr>
            <p:ph type="title"/>
          </p:nvPr>
        </p:nvSpPr>
        <p:spPr>
          <a:xfrm>
            <a:off x="179512" y="560003"/>
            <a:ext cx="8754176" cy="780765"/>
          </a:xfrm>
        </p:spPr>
        <p:txBody>
          <a:bodyPr>
            <a:normAutofit/>
          </a:bodyPr>
          <a:lstStyle/>
          <a:p>
            <a:r>
              <a:rPr lang="el-GR" sz="3200" b="1" dirty="0">
                <a:solidFill>
                  <a:schemeClr val="tx2"/>
                </a:solidFill>
              </a:rPr>
              <a:t>ΟΡΙΣΜΟΣ ΤΗΣ ΑΥΘΕΝΤΙΚΟΤΗΤΑΣ</a:t>
            </a:r>
            <a:endParaRPr lang="el-GR" sz="3200" b="1" dirty="0" smtClean="0">
              <a:solidFill>
                <a:schemeClr val="tx2"/>
              </a:solidFill>
            </a:endParaRPr>
          </a:p>
        </p:txBody>
      </p:sp>
      <p:sp>
        <p:nvSpPr>
          <p:cNvPr id="8" name="Rectangle 2"/>
          <p:cNvSpPr>
            <a:spLocks noGrp="1" noChangeArrowheads="1"/>
          </p:cNvSpPr>
          <p:nvPr>
            <p:ph idx="1"/>
          </p:nvPr>
        </p:nvSpPr>
        <p:spPr>
          <a:xfrm>
            <a:off x="683568" y="1065622"/>
            <a:ext cx="7848872" cy="5891770"/>
          </a:xfrm>
        </p:spPr>
        <p:txBody>
          <a:bodyPr>
            <a:normAutofit fontScale="92500"/>
          </a:bodyPr>
          <a:lstStyle/>
          <a:p>
            <a:pPr marL="0" indent="0" algn="just">
              <a:lnSpc>
                <a:spcPct val="120000"/>
              </a:lnSpc>
              <a:spcBef>
                <a:spcPts val="600"/>
              </a:spcBef>
              <a:spcAft>
                <a:spcPts val="600"/>
              </a:spcAft>
              <a:buNone/>
            </a:pPr>
            <a:r>
              <a:rPr lang="el-GR" b="0" dirty="0">
                <a:solidFill>
                  <a:schemeClr val="tx1"/>
                </a:solidFill>
                <a:latin typeface="+mj-lt"/>
              </a:rPr>
              <a:t>Η </a:t>
            </a:r>
            <a:r>
              <a:rPr lang="el-GR" dirty="0">
                <a:solidFill>
                  <a:schemeClr val="tx1"/>
                </a:solidFill>
                <a:latin typeface="+mj-lt"/>
              </a:rPr>
              <a:t>αυθεντικότητα </a:t>
            </a:r>
            <a:r>
              <a:rPr lang="el-GR" b="0" dirty="0">
                <a:solidFill>
                  <a:schemeClr val="tx1"/>
                </a:solidFill>
                <a:latin typeface="+mj-lt"/>
              </a:rPr>
              <a:t>αφορά αυτό που είναι αυθεντικό, γνήσιο, δηλαδή, που δεν είναι ψευδές ή παραποιημένο και που μπορεί να αποδειχθεί  ως αληθινό.</a:t>
            </a:r>
          </a:p>
          <a:p>
            <a:pPr marL="0" indent="0" algn="just">
              <a:lnSpc>
                <a:spcPct val="120000"/>
              </a:lnSpc>
              <a:spcBef>
                <a:spcPts val="600"/>
              </a:spcBef>
              <a:spcAft>
                <a:spcPts val="600"/>
              </a:spcAft>
              <a:buNone/>
            </a:pPr>
            <a:r>
              <a:rPr lang="el-GR" b="0" dirty="0">
                <a:solidFill>
                  <a:schemeClr val="tx1"/>
                </a:solidFill>
                <a:latin typeface="+mj-lt"/>
              </a:rPr>
              <a:t>Η έννοια της </a:t>
            </a:r>
            <a:r>
              <a:rPr lang="el-GR" dirty="0">
                <a:solidFill>
                  <a:schemeClr val="tx1"/>
                </a:solidFill>
                <a:latin typeface="+mj-lt"/>
              </a:rPr>
              <a:t>«αυθεντικότητας» </a:t>
            </a:r>
            <a:r>
              <a:rPr lang="el-GR" b="0" dirty="0">
                <a:solidFill>
                  <a:schemeClr val="tx1"/>
                </a:solidFill>
                <a:latin typeface="+mj-lt"/>
              </a:rPr>
              <a:t>έχει υποκειμενική και αντικειμενική χροιά. Προκειμένου να </a:t>
            </a:r>
            <a:r>
              <a:rPr lang="el-GR" b="0" dirty="0" err="1">
                <a:solidFill>
                  <a:schemeClr val="tx1"/>
                </a:solidFill>
                <a:latin typeface="+mj-lt"/>
              </a:rPr>
              <a:t>αντικειμενοποιηθεί</a:t>
            </a:r>
            <a:r>
              <a:rPr lang="el-GR" b="0" dirty="0">
                <a:solidFill>
                  <a:schemeClr val="tx1"/>
                </a:solidFill>
                <a:latin typeface="+mj-lt"/>
              </a:rPr>
              <a:t> η έννοια της «αυθεντικότητας», η ΕΕ έχει θεσμοθετήσει τα σχήματα διασφάλισης  ΠΟΠ και ΠΓΕ </a:t>
            </a:r>
            <a:r>
              <a:rPr lang="el-GR" b="0" dirty="0" smtClean="0">
                <a:solidFill>
                  <a:schemeClr val="tx1"/>
                </a:solidFill>
                <a:latin typeface="+mj-lt"/>
              </a:rPr>
              <a:t>σκοπεύοντας </a:t>
            </a:r>
            <a:r>
              <a:rPr lang="el-GR" b="0" dirty="0">
                <a:solidFill>
                  <a:schemeClr val="tx1"/>
                </a:solidFill>
                <a:latin typeface="+mj-lt"/>
              </a:rPr>
              <a:t>στην:</a:t>
            </a:r>
          </a:p>
          <a:p>
            <a:pPr marL="0" indent="0" algn="just">
              <a:lnSpc>
                <a:spcPct val="120000"/>
              </a:lnSpc>
              <a:spcBef>
                <a:spcPts val="600"/>
              </a:spcBef>
              <a:spcAft>
                <a:spcPts val="600"/>
              </a:spcAft>
              <a:buNone/>
            </a:pPr>
            <a:r>
              <a:rPr lang="el-GR" dirty="0" smtClean="0">
                <a:solidFill>
                  <a:schemeClr val="tx1"/>
                </a:solidFill>
                <a:latin typeface="+mj-lt"/>
              </a:rPr>
              <a:t>o</a:t>
            </a:r>
            <a:r>
              <a:rPr lang="el-GR" b="0" dirty="0" smtClean="0">
                <a:solidFill>
                  <a:schemeClr val="tx1"/>
                </a:solidFill>
                <a:latin typeface="+mj-lt"/>
              </a:rPr>
              <a:t> Ανάδειξη </a:t>
            </a:r>
            <a:r>
              <a:rPr lang="el-GR" b="0" dirty="0">
                <a:solidFill>
                  <a:schemeClr val="tx1"/>
                </a:solidFill>
                <a:latin typeface="+mj-lt"/>
              </a:rPr>
              <a:t>των προϊόντων ΠΟΠ και ΠΓΕ. </a:t>
            </a:r>
          </a:p>
          <a:p>
            <a:pPr marL="0" indent="0" algn="just">
              <a:lnSpc>
                <a:spcPct val="120000"/>
              </a:lnSpc>
              <a:spcBef>
                <a:spcPts val="600"/>
              </a:spcBef>
              <a:spcAft>
                <a:spcPts val="600"/>
              </a:spcAft>
              <a:buNone/>
            </a:pPr>
            <a:r>
              <a:rPr lang="el-GR" dirty="0" smtClean="0">
                <a:solidFill>
                  <a:schemeClr val="tx1"/>
                </a:solidFill>
                <a:latin typeface="+mj-lt"/>
              </a:rPr>
              <a:t>o</a:t>
            </a:r>
            <a:r>
              <a:rPr lang="el-GR" b="0" dirty="0" smtClean="0">
                <a:solidFill>
                  <a:schemeClr val="tx1"/>
                </a:solidFill>
                <a:latin typeface="+mj-lt"/>
              </a:rPr>
              <a:t> Προστασία </a:t>
            </a:r>
            <a:r>
              <a:rPr lang="el-GR" b="0" dirty="0">
                <a:solidFill>
                  <a:schemeClr val="tx1"/>
                </a:solidFill>
                <a:latin typeface="+mj-lt"/>
              </a:rPr>
              <a:t>των καταναλωτών, διασφαλίζοντας την αυθεντικότητα και την αξιοπιστία του προϊόντος. </a:t>
            </a:r>
          </a:p>
          <a:p>
            <a:pPr marL="0" indent="0" algn="just">
              <a:lnSpc>
                <a:spcPct val="120000"/>
              </a:lnSpc>
              <a:spcBef>
                <a:spcPts val="600"/>
              </a:spcBef>
              <a:spcAft>
                <a:spcPts val="600"/>
              </a:spcAft>
              <a:buNone/>
            </a:pPr>
            <a:r>
              <a:rPr lang="el-GR" dirty="0" smtClean="0">
                <a:solidFill>
                  <a:schemeClr val="tx1"/>
                </a:solidFill>
                <a:latin typeface="+mj-lt"/>
              </a:rPr>
              <a:t>o</a:t>
            </a:r>
            <a:r>
              <a:rPr lang="el-GR" b="0" dirty="0" smtClean="0">
                <a:solidFill>
                  <a:schemeClr val="tx1"/>
                </a:solidFill>
                <a:latin typeface="+mj-lt"/>
              </a:rPr>
              <a:t> Προστασία </a:t>
            </a:r>
            <a:r>
              <a:rPr lang="el-GR" b="0" dirty="0">
                <a:solidFill>
                  <a:schemeClr val="tx1"/>
                </a:solidFill>
                <a:latin typeface="+mj-lt"/>
              </a:rPr>
              <a:t>των παραγωγών, παρέχοντάς τους ένα έγκυρο εργαλείο για να πιστοποιήσουν ότι τα προϊόντα και οι διαδικασίες παραγωγής τους συμμορφώνονται με υψηλά πρότυπα ποιότητας και διαδικασίας.</a:t>
            </a:r>
          </a:p>
          <a:p>
            <a:pPr marL="0" indent="0" algn="just">
              <a:lnSpc>
                <a:spcPct val="120000"/>
              </a:lnSpc>
              <a:spcBef>
                <a:spcPts val="600"/>
              </a:spcBef>
              <a:spcAft>
                <a:spcPts val="600"/>
              </a:spcAft>
              <a:buNone/>
            </a:pPr>
            <a:r>
              <a:rPr lang="el-GR" dirty="0" smtClean="0">
                <a:solidFill>
                  <a:schemeClr val="tx1"/>
                </a:solidFill>
                <a:latin typeface="+mj-lt"/>
              </a:rPr>
              <a:t>o</a:t>
            </a:r>
            <a:r>
              <a:rPr lang="el-GR" b="0" dirty="0" smtClean="0">
                <a:solidFill>
                  <a:schemeClr val="tx1"/>
                </a:solidFill>
                <a:latin typeface="+mj-lt"/>
              </a:rPr>
              <a:t> Εντοπισμό </a:t>
            </a:r>
            <a:r>
              <a:rPr lang="el-GR" b="0" dirty="0">
                <a:solidFill>
                  <a:schemeClr val="tx1"/>
                </a:solidFill>
                <a:latin typeface="+mj-lt"/>
              </a:rPr>
              <a:t>και προώθηση των καλύτερων προϊόντων, δίνοντας τα την δυνατότητα  απόκτησης ανταγωνιστικού πλεονεκτήματος στην αγορά και προστατεύοντάς τα από πρακτικές αθέμιτου ανταγωνισμού.</a:t>
            </a:r>
          </a:p>
          <a:p>
            <a:pPr marL="0" indent="0" algn="just">
              <a:lnSpc>
                <a:spcPct val="120000"/>
              </a:lnSpc>
              <a:spcBef>
                <a:spcPts val="600"/>
              </a:spcBef>
              <a:spcAft>
                <a:spcPts val="600"/>
              </a:spcAft>
              <a:buNone/>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1800" b="0" dirty="0" smtClean="0">
              <a:solidFill>
                <a:schemeClr val="tx1"/>
              </a:solidFill>
              <a:latin typeface="+mj-lt"/>
            </a:endParaRPr>
          </a:p>
          <a:p>
            <a:pPr algn="just">
              <a:lnSpc>
                <a:spcPct val="80000"/>
              </a:lnSpc>
              <a:spcAft>
                <a:spcPct val="20000"/>
              </a:spcAft>
              <a:buFont typeface="Wingdings" pitchFamily="2" charset="2"/>
              <a:buChar char="q"/>
            </a:pPr>
            <a:endParaRPr lang="en-US" sz="2800" b="0" dirty="0" smtClean="0">
              <a:solidFill>
                <a:schemeClr val="tx1"/>
              </a:solidFill>
              <a:latin typeface="+mj-lt"/>
            </a:endParaRPr>
          </a:p>
          <a:p>
            <a:pPr lvl="1" algn="just">
              <a:lnSpc>
                <a:spcPct val="80000"/>
              </a:lnSpc>
              <a:spcAft>
                <a:spcPct val="20000"/>
              </a:spcAft>
            </a:pPr>
            <a:endParaRPr lang="el-GR" sz="1800" b="1" dirty="0">
              <a:latin typeface="+mj-lt"/>
            </a:endParaRPr>
          </a:p>
        </p:txBody>
      </p:sp>
      <p:graphicFrame>
        <p:nvGraphicFramePr>
          <p:cNvPr id="10" name="Chart 42"/>
          <p:cNvGraphicFramePr/>
          <p:nvPr>
            <p:extLst>
              <p:ext uri="{D42A27DB-BD31-4B8C-83A1-F6EECF244321}">
                <p14:modId xmlns:p14="http://schemas.microsoft.com/office/powerpoint/2010/main" val="803882793"/>
              </p:ext>
            </p:extLst>
          </p:nvPr>
        </p:nvGraphicFramePr>
        <p:xfrm>
          <a:off x="7668344" y="5589239"/>
          <a:ext cx="697260" cy="316909"/>
        </p:xfrm>
        <a:graphic>
          <a:graphicData uri="http://schemas.openxmlformats.org/drawingml/2006/chart">
            <c:chart xmlns:c="http://schemas.openxmlformats.org/drawingml/2006/chart" xmlns:r="http://schemas.openxmlformats.org/officeDocument/2006/relationships" r:id="rId3"/>
          </a:graphicData>
        </a:graphic>
      </p:graphicFrame>
      <p:sp>
        <p:nvSpPr>
          <p:cNvPr id="11" name="6 - Τίτλος"/>
          <p:cNvSpPr txBox="1">
            <a:spLocks/>
          </p:cNvSpPr>
          <p:nvPr/>
        </p:nvSpPr>
        <p:spPr>
          <a:xfrm>
            <a:off x="0" y="5733256"/>
            <a:ext cx="1691680" cy="288032"/>
          </a:xfrm>
          <a:prstGeom prst="rect">
            <a:avLst/>
          </a:prstGeom>
        </p:spPr>
        <p:txBody>
          <a:bodyPr vert="horz" lIns="91440" tIns="45720" rIns="91440" bIns="45720" rtlCol="0" anchor="ctr">
            <a:normAutofit fontScale="92500" lnSpcReduction="20000"/>
          </a:bodyPr>
          <a:lstStyle/>
          <a:p>
            <a:pPr algn="ctr">
              <a:spcBef>
                <a:spcPct val="0"/>
              </a:spcBef>
              <a:defRPr/>
            </a:pPr>
            <a:endParaRPr lang="el-GR" sz="1600" dirty="0" smtClean="0">
              <a:solidFill>
                <a:prstClr val="black"/>
              </a:solidFill>
              <a:latin typeface="Cambria" pitchFamily="18" charset="0"/>
            </a:endParaRPr>
          </a:p>
        </p:txBody>
      </p:sp>
      <p:pic>
        <p:nvPicPr>
          <p:cNvPr id="9" name="Εικόνα 8" descr="C:\Users\user\AppData\Local\Microsoft\Windows\Temporary Internet Files\Content.Outlook\0TVTFSZK\AUTHENTIC-OLIVE-NET_Logo.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709" y="0"/>
            <a:ext cx="2152650" cy="713740"/>
          </a:xfrm>
          <a:prstGeom prst="rect">
            <a:avLst/>
          </a:prstGeom>
          <a:noFill/>
          <a:ln>
            <a:noFill/>
          </a:ln>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0"/>
            <a:ext cx="951384" cy="789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5580485"/>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rmAutofit/>
      </a:bodyPr>
      <a:lstStyle>
        <a:defPPr>
          <a:defRPr dirty="0" smtClean="0"/>
        </a:defPPr>
      </a:lstStyle>
    </a:txDef>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6125</TotalTime>
  <Words>1956</Words>
  <Application>Microsoft Office PowerPoint</Application>
  <PresentationFormat>Προβολή στην οθόνη (4:3)</PresentationFormat>
  <Paragraphs>197</Paragraphs>
  <Slides>14</Slides>
  <Notes>14</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14</vt:i4>
      </vt:variant>
    </vt:vector>
  </HeadingPairs>
  <TitlesOfParts>
    <vt:vector size="22" baseType="lpstr">
      <vt:lpstr>ＭＳ Ｐゴシック</vt:lpstr>
      <vt:lpstr>Arial</vt:lpstr>
      <vt:lpstr>Calibri</vt:lpstr>
      <vt:lpstr>Cambria</vt:lpstr>
      <vt:lpstr>Times New Roman</vt:lpstr>
      <vt:lpstr>Verdana</vt:lpstr>
      <vt:lpstr>Wingdings</vt:lpstr>
      <vt:lpstr>Θέμα του Office</vt:lpstr>
      <vt:lpstr>   Θ.Ε. 2: ΟΡΙΣΜΟΣ &amp; ΜΕΘΟΔΟΙ ΠΙΣΤΟΠΟΙΗΣΗΣ ΤΗΣ ΑΥΘΕΝΤΙΚΟΤΗΤΑΣ ΕΛΑΙΟΛΑΔΟΥ   ”Certification of Authenticity and Development of a Promotion Network olive products in the across border GREECE – ITALY area” https://interreg-authentic-olive-net.eu/       Το παρόν κείμενο παράχθηκε με την οικονομική υποστήριξη της Ευρωπαϊκής Ένωσης και  αντανακλά τις απόψεις των συγγραφέα και  η Διαχειριστική Αρχή  δεν ευθύνεται για οποιαδήποτε χρήση των πληροφοριών που περιέχονται σε αυτήν   </vt:lpstr>
      <vt:lpstr>Παρουσίαση του PowerPoint</vt:lpstr>
      <vt:lpstr>    ΠΡΟΚΛΗΣΕΙΣ ΣΕ ΣΧΕΣΗ ΜΕ ΤΗΝ ΑΥΘΕΝΤΙΚΟΤΗΤΑ ΤΟΥ ΕΛΑΙΟΛΑΔΟΥ      </vt:lpstr>
      <vt:lpstr>     ΚΑΝΟΝΙΣΜΟΣ (ΕΕ) αριθ. 1169/2011  σχετικά με την παροχή πληροφοριών για τα τρόφιμα στους καταναλωτές      </vt:lpstr>
      <vt:lpstr> ΚΑΝΟΝΙΣΜΟΣ (EE) αριθ. 1151/2012 για τα συστήματα ποιότητας των γεωργικών προϊόντων και τροφίμων </vt:lpstr>
      <vt:lpstr>  ΕΚΤΕΛΕΣΤΙΚΟΣ ΚΑΝΟΝΙΣΜΟΣ (ΕΕ) αριθ. 668/2014  για τη θέσπιση κανόνων εφαρμογής του κανονισμού (ΕΕ) αριθ. 1151/2012 για τα συστήματα ποιότητας των γεωργικών προϊόντων και τροφίμων </vt:lpstr>
      <vt:lpstr>ΚΑΤ' ΕΞΟΥΣΙΟΔΟΤΗΣΗ ΚΑΝΟΝΙΣΜΟΣ (ΕΕ) 2015/1830 για την τροποποίηση του κανονισμού (ΕΟΚ) αριθ. 2568/91 σχετικά με τον προσδιορισμό των χαρακτηριστικών των ελαιολάδων και των πυρηνελαίων καθώς και με τις μεθόδους προσδιορισμού</vt:lpstr>
      <vt:lpstr>Παρουσίαση του PowerPoint</vt:lpstr>
      <vt:lpstr>ΟΡΙΣΜΟΣ ΤΗΣ ΑΥΘΕΝΤΙΚΟΤΗΤΑΣ</vt:lpstr>
      <vt:lpstr>ΣΤΟΙΧΕΙΑ ΤΕΚΜΗΡΙΩΣΗΣ ΤΗΣ ΑΥΘΕΝΤΙΚΟΤΗΤΑΣ ΤΟΥ ΕΛΑΙΟΛΑΔΟΥ ΣΤΑ ΠΛΑΙΣΙΑ ΤΟΥ ΕΡΓΟΥ AUTHENTIC –OLIVE-NET</vt:lpstr>
      <vt:lpstr>ΟΡΙΣΜΟΣ ΤΗΣ ΠΙΣΤΟΠΟΙΗΣΗΣ</vt:lpstr>
      <vt:lpstr>ΤΥΠΟΙ ΠΙΣΤΟΠΟΙΗΣΗΣ</vt:lpstr>
      <vt:lpstr>ΜΕΘΟΔΟΙ ΠΙΣΤΟΠΟΙΗΣΗΣ ΤΗΣ ΑΥΘΕΝΤΙΚΟΤΗΤΑΣ ΕΛΑΙΟΛΑΔΟΥ (1)</vt:lpstr>
      <vt:lpstr>ΜΕΘΟΔΟΙ ΠΙΣΤΟΠΟΙΗΣΗΣ ΤΗΣ ΑΥΘΕΝΤΙΚΟΤΗΤΑΣ ΕΛΑΙΟΛΑΔΟΥ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Stevy</dc:creator>
  <cp:lastModifiedBy>oem</cp:lastModifiedBy>
  <cp:revision>711</cp:revision>
  <cp:lastPrinted>2017-03-28T15:01:35Z</cp:lastPrinted>
  <dcterms:created xsi:type="dcterms:W3CDTF">2012-09-06T09:03:05Z</dcterms:created>
  <dcterms:modified xsi:type="dcterms:W3CDTF">2021-07-16T07:17:50Z</dcterms:modified>
</cp:coreProperties>
</file>