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0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735763" cy="9866313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7">
          <p15:clr>
            <a:srgbClr val="A4A3A4"/>
          </p15:clr>
        </p15:guide>
        <p15:guide id="2" pos="212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111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3107"/>
        <p:guide pos="212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18831" cy="493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15373" y="0"/>
            <a:ext cx="2918831" cy="493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901700" y="739775"/>
            <a:ext cx="4932363" cy="3700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371285"/>
            <a:ext cx="2918831" cy="493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l-GR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5" name="Google Shape;75;p1:notes"/>
          <p:cNvSpPr txBox="1">
            <a:spLocks noGrp="1"/>
          </p:cNvSpPr>
          <p:nvPr>
            <p:ph type="body" idx="1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1450" lvl="0" indent="-952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>
              <a:solidFill>
                <a:srgbClr val="FF0000"/>
              </a:solidFill>
            </a:endParaRPr>
          </a:p>
        </p:txBody>
      </p:sp>
      <p:sp>
        <p:nvSpPr>
          <p:cNvPr id="76" name="Google Shape;76;p1:notes"/>
          <p:cNvSpPr txBox="1">
            <a:spLocks noGrp="1"/>
          </p:cNvSpPr>
          <p:nvPr>
            <p:ph type="sldNum" idx="12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l-GR"/>
              <a:t>1</a:t>
            </a:fld>
            <a:endParaRPr/>
          </a:p>
        </p:txBody>
      </p:sp>
      <p:sp>
        <p:nvSpPr>
          <p:cNvPr id="77" name="Google Shape;77;p1:notes"/>
          <p:cNvSpPr txBox="1">
            <a:spLocks noGrp="1"/>
          </p:cNvSpPr>
          <p:nvPr>
            <p:ph type="ftr" idx="11"/>
          </p:nvPr>
        </p:nvSpPr>
        <p:spPr>
          <a:xfrm>
            <a:off x="0" y="9371285"/>
            <a:ext cx="2918831" cy="493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4" name="Google Shape;174;p10:notes"/>
          <p:cNvSpPr txBox="1">
            <a:spLocks noGrp="1"/>
          </p:cNvSpPr>
          <p:nvPr>
            <p:ph type="body" idx="1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75" name="Google Shape;175;p10:notes"/>
          <p:cNvSpPr txBox="1">
            <a:spLocks noGrp="1"/>
          </p:cNvSpPr>
          <p:nvPr>
            <p:ph type="sldNum" idx="12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l-GR">
                <a:solidFill>
                  <a:srgbClr val="000000"/>
                </a:solidFill>
              </a:rPr>
              <a:t>10</a:t>
            </a:fld>
            <a:endParaRPr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5" name="Google Shape;185;p11:notes"/>
          <p:cNvSpPr txBox="1">
            <a:spLocks noGrp="1"/>
          </p:cNvSpPr>
          <p:nvPr>
            <p:ph type="body" idx="1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86" name="Google Shape;186;p11:notes"/>
          <p:cNvSpPr txBox="1">
            <a:spLocks noGrp="1"/>
          </p:cNvSpPr>
          <p:nvPr>
            <p:ph type="sldNum" idx="12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l-GR">
                <a:solidFill>
                  <a:srgbClr val="000000"/>
                </a:solidFill>
              </a:rPr>
              <a:t>11</a:t>
            </a:fld>
            <a:endParaRPr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6" name="Google Shape;196;p12:notes"/>
          <p:cNvSpPr txBox="1">
            <a:spLocks noGrp="1"/>
          </p:cNvSpPr>
          <p:nvPr>
            <p:ph type="body" idx="1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97" name="Google Shape;197;p12:notes"/>
          <p:cNvSpPr txBox="1">
            <a:spLocks noGrp="1"/>
          </p:cNvSpPr>
          <p:nvPr>
            <p:ph type="sldNum" idx="12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l-GR">
                <a:solidFill>
                  <a:srgbClr val="000000"/>
                </a:solidFill>
              </a:rPr>
              <a:t>12</a:t>
            </a:fld>
            <a:endParaRPr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7" name="Google Shape;207;p13:notes"/>
          <p:cNvSpPr txBox="1">
            <a:spLocks noGrp="1"/>
          </p:cNvSpPr>
          <p:nvPr>
            <p:ph type="body" idx="1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08" name="Google Shape;208;p13:notes"/>
          <p:cNvSpPr txBox="1">
            <a:spLocks noGrp="1"/>
          </p:cNvSpPr>
          <p:nvPr>
            <p:ph type="sldNum" idx="12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l-GR">
                <a:solidFill>
                  <a:srgbClr val="000000"/>
                </a:solidFill>
              </a:rPr>
              <a:t>13</a:t>
            </a:fld>
            <a:endParaRPr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8" name="Google Shape;218;p14:notes"/>
          <p:cNvSpPr txBox="1">
            <a:spLocks noGrp="1"/>
          </p:cNvSpPr>
          <p:nvPr>
            <p:ph type="body" idx="1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19" name="Google Shape;219;p14:notes"/>
          <p:cNvSpPr txBox="1">
            <a:spLocks noGrp="1"/>
          </p:cNvSpPr>
          <p:nvPr>
            <p:ph type="sldNum" idx="12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l-GR">
                <a:solidFill>
                  <a:srgbClr val="000000"/>
                </a:solidFill>
              </a:rPr>
              <a:t>14</a:t>
            </a:fld>
            <a:endParaRPr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9" name="Google Shape;229;p15:notes"/>
          <p:cNvSpPr txBox="1">
            <a:spLocks noGrp="1"/>
          </p:cNvSpPr>
          <p:nvPr>
            <p:ph type="body" idx="1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30" name="Google Shape;230;p15:notes"/>
          <p:cNvSpPr txBox="1">
            <a:spLocks noGrp="1"/>
          </p:cNvSpPr>
          <p:nvPr>
            <p:ph type="sldNum" idx="12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l-GR">
                <a:solidFill>
                  <a:srgbClr val="000000"/>
                </a:solidFill>
              </a:rPr>
              <a:t>15</a:t>
            </a:fld>
            <a:endParaRPr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2:notes"/>
          <p:cNvSpPr txBox="1">
            <a:spLocks noGrp="1"/>
          </p:cNvSpPr>
          <p:nvPr>
            <p:ph type="body" idx="1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7" name="Google Shape;87;p2:notes"/>
          <p:cNvSpPr txBox="1">
            <a:spLocks noGrp="1"/>
          </p:cNvSpPr>
          <p:nvPr>
            <p:ph type="sldNum" idx="12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l-GR">
                <a:solidFill>
                  <a:srgbClr val="000000"/>
                </a:solidFill>
              </a:rPr>
              <a:t>2</a:t>
            </a:fld>
            <a:endParaRPr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8" name="Google Shape;98;p3:notes"/>
          <p:cNvSpPr txBox="1">
            <a:spLocks noGrp="1"/>
          </p:cNvSpPr>
          <p:nvPr>
            <p:ph type="body" idx="1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9" name="Google Shape;99;p3:notes"/>
          <p:cNvSpPr txBox="1">
            <a:spLocks noGrp="1"/>
          </p:cNvSpPr>
          <p:nvPr>
            <p:ph type="sldNum" idx="12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l-GR">
                <a:solidFill>
                  <a:srgbClr val="000000"/>
                </a:solidFill>
              </a:rPr>
              <a:t>3</a:t>
            </a:fld>
            <a:endParaRPr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9" name="Google Shape;109;p4:notes"/>
          <p:cNvSpPr txBox="1">
            <a:spLocks noGrp="1"/>
          </p:cNvSpPr>
          <p:nvPr>
            <p:ph type="body" idx="1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0" name="Google Shape;110;p4:notes"/>
          <p:cNvSpPr txBox="1">
            <a:spLocks noGrp="1"/>
          </p:cNvSpPr>
          <p:nvPr>
            <p:ph type="sldNum" idx="12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l-GR">
                <a:solidFill>
                  <a:srgbClr val="000000"/>
                </a:solidFill>
              </a:rPr>
              <a:t>4</a:t>
            </a:fld>
            <a:endParaRPr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0" name="Google Shape;120;p5:notes"/>
          <p:cNvSpPr txBox="1">
            <a:spLocks noGrp="1"/>
          </p:cNvSpPr>
          <p:nvPr>
            <p:ph type="body" idx="1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1" name="Google Shape;121;p5:notes"/>
          <p:cNvSpPr txBox="1">
            <a:spLocks noGrp="1"/>
          </p:cNvSpPr>
          <p:nvPr>
            <p:ph type="sldNum" idx="12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l-GR">
                <a:solidFill>
                  <a:srgbClr val="000000"/>
                </a:solidFill>
              </a:rPr>
              <a:t>5</a:t>
            </a:fld>
            <a:endParaRPr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0" name="Google Shape;130;p6:notes"/>
          <p:cNvSpPr txBox="1">
            <a:spLocks noGrp="1"/>
          </p:cNvSpPr>
          <p:nvPr>
            <p:ph type="body" idx="1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31" name="Google Shape;131;p6:notes"/>
          <p:cNvSpPr txBox="1">
            <a:spLocks noGrp="1"/>
          </p:cNvSpPr>
          <p:nvPr>
            <p:ph type="sldNum" idx="12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l-GR">
                <a:solidFill>
                  <a:srgbClr val="000000"/>
                </a:solidFill>
              </a:rPr>
              <a:t>6</a:t>
            </a:fld>
            <a:endParaRPr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1" name="Google Shape;141;p7:notes"/>
          <p:cNvSpPr txBox="1">
            <a:spLocks noGrp="1"/>
          </p:cNvSpPr>
          <p:nvPr>
            <p:ph type="body" idx="1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42" name="Google Shape;142;p7:notes"/>
          <p:cNvSpPr txBox="1">
            <a:spLocks noGrp="1"/>
          </p:cNvSpPr>
          <p:nvPr>
            <p:ph type="sldNum" idx="12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l-GR">
                <a:solidFill>
                  <a:srgbClr val="000000"/>
                </a:solidFill>
              </a:rPr>
              <a:t>7</a:t>
            </a:fld>
            <a:endParaRPr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2" name="Google Shape;152;p8:notes"/>
          <p:cNvSpPr txBox="1">
            <a:spLocks noGrp="1"/>
          </p:cNvSpPr>
          <p:nvPr>
            <p:ph type="body" idx="1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53" name="Google Shape;153;p8:notes"/>
          <p:cNvSpPr txBox="1">
            <a:spLocks noGrp="1"/>
          </p:cNvSpPr>
          <p:nvPr>
            <p:ph type="sldNum" idx="12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l-GR">
                <a:solidFill>
                  <a:srgbClr val="000000"/>
                </a:solidFill>
              </a:rPr>
              <a:t>8</a:t>
            </a:fld>
            <a:endParaRPr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3" name="Google Shape;163;p9:notes"/>
          <p:cNvSpPr txBox="1">
            <a:spLocks noGrp="1"/>
          </p:cNvSpPr>
          <p:nvPr>
            <p:ph type="body" idx="1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64" name="Google Shape;164;p9:notes"/>
          <p:cNvSpPr txBox="1">
            <a:spLocks noGrp="1"/>
          </p:cNvSpPr>
          <p:nvPr>
            <p:ph type="sldNum" idx="12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l-GR">
                <a:solidFill>
                  <a:srgbClr val="000000"/>
                </a:solidFill>
              </a:rPr>
              <a:t>9</a:t>
            </a:fld>
            <a:endParaRPr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Διαφάνεια τίτλου" type="title">
  <p:cSld name="TITL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2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796A"/>
              </a:buClr>
              <a:buSzPts val="4400"/>
              <a:buFont typeface="Arial"/>
              <a:buNone/>
              <a:defRPr>
                <a:solidFill>
                  <a:srgbClr val="47796A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ubTitle" idx="1"/>
          </p:nvPr>
        </p:nvSpPr>
        <p:spPr>
          <a:xfrm>
            <a:off x="683568" y="3886200"/>
            <a:ext cx="7776864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Εικόνα με λεζάντα">
  <p:cSld name="Εικόνα με λεζάντα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1"/>
          <p:cNvSpPr>
            <a:spLocks noGrp="1"/>
          </p:cNvSpPr>
          <p:nvPr>
            <p:ph type="pic" idx="2"/>
          </p:nvPr>
        </p:nvSpPr>
        <p:spPr>
          <a:xfrm>
            <a:off x="1792288" y="1556792"/>
            <a:ext cx="5486400" cy="34563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9" name="Google Shape;59;p11"/>
          <p:cNvSpPr txBox="1">
            <a:spLocks noGrp="1"/>
          </p:cNvSpPr>
          <p:nvPr>
            <p:ph type="body" idx="1"/>
          </p:nvPr>
        </p:nvSpPr>
        <p:spPr>
          <a:xfrm>
            <a:off x="1792288" y="5157192"/>
            <a:ext cx="5486400" cy="10150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1pPr>
            <a:lvl2pPr marL="914400" lvl="1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0" name="Google Shape;60;p11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6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796A"/>
              </a:buClr>
              <a:buSzPts val="4400"/>
              <a:buFont typeface="Arial"/>
              <a:buNone/>
              <a:defRPr b="0">
                <a:solidFill>
                  <a:srgbClr val="47796A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1"/>
          <p:cNvSpPr txBox="1"/>
          <p:nvPr/>
        </p:nvSpPr>
        <p:spPr>
          <a:xfrm>
            <a:off x="8644854" y="6441971"/>
            <a:ext cx="432869" cy="26813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l-GR" sz="1200" b="0" i="0" u="none" strike="noStrike" cap="none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rgbClr val="47796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11"/>
          <p:cNvSpPr txBox="1"/>
          <p:nvPr/>
        </p:nvSpPr>
        <p:spPr>
          <a:xfrm>
            <a:off x="1574202" y="6441600"/>
            <a:ext cx="6958237" cy="26813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l-GR" sz="1000" b="0" i="0" u="none" strike="noStrike" cap="none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Unit title</a:t>
            </a:r>
            <a:endParaRPr sz="1000" b="0" i="0" u="none" strike="noStrike" cap="none">
              <a:solidFill>
                <a:srgbClr val="47796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3" name="Google Shape;63;p1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504" y="6105101"/>
            <a:ext cx="1466698" cy="6729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Τίτλος και Κατακόρυφο κείμενο" type="vertTx">
  <p:cSld name="VERTICAL_TEXT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796A"/>
              </a:buClr>
              <a:buSzPts val="4400"/>
              <a:buFont typeface="Arial"/>
              <a:buNone/>
              <a:defRPr b="0">
                <a:solidFill>
                  <a:srgbClr val="47796A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2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7" name="Google Shape;67;p12"/>
          <p:cNvSpPr txBox="1"/>
          <p:nvPr/>
        </p:nvSpPr>
        <p:spPr>
          <a:xfrm>
            <a:off x="8644854" y="6441971"/>
            <a:ext cx="432869" cy="26813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l-GR" sz="1200" b="0" i="0" u="none" strike="noStrike" cap="none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rgbClr val="47796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12"/>
          <p:cNvSpPr txBox="1"/>
          <p:nvPr/>
        </p:nvSpPr>
        <p:spPr>
          <a:xfrm>
            <a:off x="1574202" y="6441600"/>
            <a:ext cx="6958237" cy="26813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l-GR" sz="1000" b="0" i="0" u="none" strike="noStrike" cap="none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Unit title</a:t>
            </a:r>
            <a:endParaRPr sz="1000" b="0" i="0" u="none" strike="noStrike" cap="none">
              <a:solidFill>
                <a:srgbClr val="47796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9" name="Google Shape;69;p1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504" y="6105101"/>
            <a:ext cx="1466698" cy="6729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Κατακόρυφος τίτλος και Κείμενο" type="vertTitleAndTx">
  <p:cSld name="VERTICAL_TITLE_AND_VERTICAL_TEXT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3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796A"/>
              </a:buClr>
              <a:buSzPts val="4400"/>
              <a:buFont typeface="Arial"/>
              <a:buNone/>
              <a:defRPr b="0">
                <a:solidFill>
                  <a:srgbClr val="47796A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3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Subtitle and Content">
  <p:cSld name="Title, Subtitle and Content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Arial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3"/>
          <p:cNvSpPr txBox="1">
            <a:spLocks noGrp="1"/>
          </p:cNvSpPr>
          <p:nvPr>
            <p:ph type="body" idx="1"/>
          </p:nvPr>
        </p:nvSpPr>
        <p:spPr>
          <a:xfrm>
            <a:off x="403106" y="1583511"/>
            <a:ext cx="8393257" cy="5977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61950" algn="l">
              <a:lnSpc>
                <a:spcPct val="100000"/>
              </a:lnSpc>
              <a:spcBef>
                <a:spcPts val="420"/>
              </a:spcBef>
              <a:spcAft>
                <a:spcPts val="0"/>
              </a:spcAft>
              <a:buClr>
                <a:schemeClr val="lt2"/>
              </a:buClr>
              <a:buSzPts val="2100"/>
              <a:buChar char="•"/>
              <a:defRPr sz="2100" b="1">
                <a:solidFill>
                  <a:schemeClr val="lt2"/>
                </a:solidFill>
              </a:defRPr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8" name="Google Shape;18;p3"/>
          <p:cNvSpPr txBox="1">
            <a:spLocks noGrp="1"/>
          </p:cNvSpPr>
          <p:nvPr>
            <p:ph type="body" idx="2"/>
          </p:nvPr>
        </p:nvSpPr>
        <p:spPr>
          <a:xfrm>
            <a:off x="403106" y="2175262"/>
            <a:ext cx="8393257" cy="39505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rgbClr val="3F3F3F"/>
              </a:buClr>
              <a:buSzPts val="1700"/>
              <a:buNone/>
              <a:defRPr sz="1700">
                <a:solidFill>
                  <a:srgbClr val="3F3F3F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rgbClr val="3F3F3F"/>
              </a:buClr>
              <a:buSzPts val="1700"/>
              <a:buNone/>
              <a:defRPr sz="1700">
                <a:solidFill>
                  <a:srgbClr val="3F3F3F"/>
                </a:solidFill>
              </a:defRPr>
            </a:lvl2pPr>
            <a:lvl3pPr marL="1371600" lvl="2" indent="-228600" algn="l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rgbClr val="3F3F3F"/>
              </a:buClr>
              <a:buSzPts val="1700"/>
              <a:buNone/>
              <a:defRPr sz="1700">
                <a:solidFill>
                  <a:srgbClr val="3F3F3F"/>
                </a:solidFill>
              </a:defRPr>
            </a:lvl3pPr>
            <a:lvl4pPr marL="1828800" lvl="3" indent="-228600" algn="l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rgbClr val="3F3F3F"/>
              </a:buClr>
              <a:buSzPts val="1700"/>
              <a:buNone/>
              <a:defRPr sz="1700">
                <a:solidFill>
                  <a:srgbClr val="3F3F3F"/>
                </a:solidFill>
              </a:defRPr>
            </a:lvl4pPr>
            <a:lvl5pPr marL="2286000" lvl="4" indent="-228600" algn="l">
              <a:lnSpc>
                <a:spcPct val="100000"/>
              </a:lnSpc>
              <a:spcBef>
                <a:spcPts val="340"/>
              </a:spcBef>
              <a:spcAft>
                <a:spcPts val="0"/>
              </a:spcAft>
              <a:buClr>
                <a:srgbClr val="3F3F3F"/>
              </a:buClr>
              <a:buSzPts val="1700"/>
              <a:buNone/>
              <a:defRPr sz="1700">
                <a:solidFill>
                  <a:srgbClr val="3F3F3F"/>
                </a:solidFill>
              </a:defRPr>
            </a:lvl5pPr>
            <a:lvl6pPr marL="2743200" lvl="5" indent="-361950" algn="l">
              <a:lnSpc>
                <a:spcPct val="100000"/>
              </a:lnSpc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6pPr>
            <a:lvl7pPr marL="3200400" lvl="6" indent="-361950" algn="l">
              <a:lnSpc>
                <a:spcPct val="100000"/>
              </a:lnSpc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7pPr>
            <a:lvl8pPr marL="3657600" lvl="7" indent="-361950" algn="l">
              <a:lnSpc>
                <a:spcPct val="100000"/>
              </a:lnSpc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8pPr>
            <a:lvl9pPr marL="4114800" lvl="8" indent="-361950" algn="l">
              <a:lnSpc>
                <a:spcPct val="100000"/>
              </a:lnSpc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Τίτλος και Περιεχόμενο" type="obj">
  <p:cSld name="OBJECT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796A"/>
              </a:buClr>
              <a:buSzPts val="4400"/>
              <a:buFont typeface="Arial"/>
              <a:buNone/>
              <a:defRPr b="0">
                <a:solidFill>
                  <a:srgbClr val="47796A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4"/>
          <p:cNvSpPr txBox="1">
            <a:spLocks noGrp="1"/>
          </p:cNvSpPr>
          <p:nvPr>
            <p:ph type="body" idx="1"/>
          </p:nvPr>
        </p:nvSpPr>
        <p:spPr>
          <a:xfrm>
            <a:off x="464156" y="1556792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/>
            </a:lvl1pPr>
            <a:lvl2pPr marL="914400" lvl="1" indent="-4064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/>
            </a:lvl2pPr>
            <a:lvl3pPr marL="1371600" lvl="2" indent="-3810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/>
            </a:lvl3pPr>
            <a:lvl4pPr marL="1828800" lvl="3" indent="-3556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/>
            </a:lvl4pPr>
            <a:lvl5pPr marL="2286000" lvl="4" indent="-3556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2" name="Google Shape;22;p4"/>
          <p:cNvSpPr txBox="1"/>
          <p:nvPr/>
        </p:nvSpPr>
        <p:spPr>
          <a:xfrm>
            <a:off x="8644854" y="6441971"/>
            <a:ext cx="432869" cy="26813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l-GR" sz="1200" b="0" i="0" u="none" strike="noStrike" cap="none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rgbClr val="47796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;p4"/>
          <p:cNvSpPr txBox="1"/>
          <p:nvPr/>
        </p:nvSpPr>
        <p:spPr>
          <a:xfrm>
            <a:off x="1574202" y="6441600"/>
            <a:ext cx="6958237" cy="26813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l-GR" sz="1000" b="0" i="0" u="none" strike="noStrike" cap="none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Unit title</a:t>
            </a:r>
            <a:endParaRPr sz="1000" b="0" i="0" u="none" strike="noStrike" cap="none">
              <a:solidFill>
                <a:srgbClr val="47796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" name="Google Shape;24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504" y="6105101"/>
            <a:ext cx="1466698" cy="6729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Κεφαλίδα ενότητας" type="secHead">
  <p:cSld name="SECTION_HEADER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5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796A"/>
              </a:buClr>
              <a:buSzPts val="4000"/>
              <a:buFont typeface="Arial"/>
              <a:buNone/>
              <a:defRPr sz="4000" b="0" cap="none">
                <a:solidFill>
                  <a:srgbClr val="47796A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Δύο περιεχόμενα" type="twoObj">
  <p:cSld name="TWO_OBJECTS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796A"/>
              </a:buClr>
              <a:buSzPts val="4400"/>
              <a:buFont typeface="Arial"/>
              <a:buNone/>
              <a:defRPr b="0">
                <a:solidFill>
                  <a:srgbClr val="47796A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1" name="Google Shape;31;p6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2" name="Google Shape;32;p6"/>
          <p:cNvSpPr txBox="1"/>
          <p:nvPr/>
        </p:nvSpPr>
        <p:spPr>
          <a:xfrm>
            <a:off x="8644854" y="6441971"/>
            <a:ext cx="432869" cy="26813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l-GR" sz="1200" b="0" i="0" u="none" strike="noStrike" cap="none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rgbClr val="47796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" name="Google Shape;33;p6"/>
          <p:cNvSpPr txBox="1"/>
          <p:nvPr/>
        </p:nvSpPr>
        <p:spPr>
          <a:xfrm>
            <a:off x="1574202" y="6441600"/>
            <a:ext cx="6958237" cy="26813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l-GR" sz="1000" b="0" i="0" u="none" strike="noStrike" cap="none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Unit title</a:t>
            </a:r>
            <a:endParaRPr sz="1000" b="0" i="0" u="none" strike="noStrike" cap="none">
              <a:solidFill>
                <a:srgbClr val="47796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4" name="Google Shape;34;p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504" y="6105101"/>
            <a:ext cx="1466698" cy="6729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Σύγκριση" type="twoTxTwoObj">
  <p:cSld name="TWO_OBJECTS_WITH_TEXT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796A"/>
              </a:buClr>
              <a:buSzPts val="4400"/>
              <a:buFont typeface="Arial"/>
              <a:buNone/>
              <a:defRPr>
                <a:solidFill>
                  <a:srgbClr val="47796A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7"/>
          <p:cNvSpPr txBox="1">
            <a:spLocks noGrp="1"/>
          </p:cNvSpPr>
          <p:nvPr>
            <p:ph type="body" idx="1"/>
          </p:nvPr>
        </p:nvSpPr>
        <p:spPr>
          <a:xfrm>
            <a:off x="457200" y="1574254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8" name="Google Shape;38;p7"/>
          <p:cNvSpPr txBox="1">
            <a:spLocks noGrp="1"/>
          </p:cNvSpPr>
          <p:nvPr>
            <p:ph type="body" idx="2"/>
          </p:nvPr>
        </p:nvSpPr>
        <p:spPr>
          <a:xfrm>
            <a:off x="457200" y="2214016"/>
            <a:ext cx="4040188" cy="3879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39" name="Google Shape;39;p7"/>
          <p:cNvSpPr txBox="1">
            <a:spLocks noGrp="1"/>
          </p:cNvSpPr>
          <p:nvPr>
            <p:ph type="body" idx="3"/>
          </p:nvPr>
        </p:nvSpPr>
        <p:spPr>
          <a:xfrm>
            <a:off x="4645025" y="1574254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0" name="Google Shape;40;p7"/>
          <p:cNvSpPr txBox="1">
            <a:spLocks noGrp="1"/>
          </p:cNvSpPr>
          <p:nvPr>
            <p:ph type="body" idx="4"/>
          </p:nvPr>
        </p:nvSpPr>
        <p:spPr>
          <a:xfrm>
            <a:off x="4645025" y="2214016"/>
            <a:ext cx="4041775" cy="3879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1" name="Google Shape;41;p7"/>
          <p:cNvSpPr txBox="1"/>
          <p:nvPr/>
        </p:nvSpPr>
        <p:spPr>
          <a:xfrm>
            <a:off x="8644854" y="6441971"/>
            <a:ext cx="432869" cy="26813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l-GR" sz="1200" b="0" i="0" u="none" strike="noStrike" cap="none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rgbClr val="47796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" name="Google Shape;42;p7"/>
          <p:cNvSpPr txBox="1"/>
          <p:nvPr/>
        </p:nvSpPr>
        <p:spPr>
          <a:xfrm>
            <a:off x="1574202" y="6441600"/>
            <a:ext cx="6958237" cy="26813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l-GR" sz="1000" b="0" i="0" u="none" strike="noStrike" cap="none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Unit title</a:t>
            </a:r>
            <a:endParaRPr sz="1000" b="0" i="0" u="none" strike="noStrike" cap="none">
              <a:solidFill>
                <a:srgbClr val="47796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3" name="Google Shape;43;p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504" y="6105101"/>
            <a:ext cx="1466698" cy="6729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Μόνο τίτλος" type="titleOnly">
  <p:cSld name="TITLE_ONLY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8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796A"/>
              </a:buClr>
              <a:buSzPts val="4400"/>
              <a:buFont typeface="Arial"/>
              <a:buNone/>
              <a:defRPr b="0">
                <a:solidFill>
                  <a:srgbClr val="47796A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8"/>
          <p:cNvSpPr txBox="1"/>
          <p:nvPr/>
        </p:nvSpPr>
        <p:spPr>
          <a:xfrm>
            <a:off x="8644854" y="6441971"/>
            <a:ext cx="432869" cy="26813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l-GR" sz="1200" b="0" i="0" u="none" strike="noStrike" cap="none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rgbClr val="47796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" name="Google Shape;47;p8"/>
          <p:cNvSpPr txBox="1"/>
          <p:nvPr/>
        </p:nvSpPr>
        <p:spPr>
          <a:xfrm>
            <a:off x="1574202" y="6441600"/>
            <a:ext cx="6958237" cy="26813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l-GR" sz="1000" b="0" i="0" u="none" strike="noStrike" cap="none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Unit title</a:t>
            </a:r>
            <a:endParaRPr sz="1000" b="0" i="0" u="none" strike="noStrike" cap="none">
              <a:solidFill>
                <a:srgbClr val="47796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8" name="Google Shape;48;p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504" y="6105101"/>
            <a:ext cx="1466698" cy="6729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Κενή" type="blank">
  <p:cSld name="BLANK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Περιεχόμενο με λεζάντα">
  <p:cSld name="Περιεχόμενο με λεζάντα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0"/>
          <p:cNvSpPr txBox="1">
            <a:spLocks noGrp="1"/>
          </p:cNvSpPr>
          <p:nvPr>
            <p:ph type="body" idx="1"/>
          </p:nvPr>
        </p:nvSpPr>
        <p:spPr>
          <a:xfrm>
            <a:off x="3575050" y="1556792"/>
            <a:ext cx="5111750" cy="4608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2" name="Google Shape;52;p10"/>
          <p:cNvSpPr txBox="1">
            <a:spLocks noGrp="1"/>
          </p:cNvSpPr>
          <p:nvPr>
            <p:ph type="body" idx="2"/>
          </p:nvPr>
        </p:nvSpPr>
        <p:spPr>
          <a:xfrm>
            <a:off x="457200" y="1556792"/>
            <a:ext cx="3008313" cy="4608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1pPr>
            <a:lvl2pPr marL="914400" lvl="1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53" name="Google Shape;53;p10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6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796A"/>
              </a:buClr>
              <a:buSzPts val="4400"/>
              <a:buFont typeface="Arial"/>
              <a:buNone/>
              <a:defRPr b="0">
                <a:solidFill>
                  <a:srgbClr val="47796A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10"/>
          <p:cNvSpPr txBox="1"/>
          <p:nvPr/>
        </p:nvSpPr>
        <p:spPr>
          <a:xfrm>
            <a:off x="8644854" y="6441971"/>
            <a:ext cx="432869" cy="26813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l-GR" sz="1200" b="0" i="0" u="none" strike="noStrike" cap="none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rgbClr val="47796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" name="Google Shape;55;p10"/>
          <p:cNvSpPr txBox="1"/>
          <p:nvPr/>
        </p:nvSpPr>
        <p:spPr>
          <a:xfrm>
            <a:off x="1574202" y="6441600"/>
            <a:ext cx="6958237" cy="26813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l-GR" sz="1000" b="0" i="0" u="none" strike="noStrike" cap="none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Unit title</a:t>
            </a:r>
            <a:endParaRPr sz="1000" b="0" i="0" u="none" strike="noStrike" cap="none">
              <a:solidFill>
                <a:srgbClr val="47796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6" name="Google Shape;56;p1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504" y="6105101"/>
            <a:ext cx="1466698" cy="6729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Arial"/>
              <a:buNone/>
              <a:defRPr sz="44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4"/>
          <p:cNvSpPr txBox="1">
            <a:spLocks noGrp="1"/>
          </p:cNvSpPr>
          <p:nvPr>
            <p:ph type="ctrTitle"/>
          </p:nvPr>
        </p:nvSpPr>
        <p:spPr>
          <a:xfrm>
            <a:off x="683568" y="1916832"/>
            <a:ext cx="7772400" cy="31683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700" rIns="91425" bIns="45700" anchor="ctr" anchorCtr="0">
            <a:normAutofit fontScale="9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796A"/>
              </a:buClr>
              <a:buSzPts val="7920"/>
              <a:buFont typeface="Arial"/>
              <a:buNone/>
            </a:pPr>
            <a:br>
              <a:rPr lang="el-GR" dirty="0">
                <a:solidFill>
                  <a:srgbClr val="47796A"/>
                </a:solidFill>
              </a:rPr>
            </a:br>
            <a:br>
              <a:rPr lang="el-GR" dirty="0"/>
            </a:br>
            <a:endParaRPr sz="2200" b="1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50000"/>
              <a:buFont typeface="Arial"/>
              <a:buNone/>
            </a:pPr>
            <a:r>
              <a:rPr lang="en-US" sz="2200" b="1" dirty="0">
                <a:solidFill>
                  <a:schemeClr val="dk2"/>
                </a:solidFill>
              </a:rPr>
              <a:t>U.T. 7: </a:t>
            </a:r>
            <a:r>
              <a:rPr lang="el-GR" sz="2200" b="1" dirty="0">
                <a:solidFill>
                  <a:schemeClr val="dk2"/>
                </a:solidFill>
              </a:rPr>
              <a:t>PRESENTAZIONE DEL 3° PORTALE DEL SISTEMA DI CERTIFICAZIONE DI</a:t>
            </a:r>
            <a:endParaRPr sz="2200" b="1" dirty="0">
              <a:solidFill>
                <a:schemeClr val="dk2"/>
              </a:solidFill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50000"/>
              <a:buFont typeface="Arial"/>
              <a:buNone/>
            </a:pPr>
            <a:r>
              <a:rPr lang="el-GR" sz="2200" b="1" dirty="0">
                <a:solidFill>
                  <a:schemeClr val="dk2"/>
                </a:solidFill>
              </a:rPr>
              <a:t>AUTENTICITA DELL’OLIO DI OLIVA                                                 – </a:t>
            </a:r>
            <a:r>
              <a:rPr lang="el-GR" sz="2200" b="1" dirty="0" err="1">
                <a:solidFill>
                  <a:schemeClr val="dk2"/>
                </a:solidFill>
              </a:rPr>
              <a:t>Qualità</a:t>
            </a:r>
            <a:r>
              <a:rPr lang="el-GR" sz="2200" b="1" dirty="0">
                <a:solidFill>
                  <a:schemeClr val="dk2"/>
                </a:solidFill>
              </a:rPr>
              <a:t>/</a:t>
            </a:r>
            <a:r>
              <a:rPr lang="el-GR" sz="2200" b="1" dirty="0" err="1">
                <a:solidFill>
                  <a:schemeClr val="dk2"/>
                </a:solidFill>
              </a:rPr>
              <a:t>Analisi</a:t>
            </a:r>
            <a:r>
              <a:rPr lang="el-GR" sz="2200" b="1" dirty="0">
                <a:solidFill>
                  <a:schemeClr val="dk2"/>
                </a:solidFill>
              </a:rPr>
              <a:t> </a:t>
            </a:r>
            <a:r>
              <a:rPr lang="el-GR" sz="2200" b="1" dirty="0" err="1">
                <a:solidFill>
                  <a:schemeClr val="dk2"/>
                </a:solidFill>
              </a:rPr>
              <a:t>Chimiche</a:t>
            </a:r>
            <a:r>
              <a:rPr lang="el-GR" sz="2200" b="1" dirty="0">
                <a:solidFill>
                  <a:schemeClr val="dk2"/>
                </a:solidFill>
              </a:rPr>
              <a:t>/ </a:t>
            </a:r>
            <a:r>
              <a:rPr lang="el-GR" sz="2200" b="1" dirty="0" err="1">
                <a:solidFill>
                  <a:schemeClr val="dk2"/>
                </a:solidFill>
              </a:rPr>
              <a:t>Metodi</a:t>
            </a:r>
            <a:r>
              <a:rPr lang="el-GR" sz="2200" b="1" dirty="0">
                <a:solidFill>
                  <a:schemeClr val="dk2"/>
                </a:solidFill>
              </a:rPr>
              <a:t> </a:t>
            </a:r>
            <a:r>
              <a:rPr lang="el-GR" sz="2200" b="1" dirty="0" err="1">
                <a:solidFill>
                  <a:schemeClr val="dk2"/>
                </a:solidFill>
              </a:rPr>
              <a:t>Organolettiche</a:t>
            </a:r>
            <a:endParaRPr sz="2200" b="1" dirty="0">
              <a:solidFill>
                <a:schemeClr val="dk2"/>
              </a:solidFill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796A"/>
              </a:buClr>
              <a:buSzPct val="275000"/>
              <a:buFont typeface="Arial"/>
              <a:buNone/>
            </a:pPr>
            <a:br>
              <a:rPr lang="el-GR" sz="16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l-GR" sz="2000" b="1" dirty="0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r>
              <a:rPr lang="el-GR" sz="2000" b="1" dirty="0" err="1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Certification</a:t>
            </a:r>
            <a:r>
              <a:rPr lang="el-GR" sz="2000" b="1" dirty="0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 of </a:t>
            </a:r>
            <a:r>
              <a:rPr lang="el-GR" sz="2000" b="1" dirty="0" err="1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Authenticity</a:t>
            </a:r>
            <a:r>
              <a:rPr lang="el-GR" sz="2000" b="1" dirty="0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 and Development of a </a:t>
            </a:r>
            <a:r>
              <a:rPr lang="el-GR" sz="2000" b="1" dirty="0" err="1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Promotion</a:t>
            </a:r>
            <a:r>
              <a:rPr lang="el-GR" sz="2000" b="1" dirty="0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l-GR" sz="2000" b="1" dirty="0" err="1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Network</a:t>
            </a:r>
            <a:r>
              <a:rPr lang="el-GR" sz="2000" b="1" dirty="0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 olive </a:t>
            </a:r>
            <a:r>
              <a:rPr lang="el-GR" sz="2000" b="1" dirty="0" err="1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products</a:t>
            </a:r>
            <a:r>
              <a:rPr lang="el-GR" sz="2000" b="1" dirty="0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 in the </a:t>
            </a:r>
            <a:r>
              <a:rPr lang="el-GR" sz="2000" b="1" dirty="0" err="1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across</a:t>
            </a:r>
            <a:r>
              <a:rPr lang="el-GR" sz="2000" b="1" dirty="0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l-GR" sz="2000" b="1" dirty="0" err="1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border</a:t>
            </a:r>
            <a:r>
              <a:rPr lang="el-GR" sz="2000" b="1" dirty="0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 GREECE – ITALY </a:t>
            </a:r>
            <a:r>
              <a:rPr lang="el-GR" sz="2000" b="1" dirty="0" err="1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area</a:t>
            </a:r>
            <a:r>
              <a:rPr lang="el-GR" sz="2000" b="1" dirty="0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br>
              <a:rPr lang="el-GR" sz="2000" b="1" dirty="0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l-GR" sz="2000" b="1" dirty="0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https://interreg-authentic-olive-net.eu/</a:t>
            </a:r>
            <a:br>
              <a:rPr lang="el-GR" sz="2000" b="1" dirty="0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20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20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20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20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1600" dirty="0">
                <a:solidFill>
                  <a:srgbClr val="000099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1600" dirty="0">
                <a:solidFill>
                  <a:srgbClr val="000099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l-GR" sz="1300" dirty="0" err="1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Il</a:t>
            </a:r>
            <a:r>
              <a:rPr lang="el-GR" sz="1300" dirty="0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l-GR" sz="1300" dirty="0" err="1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presente</a:t>
            </a:r>
            <a:r>
              <a:rPr lang="el-GR" sz="1300" dirty="0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l-GR" sz="1300" dirty="0" err="1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testo</a:t>
            </a:r>
            <a:r>
              <a:rPr lang="el-GR" sz="1300" dirty="0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 è </a:t>
            </a:r>
            <a:r>
              <a:rPr lang="el-GR" sz="1300" dirty="0" err="1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stato</a:t>
            </a:r>
            <a:r>
              <a:rPr lang="el-GR" sz="1300" dirty="0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l-GR" sz="1300" dirty="0" err="1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prodotto</a:t>
            </a:r>
            <a:r>
              <a:rPr lang="el-GR" sz="1300" dirty="0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l-GR" sz="1300" dirty="0" err="1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con</a:t>
            </a:r>
            <a:r>
              <a:rPr lang="el-GR" sz="1300" dirty="0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l-GR" sz="1300" dirty="0" err="1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il</a:t>
            </a:r>
            <a:r>
              <a:rPr lang="el-GR" sz="1300" dirty="0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l-GR" sz="1300" dirty="0" err="1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sostegno</a:t>
            </a:r>
            <a:r>
              <a:rPr lang="el-GR" sz="1300" dirty="0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l-GR" sz="1300" dirty="0" err="1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economico</a:t>
            </a:r>
            <a:r>
              <a:rPr lang="el-GR" sz="1300" dirty="0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l-GR" sz="1300" dirty="0" err="1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dell’Unione</a:t>
            </a:r>
            <a:r>
              <a:rPr lang="el-GR" sz="1300" dirty="0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l-GR" sz="1300" dirty="0" err="1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Europea</a:t>
            </a:r>
            <a:r>
              <a:rPr lang="el-GR" sz="1300" dirty="0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 e </a:t>
            </a:r>
            <a:r>
              <a:rPr lang="el-GR" sz="1300" dirty="0" err="1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rispecchia</a:t>
            </a:r>
            <a:r>
              <a:rPr lang="el-GR" sz="1300" dirty="0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 i </a:t>
            </a:r>
            <a:r>
              <a:rPr lang="el-GR" sz="1300" dirty="0" err="1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punti</a:t>
            </a:r>
            <a:r>
              <a:rPr lang="el-GR" sz="1300" dirty="0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l-GR" sz="1300" dirty="0" err="1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di</a:t>
            </a:r>
            <a:r>
              <a:rPr lang="el-GR" sz="1300" dirty="0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l-GR" sz="1300" dirty="0" err="1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vista</a:t>
            </a:r>
            <a:r>
              <a:rPr lang="el-GR" sz="1300" dirty="0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l-GR" sz="1300" dirty="0" err="1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degli</a:t>
            </a:r>
            <a:r>
              <a:rPr lang="el-GR" sz="1300" dirty="0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l-GR" sz="1300" dirty="0" err="1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autori</a:t>
            </a:r>
            <a:r>
              <a:rPr lang="el-GR" sz="1300" dirty="0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 e </a:t>
            </a:r>
            <a:r>
              <a:rPr lang="el-GR" sz="1300" dirty="0" err="1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l’Autorità</a:t>
            </a:r>
            <a:r>
              <a:rPr lang="el-GR" sz="1300" dirty="0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l-GR" sz="1300" dirty="0" err="1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di</a:t>
            </a:r>
            <a:r>
              <a:rPr lang="el-GR" sz="1300" dirty="0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l-GR" sz="1300" dirty="0" err="1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Gestione</a:t>
            </a:r>
            <a:r>
              <a:rPr lang="el-GR" sz="1300" dirty="0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 non è </a:t>
            </a:r>
            <a:r>
              <a:rPr lang="el-GR" sz="1300" dirty="0" err="1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responsabile</a:t>
            </a:r>
            <a:r>
              <a:rPr lang="el-GR" sz="1300" dirty="0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 per </a:t>
            </a:r>
            <a:r>
              <a:rPr lang="el-GR" sz="1300" dirty="0" err="1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qualsiasi</a:t>
            </a:r>
            <a:r>
              <a:rPr lang="el-GR" sz="1300" dirty="0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l-GR" sz="1300" dirty="0" err="1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uso</a:t>
            </a:r>
            <a:r>
              <a:rPr lang="el-GR" sz="1300" dirty="0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l-GR" sz="1300" dirty="0" err="1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delle</a:t>
            </a:r>
            <a:r>
              <a:rPr lang="el-GR" sz="1300" dirty="0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l-GR" sz="1300" dirty="0" err="1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informazioni</a:t>
            </a:r>
            <a:r>
              <a:rPr lang="el-GR" sz="1300" dirty="0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l-GR" sz="1300" dirty="0" err="1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contenute</a:t>
            </a:r>
            <a:r>
              <a:rPr lang="el-GR" sz="1300" dirty="0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 in</a:t>
            </a:r>
            <a:endParaRPr sz="1300" dirty="0">
              <a:solidFill>
                <a:srgbClr val="47796A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8750"/>
              <a:buFont typeface="Arial"/>
              <a:buNone/>
            </a:pPr>
            <a:r>
              <a:rPr lang="el-GR" sz="1300" dirty="0" err="1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questo</a:t>
            </a:r>
            <a:r>
              <a:rPr lang="el-GR" sz="1300" dirty="0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l-GR" sz="1300" dirty="0" err="1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documento</a:t>
            </a:r>
            <a:r>
              <a:rPr lang="el-GR" sz="1300" dirty="0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sz="1300" dirty="0">
              <a:solidFill>
                <a:srgbClr val="47796A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7796A"/>
              </a:buClr>
              <a:buSzPct val="275000"/>
              <a:buFont typeface="Arial"/>
              <a:buNone/>
            </a:pPr>
            <a:br>
              <a:rPr lang="el-GR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endParaRPr b="1" dirty="0">
              <a:solidFill>
                <a:schemeClr val="dk2"/>
              </a:solidFill>
            </a:endParaRPr>
          </a:p>
        </p:txBody>
      </p:sp>
      <p:sp>
        <p:nvSpPr>
          <p:cNvPr id="80" name="Google Shape;80;p14" descr="ÎÏÎ¿ÏÎ­Î»ÎµÏÎ¼Î± ÎµÎ¹ÎºÏÎ½Î±Ï Î³Î¹Î± interreg greece italy logo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1" name="Google Shape;81;p14" descr="C:\Users\user\AppData\Local\Microsoft\Windows\Temporary Internet Files\Content.Outlook\0TVTFSZK\AUTHENTIC-OLIVE-NET_Logo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483768" y="41942"/>
            <a:ext cx="3933298" cy="1080120"/>
          </a:xfrm>
          <a:prstGeom prst="rect">
            <a:avLst/>
          </a:prstGeom>
          <a:noFill/>
          <a:ln>
            <a:noFill/>
          </a:ln>
        </p:spPr>
      </p:pic>
      <p:pic>
        <p:nvPicPr>
          <p:cNvPr id="82" name="Google Shape;82;p1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826619" y="3589173"/>
            <a:ext cx="1486313" cy="1229586"/>
          </a:xfrm>
          <a:prstGeom prst="rect">
            <a:avLst/>
          </a:prstGeom>
          <a:noFill/>
          <a:ln>
            <a:noFill/>
          </a:ln>
        </p:spPr>
      </p:pic>
      <p:pic>
        <p:nvPicPr>
          <p:cNvPr id="83" name="Google Shape;83;p1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059892" y="6021288"/>
            <a:ext cx="781050" cy="444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3"/>
          <p:cNvSpPr txBox="1">
            <a:spLocks noGrp="1"/>
          </p:cNvSpPr>
          <p:nvPr>
            <p:ph type="title"/>
          </p:nvPr>
        </p:nvSpPr>
        <p:spPr>
          <a:xfrm>
            <a:off x="179512" y="713740"/>
            <a:ext cx="8754176" cy="19951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br>
              <a:rPr lang="el-GR" sz="36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l-GR" sz="3100" b="1" dirty="0">
                <a:solidFill>
                  <a:srgbClr val="000000"/>
                </a:solidFill>
              </a:rPr>
              <a:t>CARATTERISTICHE ORGANOLETTICHE POSITIVE DELL’OLIO DI OLIVA (1)</a:t>
            </a:r>
            <a:br>
              <a:rPr lang="el-GR" sz="27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l-GR" sz="3200" dirty="0">
                <a:solidFill>
                  <a:srgbClr val="47796A"/>
                </a:solidFill>
              </a:rPr>
              <a:t> </a:t>
            </a:r>
            <a:endParaRPr sz="3200" dirty="0">
              <a:solidFill>
                <a:srgbClr val="47796A"/>
              </a:solidFill>
            </a:endParaRPr>
          </a:p>
        </p:txBody>
      </p:sp>
      <p:sp>
        <p:nvSpPr>
          <p:cNvPr id="178" name="Google Shape;178;p23"/>
          <p:cNvSpPr txBox="1">
            <a:spLocks noGrp="1"/>
          </p:cNvSpPr>
          <p:nvPr>
            <p:ph type="body" idx="1"/>
          </p:nvPr>
        </p:nvSpPr>
        <p:spPr>
          <a:xfrm>
            <a:off x="477536" y="1628800"/>
            <a:ext cx="7796400" cy="427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just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dirty="0"/>
          </a:p>
          <a:p>
            <a:pPr marL="342900" lvl="0" indent="-165100" algn="just" rtl="0">
              <a:lnSpc>
                <a:spcPct val="80000"/>
              </a:lnSpc>
              <a:spcBef>
                <a:spcPts val="112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Noto Sans Symbols"/>
              <a:buNone/>
            </a:pPr>
            <a:r>
              <a:rPr lang="el-GR" sz="250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Fruttato</a:t>
            </a:r>
            <a:endParaRPr sz="250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lvl="0" indent="-165100" algn="l" rtl="0">
              <a:spcBef>
                <a:spcPts val="1800"/>
              </a:spcBef>
              <a:spcAft>
                <a:spcPts val="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7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- </a:t>
            </a:r>
            <a:r>
              <a:rPr lang="el-GR" sz="170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Viene</a:t>
            </a:r>
            <a:r>
              <a:rPr lang="el-GR" sz="17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170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percepito</a:t>
            </a:r>
            <a:r>
              <a:rPr lang="el-GR" sz="17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in </a:t>
            </a:r>
            <a:r>
              <a:rPr lang="el-GR" sz="170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primo</a:t>
            </a:r>
            <a:r>
              <a:rPr lang="el-GR" sz="17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170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luogo</a:t>
            </a:r>
            <a:r>
              <a:rPr lang="el-GR" sz="17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170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attraverso</a:t>
            </a:r>
            <a:r>
              <a:rPr lang="el-GR" sz="17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170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valutazione</a:t>
            </a:r>
            <a:r>
              <a:rPr lang="el-GR" sz="17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170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olfattiva</a:t>
            </a:r>
            <a:r>
              <a:rPr lang="el-GR" sz="17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e</a:t>
            </a:r>
            <a:r>
              <a:rPr lang="en-US" sz="17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170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successivamente</a:t>
            </a:r>
            <a:r>
              <a:rPr lang="el-GR" sz="17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170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da</a:t>
            </a:r>
            <a:r>
              <a:rPr lang="el-GR" sz="17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170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quella</a:t>
            </a:r>
            <a:r>
              <a:rPr lang="el-GR" sz="17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170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gustativa</a:t>
            </a:r>
            <a:r>
              <a:rPr lang="el-GR" sz="17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.</a:t>
            </a:r>
            <a:endParaRPr sz="170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lvl="0" indent="-165100" algn="l" rtl="0">
              <a:spcBef>
                <a:spcPts val="1800"/>
              </a:spcBef>
              <a:spcAft>
                <a:spcPts val="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7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- </a:t>
            </a:r>
            <a:r>
              <a:rPr lang="el-GR" sz="17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È </a:t>
            </a:r>
            <a:r>
              <a:rPr lang="el-GR" sz="170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presente</a:t>
            </a:r>
            <a:r>
              <a:rPr lang="el-GR" sz="17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170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negli</a:t>
            </a:r>
            <a:r>
              <a:rPr lang="el-GR" sz="17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170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oli</a:t>
            </a:r>
            <a:r>
              <a:rPr lang="el-GR" sz="17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170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ottenuti</a:t>
            </a:r>
            <a:r>
              <a:rPr lang="el-GR" sz="17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170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da</a:t>
            </a:r>
            <a:r>
              <a:rPr lang="el-GR" sz="17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170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olive</a:t>
            </a:r>
            <a:r>
              <a:rPr lang="el-GR" sz="17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170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sane</a:t>
            </a:r>
            <a:r>
              <a:rPr lang="el-GR" sz="17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e </a:t>
            </a:r>
            <a:r>
              <a:rPr lang="el-GR" sz="170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fresche</a:t>
            </a:r>
            <a:r>
              <a:rPr lang="el-GR" sz="17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.</a:t>
            </a:r>
            <a:endParaRPr sz="170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lvl="0" indent="-165100" algn="l" rtl="0">
              <a:spcBef>
                <a:spcPts val="1800"/>
              </a:spcBef>
              <a:spcAft>
                <a:spcPts val="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7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- </a:t>
            </a:r>
            <a:r>
              <a:rPr lang="el-GR" sz="17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È </a:t>
            </a:r>
            <a:r>
              <a:rPr lang="el-GR" sz="170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la</a:t>
            </a:r>
            <a:r>
              <a:rPr lang="el-GR" sz="17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170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caratteristica</a:t>
            </a:r>
            <a:r>
              <a:rPr lang="el-GR" sz="17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170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più</a:t>
            </a:r>
            <a:r>
              <a:rPr lang="el-GR" sz="17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170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importante</a:t>
            </a:r>
            <a:r>
              <a:rPr lang="el-GR" sz="17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170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della</a:t>
            </a:r>
            <a:r>
              <a:rPr lang="el-GR" sz="17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170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valutazione</a:t>
            </a:r>
            <a:r>
              <a:rPr lang="el-GR" sz="17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170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organolettica</a:t>
            </a:r>
            <a:r>
              <a:rPr lang="el-GR" sz="17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, in</a:t>
            </a:r>
            <a:r>
              <a:rPr lang="en-US" sz="17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170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quanto</a:t>
            </a:r>
            <a:r>
              <a:rPr lang="el-GR" sz="17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in </a:t>
            </a:r>
            <a:r>
              <a:rPr lang="el-GR" sz="170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assenza</a:t>
            </a:r>
            <a:r>
              <a:rPr lang="el-GR" sz="17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170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di</a:t>
            </a:r>
            <a:r>
              <a:rPr lang="el-GR" sz="17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170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fruttato</a:t>
            </a:r>
            <a:r>
              <a:rPr lang="el-GR" sz="17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, </a:t>
            </a:r>
            <a:r>
              <a:rPr lang="el-GR" sz="170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un</a:t>
            </a:r>
            <a:r>
              <a:rPr lang="el-GR" sz="17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170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olio</a:t>
            </a:r>
            <a:r>
              <a:rPr lang="el-GR" sz="17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non </a:t>
            </a:r>
            <a:r>
              <a:rPr lang="el-GR" sz="170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può</a:t>
            </a:r>
            <a:r>
              <a:rPr lang="el-GR" sz="17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170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essere</a:t>
            </a:r>
            <a:r>
              <a:rPr lang="el-GR" sz="17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170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classificato</a:t>
            </a:r>
            <a:r>
              <a:rPr lang="en-US" sz="17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170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come</a:t>
            </a:r>
            <a:r>
              <a:rPr lang="el-GR" sz="17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170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extra</a:t>
            </a:r>
            <a:r>
              <a:rPr lang="el-GR" sz="17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170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vergine</a:t>
            </a:r>
            <a:r>
              <a:rPr lang="el-GR" sz="17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o </a:t>
            </a:r>
            <a:r>
              <a:rPr lang="el-GR" sz="170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vergine</a:t>
            </a:r>
            <a:r>
              <a:rPr lang="el-GR" sz="17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.</a:t>
            </a:r>
            <a:endParaRPr sz="170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lvl="0" indent="-165100" algn="l" rtl="0">
              <a:lnSpc>
                <a:spcPct val="80000"/>
              </a:lnSpc>
              <a:spcBef>
                <a:spcPts val="112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70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179" name="Google Shape;179;p2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668344" y="5589239"/>
            <a:ext cx="697260" cy="316909"/>
          </a:xfrm>
          <a:prstGeom prst="rect">
            <a:avLst/>
          </a:prstGeom>
          <a:noFill/>
          <a:ln>
            <a:noFill/>
          </a:ln>
        </p:spPr>
      </p:pic>
      <p:sp>
        <p:nvSpPr>
          <p:cNvPr id="180" name="Google Shape;180;p23"/>
          <p:cNvSpPr txBox="1"/>
          <p:nvPr/>
        </p:nvSpPr>
        <p:spPr>
          <a:xfrm>
            <a:off x="0" y="5733256"/>
            <a:ext cx="1691680" cy="288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2500" lnSpcReduction="20000"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1" name="Google Shape;181;p23" descr="C:\Users\user\AppData\Local\Microsoft\Windows\Temporary Internet Files\Content.Outlook\0TVTFSZK\AUTHENTIC-OLIVE-NET_Logo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948709" y="0"/>
            <a:ext cx="2152650" cy="7137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2" name="Google Shape;182;p2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1415" y="1"/>
            <a:ext cx="834425" cy="6920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24"/>
          <p:cNvSpPr txBox="1">
            <a:spLocks noGrp="1"/>
          </p:cNvSpPr>
          <p:nvPr>
            <p:ph type="title"/>
          </p:nvPr>
        </p:nvSpPr>
        <p:spPr>
          <a:xfrm>
            <a:off x="149912" y="94512"/>
            <a:ext cx="8754300" cy="226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br>
              <a:rPr lang="el-GR" sz="36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27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l-GR" sz="27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CARATTERISTICHE ORGANOLETTICHE POSITIVE DELL’OLIO DI OLIVA (2)</a:t>
            </a:r>
            <a:br>
              <a:rPr lang="el-GR" sz="36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l-GR" sz="3200">
                <a:solidFill>
                  <a:srgbClr val="47796A"/>
                </a:solidFill>
              </a:rPr>
              <a:t> </a:t>
            </a:r>
            <a:endParaRPr sz="3200">
              <a:solidFill>
                <a:srgbClr val="47796A"/>
              </a:solidFill>
            </a:endParaRPr>
          </a:p>
        </p:txBody>
      </p:sp>
      <p:sp>
        <p:nvSpPr>
          <p:cNvPr id="189" name="Google Shape;189;p24"/>
          <p:cNvSpPr txBox="1">
            <a:spLocks noGrp="1"/>
          </p:cNvSpPr>
          <p:nvPr>
            <p:ph type="body" idx="1"/>
          </p:nvPr>
        </p:nvSpPr>
        <p:spPr>
          <a:xfrm>
            <a:off x="467661" y="1836025"/>
            <a:ext cx="7796400" cy="446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just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l-GR" sz="2800" dirty="0" err="1">
                <a:solidFill>
                  <a:schemeClr val="dk1"/>
                </a:solidFill>
              </a:rPr>
              <a:t>Amaro</a:t>
            </a:r>
            <a:r>
              <a:rPr lang="el-GR" dirty="0"/>
              <a:t>  </a:t>
            </a:r>
            <a:endParaRPr sz="280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lvl="0" indent="0" algn="just" rtl="0">
              <a:lnSpc>
                <a:spcPct val="8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lang="el-GR" sz="18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- </a:t>
            </a:r>
            <a:r>
              <a:rPr lang="el-GR" sz="180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Sapore</a:t>
            </a:r>
            <a:r>
              <a:rPr lang="el-GR" sz="18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180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primario</a:t>
            </a:r>
            <a:r>
              <a:rPr lang="el-GR" sz="18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180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caratteristico</a:t>
            </a:r>
            <a:r>
              <a:rPr lang="el-GR" sz="18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180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dell’olio</a:t>
            </a:r>
            <a:r>
              <a:rPr lang="el-GR" sz="18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180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ottenuto</a:t>
            </a:r>
            <a:r>
              <a:rPr lang="el-GR" sz="18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180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con</a:t>
            </a:r>
            <a:r>
              <a:rPr lang="el-GR" sz="18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180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olive</a:t>
            </a:r>
            <a:r>
              <a:rPr lang="el-GR" sz="18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180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verdi</a:t>
            </a:r>
            <a:r>
              <a:rPr lang="el-GR" sz="18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o </a:t>
            </a:r>
            <a:r>
              <a:rPr lang="el-GR" sz="180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appena</a:t>
            </a:r>
            <a:r>
              <a:rPr lang="el-GR" sz="18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180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invaiate</a:t>
            </a:r>
            <a:r>
              <a:rPr lang="el-GR" sz="18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.</a:t>
            </a:r>
            <a:endParaRPr sz="180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lvl="0" indent="0" algn="just" rtl="0">
              <a:lnSpc>
                <a:spcPct val="8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endParaRPr sz="180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lvl="0" indent="0" algn="just" rtl="0">
              <a:lnSpc>
                <a:spcPct val="8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lang="el-GR" sz="18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- </a:t>
            </a:r>
            <a:r>
              <a:rPr lang="el-GR" sz="180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Dovuto</a:t>
            </a:r>
            <a:r>
              <a:rPr lang="el-GR" sz="18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180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all’azione</a:t>
            </a:r>
            <a:r>
              <a:rPr lang="el-GR" sz="18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180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dei</a:t>
            </a:r>
            <a:r>
              <a:rPr lang="el-GR" sz="18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180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fenoli</a:t>
            </a:r>
            <a:r>
              <a:rPr lang="el-GR" sz="18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180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ed</a:t>
            </a:r>
            <a:r>
              <a:rPr lang="el-GR" sz="18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è </a:t>
            </a:r>
            <a:r>
              <a:rPr lang="el-GR" sz="180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percepito</a:t>
            </a:r>
            <a:r>
              <a:rPr lang="el-GR" sz="18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180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dalla</a:t>
            </a:r>
            <a:r>
              <a:rPr lang="el-GR" sz="18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180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lingua</a:t>
            </a:r>
            <a:r>
              <a:rPr lang="el-GR" sz="18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.</a:t>
            </a:r>
            <a:endParaRPr sz="180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lvl="0" indent="0" algn="just" rtl="0">
              <a:lnSpc>
                <a:spcPct val="8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endParaRPr sz="180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lvl="0" indent="0" algn="just" rtl="0">
              <a:lnSpc>
                <a:spcPct val="8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l-GR" sz="18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- </a:t>
            </a:r>
            <a:r>
              <a:rPr lang="el-GR" sz="180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La</a:t>
            </a:r>
            <a:r>
              <a:rPr lang="el-GR" sz="18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180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persistenza</a:t>
            </a:r>
            <a:r>
              <a:rPr lang="el-GR" sz="18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180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scompare</a:t>
            </a:r>
            <a:r>
              <a:rPr lang="el-GR" sz="18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180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gradualmente</a:t>
            </a:r>
            <a:r>
              <a:rPr lang="el-GR" sz="18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180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durante</a:t>
            </a:r>
            <a:r>
              <a:rPr lang="el-GR" sz="18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180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la</a:t>
            </a:r>
            <a:r>
              <a:rPr lang="el-GR" sz="18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180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degustazione</a:t>
            </a:r>
            <a:r>
              <a:rPr lang="el-GR" sz="18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e </a:t>
            </a:r>
            <a:r>
              <a:rPr lang="el-GR" sz="180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questa</a:t>
            </a:r>
            <a:r>
              <a:rPr lang="el-GR" sz="18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180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caratteristica</a:t>
            </a:r>
            <a:r>
              <a:rPr lang="el-GR" sz="18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non </a:t>
            </a:r>
            <a:r>
              <a:rPr lang="el-GR" sz="180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può</a:t>
            </a:r>
            <a:r>
              <a:rPr lang="el-GR" sz="18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in </a:t>
            </a:r>
            <a:r>
              <a:rPr lang="el-GR" sz="180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alcun</a:t>
            </a:r>
            <a:r>
              <a:rPr lang="el-GR" sz="18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180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modo</a:t>
            </a:r>
            <a:r>
              <a:rPr lang="el-GR" sz="18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180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essere</a:t>
            </a:r>
            <a:r>
              <a:rPr lang="el-GR" sz="18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180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considerata</a:t>
            </a:r>
            <a:r>
              <a:rPr lang="el-GR" sz="18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180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un</a:t>
            </a:r>
            <a:r>
              <a:rPr lang="el-GR" sz="18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180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difetto</a:t>
            </a:r>
            <a:r>
              <a:rPr lang="el-GR" sz="18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.</a:t>
            </a:r>
            <a:endParaRPr sz="180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742950" lvl="1" indent="-171450" algn="just" rtl="0">
              <a:lnSpc>
                <a:spcPct val="8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sz="1800" dirty="0"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190" name="Google Shape;190;p2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668344" y="5589239"/>
            <a:ext cx="697260" cy="316909"/>
          </a:xfrm>
          <a:prstGeom prst="rect">
            <a:avLst/>
          </a:prstGeom>
          <a:noFill/>
          <a:ln>
            <a:noFill/>
          </a:ln>
        </p:spPr>
      </p:pic>
      <p:sp>
        <p:nvSpPr>
          <p:cNvPr id="191" name="Google Shape;191;p24"/>
          <p:cNvSpPr txBox="1"/>
          <p:nvPr/>
        </p:nvSpPr>
        <p:spPr>
          <a:xfrm>
            <a:off x="0" y="5733256"/>
            <a:ext cx="1691680" cy="288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2500" lnSpcReduction="20000"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2" name="Google Shape;192;p24" descr="C:\Users\user\AppData\Local\Microsoft\Windows\Temporary Internet Files\Content.Outlook\0TVTFSZK\AUTHENTIC-OLIVE-NET_Logo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948709" y="0"/>
            <a:ext cx="2152650" cy="7137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3" name="Google Shape;193;p2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1416" y="1"/>
            <a:ext cx="860522" cy="7137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25"/>
          <p:cNvSpPr txBox="1">
            <a:spLocks noGrp="1"/>
          </p:cNvSpPr>
          <p:nvPr>
            <p:ph type="title"/>
          </p:nvPr>
        </p:nvSpPr>
        <p:spPr>
          <a:xfrm>
            <a:off x="140037" y="1120955"/>
            <a:ext cx="8754300" cy="216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br>
              <a:rPr lang="el-GR" sz="36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l-GR" sz="36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CARATTERISTICHE ORGANOLETTICHE POSITIVE DELL’OLIO DI OLIVA (2)</a:t>
            </a:r>
            <a:br>
              <a:rPr lang="el-GR" sz="36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27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l-GR" sz="3200">
                <a:solidFill>
                  <a:srgbClr val="47796A"/>
                </a:solidFill>
              </a:rPr>
              <a:t> </a:t>
            </a:r>
            <a:endParaRPr sz="3200">
              <a:solidFill>
                <a:srgbClr val="47796A"/>
              </a:solidFill>
            </a:endParaRPr>
          </a:p>
        </p:txBody>
      </p:sp>
      <p:sp>
        <p:nvSpPr>
          <p:cNvPr id="200" name="Google Shape;200;p25"/>
          <p:cNvSpPr txBox="1">
            <a:spLocks noGrp="1"/>
          </p:cNvSpPr>
          <p:nvPr>
            <p:ph type="body" idx="1"/>
          </p:nvPr>
        </p:nvSpPr>
        <p:spPr>
          <a:xfrm>
            <a:off x="569136" y="2174458"/>
            <a:ext cx="7796400" cy="43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10000"/>
          </a:bodyPr>
          <a:lstStyle/>
          <a:p>
            <a:pPr marL="0" lvl="0" indent="0" algn="just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89743"/>
              <a:buNone/>
            </a:pPr>
            <a:r>
              <a:rPr lang="el-GR" sz="3120" dirty="0" err="1">
                <a:solidFill>
                  <a:schemeClr val="dk1"/>
                </a:solidFill>
              </a:rPr>
              <a:t>Piccante</a:t>
            </a:r>
            <a:endParaRPr sz="2420" dirty="0"/>
          </a:p>
          <a:p>
            <a:pPr marL="342900" lvl="0" indent="-165100" algn="just" rtl="0">
              <a:lnSpc>
                <a:spcPct val="80000"/>
              </a:lnSpc>
              <a:spcBef>
                <a:spcPts val="112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l-GR" sz="28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- </a:t>
            </a:r>
            <a:r>
              <a:rPr lang="el-GR" sz="280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Sapore</a:t>
            </a:r>
            <a:r>
              <a:rPr lang="el-GR" sz="28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280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intenso</a:t>
            </a:r>
            <a:r>
              <a:rPr lang="el-GR" sz="28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280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ed</a:t>
            </a:r>
            <a:r>
              <a:rPr lang="el-GR" sz="28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280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evidente</a:t>
            </a:r>
            <a:r>
              <a:rPr lang="el-GR" sz="28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280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dovuto</a:t>
            </a:r>
            <a:r>
              <a:rPr lang="el-GR" sz="28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ad </a:t>
            </a:r>
            <a:r>
              <a:rPr lang="el-GR" sz="280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oli</a:t>
            </a:r>
            <a:r>
              <a:rPr lang="el-GR" sz="28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280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ottenuti</a:t>
            </a:r>
            <a:r>
              <a:rPr lang="el-GR" sz="28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280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da</a:t>
            </a:r>
            <a:r>
              <a:rPr lang="el-GR" sz="28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280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olive</a:t>
            </a:r>
            <a:r>
              <a:rPr lang="el-GR" sz="28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280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poco</a:t>
            </a:r>
            <a:r>
              <a:rPr lang="en-US" sz="28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280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mature</a:t>
            </a:r>
            <a:r>
              <a:rPr lang="el-GR" sz="28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.</a:t>
            </a:r>
            <a:endParaRPr sz="280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lvl="0" indent="-165100" algn="just" rtl="0">
              <a:lnSpc>
                <a:spcPct val="80000"/>
              </a:lnSpc>
              <a:spcBef>
                <a:spcPts val="112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endParaRPr sz="280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lvl="0" indent="-165100" algn="just" rtl="0">
              <a:lnSpc>
                <a:spcPct val="80000"/>
              </a:lnSpc>
              <a:spcBef>
                <a:spcPts val="112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l-GR" sz="28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- </a:t>
            </a:r>
            <a:r>
              <a:rPr lang="el-GR" sz="280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Deriva</a:t>
            </a:r>
            <a:r>
              <a:rPr lang="el-GR" sz="28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280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dall’azione</a:t>
            </a:r>
            <a:r>
              <a:rPr lang="el-GR" sz="28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280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di</a:t>
            </a:r>
            <a:r>
              <a:rPr lang="el-GR" sz="28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280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diverse</a:t>
            </a:r>
            <a:r>
              <a:rPr lang="el-GR" sz="28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280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sostanze</a:t>
            </a:r>
            <a:r>
              <a:rPr lang="el-GR" sz="28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280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fenoliche</a:t>
            </a:r>
            <a:r>
              <a:rPr lang="el-GR" sz="28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(</a:t>
            </a:r>
            <a:r>
              <a:rPr lang="el-GR" sz="280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principalmente</a:t>
            </a:r>
            <a:r>
              <a:rPr lang="en-US" sz="28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280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oleocantale</a:t>
            </a:r>
            <a:r>
              <a:rPr lang="el-GR" sz="28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280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oleaceina</a:t>
            </a:r>
            <a:r>
              <a:rPr lang="el-GR" sz="28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280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ecc</a:t>
            </a:r>
            <a:r>
              <a:rPr lang="el-GR" sz="28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.)</a:t>
            </a:r>
            <a:endParaRPr sz="280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lvl="0" indent="-165100" algn="just" rtl="0">
              <a:lnSpc>
                <a:spcPct val="80000"/>
              </a:lnSpc>
              <a:spcBef>
                <a:spcPts val="112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endParaRPr sz="280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lvl="0" indent="-165100" algn="just" rtl="0">
              <a:lnSpc>
                <a:spcPct val="80000"/>
              </a:lnSpc>
              <a:spcBef>
                <a:spcPts val="112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l-GR" sz="28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- </a:t>
            </a:r>
            <a:r>
              <a:rPr lang="el-GR" sz="280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Può</a:t>
            </a:r>
            <a:r>
              <a:rPr lang="el-GR" sz="28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280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essere</a:t>
            </a:r>
            <a:r>
              <a:rPr lang="el-GR" sz="28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280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percepita</a:t>
            </a:r>
            <a:r>
              <a:rPr lang="el-GR" sz="28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in </a:t>
            </a:r>
            <a:r>
              <a:rPr lang="el-GR" sz="280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tutta</a:t>
            </a:r>
            <a:r>
              <a:rPr lang="el-GR" sz="28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280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la</a:t>
            </a:r>
            <a:r>
              <a:rPr lang="el-GR" sz="28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280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cavità</a:t>
            </a:r>
            <a:r>
              <a:rPr lang="el-GR" sz="28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280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orale</a:t>
            </a:r>
            <a:r>
              <a:rPr lang="el-GR" sz="28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, </a:t>
            </a:r>
            <a:r>
              <a:rPr lang="el-GR" sz="280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principalmente</a:t>
            </a:r>
            <a:r>
              <a:rPr lang="el-GR" sz="28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280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nella</a:t>
            </a:r>
            <a:r>
              <a:rPr lang="el-GR" sz="28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280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parte</a:t>
            </a:r>
            <a:r>
              <a:rPr lang="en-US" sz="28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280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finale</a:t>
            </a:r>
            <a:r>
              <a:rPr lang="el-GR" sz="28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280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della</a:t>
            </a:r>
            <a:r>
              <a:rPr lang="el-GR" sz="28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280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bocca</a:t>
            </a:r>
            <a:r>
              <a:rPr lang="el-GR" sz="28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; </a:t>
            </a:r>
            <a:r>
              <a:rPr lang="el-GR" sz="280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gradualmente</a:t>
            </a:r>
            <a:r>
              <a:rPr lang="el-GR" sz="28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280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scompare</a:t>
            </a:r>
            <a:r>
              <a:rPr lang="el-GR" sz="28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280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al</a:t>
            </a:r>
            <a:r>
              <a:rPr lang="el-GR" sz="28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280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termine</a:t>
            </a:r>
            <a:r>
              <a:rPr lang="el-GR" sz="28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280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della</a:t>
            </a:r>
            <a:r>
              <a:rPr lang="en-US" sz="28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280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degustazione</a:t>
            </a:r>
            <a:r>
              <a:rPr lang="el-GR" sz="28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.</a:t>
            </a:r>
            <a:endParaRPr sz="280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lvl="0" indent="-165100" algn="just" rtl="0">
              <a:lnSpc>
                <a:spcPct val="80000"/>
              </a:lnSpc>
              <a:spcBef>
                <a:spcPts val="112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280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lvl="0" indent="-165100" algn="just" rtl="0">
              <a:lnSpc>
                <a:spcPct val="80000"/>
              </a:lnSpc>
              <a:spcBef>
                <a:spcPts val="112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280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lvl="0" indent="-165100" algn="just" rtl="0">
              <a:lnSpc>
                <a:spcPct val="80000"/>
              </a:lnSpc>
              <a:spcBef>
                <a:spcPts val="112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280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742950" lvl="1" indent="-171450" algn="just" rtl="0">
              <a:lnSpc>
                <a:spcPct val="8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1800" b="1" dirty="0"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201" name="Google Shape;201;p2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668344" y="5589239"/>
            <a:ext cx="697260" cy="316909"/>
          </a:xfrm>
          <a:prstGeom prst="rect">
            <a:avLst/>
          </a:prstGeom>
          <a:noFill/>
          <a:ln>
            <a:noFill/>
          </a:ln>
        </p:spPr>
      </p:pic>
      <p:sp>
        <p:nvSpPr>
          <p:cNvPr id="202" name="Google Shape;202;p25"/>
          <p:cNvSpPr txBox="1"/>
          <p:nvPr/>
        </p:nvSpPr>
        <p:spPr>
          <a:xfrm>
            <a:off x="0" y="5733256"/>
            <a:ext cx="1691680" cy="288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2500" lnSpcReduction="20000"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3" name="Google Shape;203;p25" descr="C:\Users\user\AppData\Local\Microsoft\Windows\Temporary Internet Files\Content.Outlook\0TVTFSZK\AUTHENTIC-OLIVE-NET_Logo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948709" y="0"/>
            <a:ext cx="2152650" cy="71374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4" name="Google Shape;204;p2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7529" y="21645"/>
            <a:ext cx="1016079" cy="8427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26"/>
          <p:cNvSpPr txBox="1">
            <a:spLocks noGrp="1"/>
          </p:cNvSpPr>
          <p:nvPr>
            <p:ph type="title"/>
          </p:nvPr>
        </p:nvSpPr>
        <p:spPr>
          <a:xfrm>
            <a:off x="179512" y="908720"/>
            <a:ext cx="8754176" cy="18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br>
              <a:rPr lang="el-GR" sz="36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l-GR" sz="3266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CARATTERISTICHE ORGANOLETTICHE NEGATIVE DELL’OLIO DI OLIVA (1)</a:t>
            </a:r>
            <a:br>
              <a:rPr lang="el-GR" sz="2366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l-GR" sz="3200">
                <a:solidFill>
                  <a:srgbClr val="47796A"/>
                </a:solidFill>
              </a:rPr>
              <a:t> </a:t>
            </a:r>
            <a:endParaRPr sz="3200">
              <a:solidFill>
                <a:srgbClr val="47796A"/>
              </a:solidFill>
            </a:endParaRPr>
          </a:p>
        </p:txBody>
      </p:sp>
      <p:sp>
        <p:nvSpPr>
          <p:cNvPr id="211" name="Google Shape;211;p26"/>
          <p:cNvSpPr txBox="1">
            <a:spLocks noGrp="1"/>
          </p:cNvSpPr>
          <p:nvPr>
            <p:ph type="body" idx="1"/>
          </p:nvPr>
        </p:nvSpPr>
        <p:spPr>
          <a:xfrm>
            <a:off x="569204" y="1772700"/>
            <a:ext cx="7796400" cy="508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70000" lnSpcReduction="20000"/>
          </a:bodyPr>
          <a:lstStyle/>
          <a:p>
            <a:pPr marL="0" lvl="0" indent="0" algn="just" rtl="0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ct val="55000"/>
              <a:buFont typeface="Arial"/>
              <a:buNone/>
            </a:pPr>
            <a:r>
              <a:rPr lang="el-GR" sz="2000" dirty="0">
                <a:solidFill>
                  <a:schemeClr val="dk1"/>
                </a:solidFill>
              </a:rPr>
              <a:t>• </a:t>
            </a:r>
            <a:r>
              <a:rPr lang="el-GR" sz="2000" dirty="0" err="1">
                <a:solidFill>
                  <a:schemeClr val="dk1"/>
                </a:solidFill>
              </a:rPr>
              <a:t>Morchia</a:t>
            </a:r>
            <a:endParaRPr sz="200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ct val="55000"/>
              <a:buFont typeface="Arial"/>
              <a:buNone/>
            </a:pPr>
            <a:r>
              <a:rPr lang="el-GR" sz="2000" b="0" dirty="0" err="1">
                <a:solidFill>
                  <a:schemeClr val="dk1"/>
                </a:solidFill>
              </a:rPr>
              <a:t>Caratteristico</a:t>
            </a:r>
            <a:r>
              <a:rPr lang="el-GR" sz="2000" b="0" dirty="0">
                <a:solidFill>
                  <a:schemeClr val="dk1"/>
                </a:solidFill>
              </a:rPr>
              <a:t> </a:t>
            </a:r>
            <a:r>
              <a:rPr lang="el-GR" sz="2000" b="0" dirty="0" err="1">
                <a:solidFill>
                  <a:schemeClr val="dk1"/>
                </a:solidFill>
              </a:rPr>
              <a:t>odore</a:t>
            </a:r>
            <a:r>
              <a:rPr lang="el-GR" sz="2000" b="0" dirty="0">
                <a:solidFill>
                  <a:schemeClr val="dk1"/>
                </a:solidFill>
              </a:rPr>
              <a:t> e </a:t>
            </a:r>
            <a:r>
              <a:rPr lang="el-GR" sz="2000" b="0" dirty="0" err="1">
                <a:solidFill>
                  <a:schemeClr val="dk1"/>
                </a:solidFill>
              </a:rPr>
              <a:t>sapore</a:t>
            </a:r>
            <a:r>
              <a:rPr lang="el-GR" sz="2000" b="0" dirty="0">
                <a:solidFill>
                  <a:schemeClr val="dk1"/>
                </a:solidFill>
              </a:rPr>
              <a:t> </a:t>
            </a:r>
            <a:r>
              <a:rPr lang="el-GR" sz="2000" b="0" dirty="0" err="1">
                <a:solidFill>
                  <a:schemeClr val="dk1"/>
                </a:solidFill>
              </a:rPr>
              <a:t>dell’olio</a:t>
            </a:r>
            <a:r>
              <a:rPr lang="el-GR" sz="2000" b="0" dirty="0">
                <a:solidFill>
                  <a:schemeClr val="dk1"/>
                </a:solidFill>
              </a:rPr>
              <a:t> </a:t>
            </a:r>
            <a:r>
              <a:rPr lang="el-GR" sz="2000" b="0" dirty="0" err="1">
                <a:solidFill>
                  <a:schemeClr val="dk1"/>
                </a:solidFill>
              </a:rPr>
              <a:t>di</a:t>
            </a:r>
            <a:r>
              <a:rPr lang="el-GR" sz="2000" b="0" dirty="0">
                <a:solidFill>
                  <a:schemeClr val="dk1"/>
                </a:solidFill>
              </a:rPr>
              <a:t> </a:t>
            </a:r>
            <a:r>
              <a:rPr lang="el-GR" sz="2000" b="0" dirty="0" err="1">
                <a:solidFill>
                  <a:schemeClr val="dk1"/>
                </a:solidFill>
              </a:rPr>
              <a:t>oliva</a:t>
            </a:r>
            <a:r>
              <a:rPr lang="el-GR" sz="2000" b="0" dirty="0">
                <a:solidFill>
                  <a:schemeClr val="dk1"/>
                </a:solidFill>
              </a:rPr>
              <a:t> </a:t>
            </a:r>
            <a:r>
              <a:rPr lang="el-GR" sz="2000" b="0" dirty="0" err="1">
                <a:solidFill>
                  <a:schemeClr val="dk1"/>
                </a:solidFill>
              </a:rPr>
              <a:t>ottenuto</a:t>
            </a:r>
            <a:r>
              <a:rPr lang="el-GR" sz="2000" b="0" dirty="0">
                <a:solidFill>
                  <a:schemeClr val="dk1"/>
                </a:solidFill>
              </a:rPr>
              <a:t> </a:t>
            </a:r>
            <a:r>
              <a:rPr lang="el-GR" sz="2000" b="0" dirty="0" err="1">
                <a:solidFill>
                  <a:schemeClr val="dk1"/>
                </a:solidFill>
              </a:rPr>
              <a:t>da</a:t>
            </a:r>
            <a:r>
              <a:rPr lang="el-GR" sz="2000" b="0" dirty="0">
                <a:solidFill>
                  <a:schemeClr val="dk1"/>
                </a:solidFill>
              </a:rPr>
              <a:t> olive</a:t>
            </a:r>
            <a:endParaRPr sz="2000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ct val="55000"/>
              <a:buFont typeface="Arial"/>
              <a:buNone/>
            </a:pPr>
            <a:r>
              <a:rPr lang="el-GR" sz="2000" b="0" dirty="0" err="1">
                <a:solidFill>
                  <a:schemeClr val="dk1"/>
                </a:solidFill>
              </a:rPr>
              <a:t>ammassate</a:t>
            </a:r>
            <a:r>
              <a:rPr lang="el-GR" sz="2000" b="0" dirty="0">
                <a:solidFill>
                  <a:schemeClr val="dk1"/>
                </a:solidFill>
              </a:rPr>
              <a:t> e </a:t>
            </a:r>
            <a:r>
              <a:rPr lang="el-GR" sz="2000" b="0" dirty="0" err="1">
                <a:solidFill>
                  <a:schemeClr val="dk1"/>
                </a:solidFill>
              </a:rPr>
              <a:t>che</a:t>
            </a:r>
            <a:r>
              <a:rPr lang="el-GR" sz="2000" b="0" dirty="0">
                <a:solidFill>
                  <a:schemeClr val="dk1"/>
                </a:solidFill>
              </a:rPr>
              <a:t> </a:t>
            </a:r>
            <a:r>
              <a:rPr lang="el-GR" sz="2000" b="0" dirty="0" err="1">
                <a:solidFill>
                  <a:schemeClr val="dk1"/>
                </a:solidFill>
              </a:rPr>
              <a:t>presentano</a:t>
            </a:r>
            <a:r>
              <a:rPr lang="el-GR" sz="2000" b="0" dirty="0">
                <a:solidFill>
                  <a:schemeClr val="dk1"/>
                </a:solidFill>
              </a:rPr>
              <a:t> </a:t>
            </a:r>
            <a:r>
              <a:rPr lang="el-GR" sz="2000" b="0" dirty="0" err="1">
                <a:solidFill>
                  <a:schemeClr val="dk1"/>
                </a:solidFill>
              </a:rPr>
              <a:t>un</a:t>
            </a:r>
            <a:r>
              <a:rPr lang="el-GR" sz="2000" b="0" dirty="0">
                <a:solidFill>
                  <a:schemeClr val="dk1"/>
                </a:solidFill>
              </a:rPr>
              <a:t> </a:t>
            </a:r>
            <a:r>
              <a:rPr lang="el-GR" sz="2000" b="0" dirty="0" err="1">
                <a:solidFill>
                  <a:schemeClr val="dk1"/>
                </a:solidFill>
              </a:rPr>
              <a:t>elevato</a:t>
            </a:r>
            <a:r>
              <a:rPr lang="el-GR" sz="2000" b="0" dirty="0">
                <a:solidFill>
                  <a:schemeClr val="dk1"/>
                </a:solidFill>
              </a:rPr>
              <a:t> </a:t>
            </a:r>
            <a:r>
              <a:rPr lang="el-GR" sz="2000" b="0" dirty="0" err="1">
                <a:solidFill>
                  <a:schemeClr val="dk1"/>
                </a:solidFill>
              </a:rPr>
              <a:t>grado</a:t>
            </a:r>
            <a:r>
              <a:rPr lang="el-GR" sz="2000" b="0" dirty="0">
                <a:solidFill>
                  <a:schemeClr val="dk1"/>
                </a:solidFill>
              </a:rPr>
              <a:t> </a:t>
            </a:r>
            <a:r>
              <a:rPr lang="el-GR" sz="2000" b="0" dirty="0" err="1">
                <a:solidFill>
                  <a:schemeClr val="dk1"/>
                </a:solidFill>
              </a:rPr>
              <a:t>di</a:t>
            </a:r>
            <a:r>
              <a:rPr lang="el-GR" sz="2000" b="0" dirty="0">
                <a:solidFill>
                  <a:schemeClr val="dk1"/>
                </a:solidFill>
              </a:rPr>
              <a:t> </a:t>
            </a:r>
            <a:r>
              <a:rPr lang="el-GR" sz="2000" b="0" dirty="0" err="1">
                <a:solidFill>
                  <a:schemeClr val="dk1"/>
                </a:solidFill>
              </a:rPr>
              <a:t>fermentazione</a:t>
            </a:r>
            <a:endParaRPr sz="2000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ct val="55000"/>
              <a:buFont typeface="Arial"/>
              <a:buNone/>
            </a:pPr>
            <a:r>
              <a:rPr lang="el-GR" sz="2000" b="0" dirty="0" err="1">
                <a:solidFill>
                  <a:schemeClr val="dk1"/>
                </a:solidFill>
              </a:rPr>
              <a:t>anaerobica</a:t>
            </a:r>
            <a:r>
              <a:rPr lang="el-GR" sz="2000" b="0" dirty="0">
                <a:solidFill>
                  <a:schemeClr val="dk1"/>
                </a:solidFill>
              </a:rPr>
              <a:t>.</a:t>
            </a:r>
            <a:endParaRPr sz="2000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ct val="55000"/>
              <a:buNone/>
            </a:pPr>
            <a:endParaRPr sz="200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ct val="55000"/>
              <a:buFont typeface="Arial"/>
              <a:buNone/>
            </a:pPr>
            <a:r>
              <a:rPr lang="el-GR" sz="2000" dirty="0">
                <a:solidFill>
                  <a:schemeClr val="dk1"/>
                </a:solidFill>
              </a:rPr>
              <a:t>• </a:t>
            </a:r>
            <a:r>
              <a:rPr lang="el-GR" sz="2000" dirty="0" err="1">
                <a:solidFill>
                  <a:schemeClr val="dk1"/>
                </a:solidFill>
              </a:rPr>
              <a:t>Fangoso</a:t>
            </a:r>
            <a:endParaRPr sz="200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ct val="55000"/>
              <a:buFont typeface="Arial"/>
              <a:buNone/>
            </a:pPr>
            <a:r>
              <a:rPr lang="el-GR" sz="2000" b="0" dirty="0" err="1">
                <a:solidFill>
                  <a:schemeClr val="dk1"/>
                </a:solidFill>
              </a:rPr>
              <a:t>Caratteristico</a:t>
            </a:r>
            <a:r>
              <a:rPr lang="el-GR" sz="2000" b="0" dirty="0">
                <a:solidFill>
                  <a:schemeClr val="dk1"/>
                </a:solidFill>
              </a:rPr>
              <a:t> </a:t>
            </a:r>
            <a:r>
              <a:rPr lang="el-GR" sz="2000" b="0" dirty="0" err="1">
                <a:solidFill>
                  <a:schemeClr val="dk1"/>
                </a:solidFill>
              </a:rPr>
              <a:t>odore</a:t>
            </a:r>
            <a:r>
              <a:rPr lang="el-GR" sz="2000" b="0" dirty="0">
                <a:solidFill>
                  <a:schemeClr val="dk1"/>
                </a:solidFill>
              </a:rPr>
              <a:t> e </a:t>
            </a:r>
            <a:r>
              <a:rPr lang="el-GR" sz="2000" b="0" dirty="0" err="1">
                <a:solidFill>
                  <a:schemeClr val="dk1"/>
                </a:solidFill>
              </a:rPr>
              <a:t>sapore</a:t>
            </a:r>
            <a:r>
              <a:rPr lang="el-GR" sz="2000" b="0" dirty="0">
                <a:solidFill>
                  <a:schemeClr val="dk1"/>
                </a:solidFill>
              </a:rPr>
              <a:t> </a:t>
            </a:r>
            <a:r>
              <a:rPr lang="el-GR" sz="2000" b="0" dirty="0" err="1">
                <a:solidFill>
                  <a:schemeClr val="dk1"/>
                </a:solidFill>
              </a:rPr>
              <a:t>dell’olio</a:t>
            </a:r>
            <a:r>
              <a:rPr lang="el-GR" sz="2000" b="0" dirty="0">
                <a:solidFill>
                  <a:schemeClr val="dk1"/>
                </a:solidFill>
              </a:rPr>
              <a:t> </a:t>
            </a:r>
            <a:r>
              <a:rPr lang="el-GR" sz="2000" b="0" dirty="0" err="1">
                <a:solidFill>
                  <a:schemeClr val="dk1"/>
                </a:solidFill>
              </a:rPr>
              <a:t>ottenuto</a:t>
            </a:r>
            <a:r>
              <a:rPr lang="el-GR" sz="2000" b="0" dirty="0">
                <a:solidFill>
                  <a:schemeClr val="dk1"/>
                </a:solidFill>
              </a:rPr>
              <a:t> </a:t>
            </a:r>
            <a:r>
              <a:rPr lang="el-GR" sz="2000" b="0" dirty="0" err="1">
                <a:solidFill>
                  <a:schemeClr val="dk1"/>
                </a:solidFill>
              </a:rPr>
              <a:t>da</a:t>
            </a:r>
            <a:r>
              <a:rPr lang="el-GR" sz="2000" b="0" dirty="0">
                <a:solidFill>
                  <a:schemeClr val="dk1"/>
                </a:solidFill>
              </a:rPr>
              <a:t> olive non</a:t>
            </a:r>
            <a:endParaRPr sz="2000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ct val="55000"/>
              <a:buFont typeface="Arial"/>
              <a:buNone/>
            </a:pPr>
            <a:r>
              <a:rPr lang="el-GR" sz="2000" b="0" dirty="0" err="1">
                <a:solidFill>
                  <a:schemeClr val="dk1"/>
                </a:solidFill>
              </a:rPr>
              <a:t>correttamente</a:t>
            </a:r>
            <a:r>
              <a:rPr lang="el-GR" sz="2000" b="0" dirty="0">
                <a:solidFill>
                  <a:schemeClr val="dk1"/>
                </a:solidFill>
              </a:rPr>
              <a:t> </a:t>
            </a:r>
            <a:r>
              <a:rPr lang="el-GR" sz="2000" b="0" dirty="0" err="1">
                <a:solidFill>
                  <a:schemeClr val="dk1"/>
                </a:solidFill>
              </a:rPr>
              <a:t>lavate</a:t>
            </a:r>
            <a:r>
              <a:rPr lang="el-GR" sz="2000" b="0" dirty="0">
                <a:solidFill>
                  <a:schemeClr val="dk1"/>
                </a:solidFill>
              </a:rPr>
              <a:t> e </a:t>
            </a:r>
            <a:r>
              <a:rPr lang="el-GR" sz="2000" b="0" dirty="0" err="1">
                <a:solidFill>
                  <a:schemeClr val="dk1"/>
                </a:solidFill>
              </a:rPr>
              <a:t>contenenti</a:t>
            </a:r>
            <a:r>
              <a:rPr lang="el-GR" sz="2000" b="0" dirty="0">
                <a:solidFill>
                  <a:schemeClr val="dk1"/>
                </a:solidFill>
              </a:rPr>
              <a:t> </a:t>
            </a:r>
            <a:r>
              <a:rPr lang="el-GR" sz="2000" b="0" dirty="0" err="1">
                <a:solidFill>
                  <a:schemeClr val="dk1"/>
                </a:solidFill>
              </a:rPr>
              <a:t>residui</a:t>
            </a:r>
            <a:r>
              <a:rPr lang="el-GR" sz="2000" b="0" dirty="0">
                <a:solidFill>
                  <a:schemeClr val="dk1"/>
                </a:solidFill>
              </a:rPr>
              <a:t> </a:t>
            </a:r>
            <a:r>
              <a:rPr lang="el-GR" sz="2000" b="0" dirty="0" err="1">
                <a:solidFill>
                  <a:schemeClr val="dk1"/>
                </a:solidFill>
              </a:rPr>
              <a:t>terrosi</a:t>
            </a:r>
            <a:endParaRPr sz="2000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ct val="55000"/>
              <a:buNone/>
            </a:pPr>
            <a:endParaRPr sz="200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ct val="55000"/>
              <a:buFont typeface="Arial"/>
              <a:buNone/>
            </a:pPr>
            <a:r>
              <a:rPr lang="el-GR" sz="2000" dirty="0">
                <a:solidFill>
                  <a:schemeClr val="dk1"/>
                </a:solidFill>
              </a:rPr>
              <a:t>• </a:t>
            </a:r>
            <a:r>
              <a:rPr lang="el-GR" sz="2000" dirty="0" err="1">
                <a:solidFill>
                  <a:schemeClr val="dk1"/>
                </a:solidFill>
              </a:rPr>
              <a:t>Muffa</a:t>
            </a:r>
            <a:r>
              <a:rPr lang="el-GR" sz="2000" dirty="0">
                <a:solidFill>
                  <a:schemeClr val="dk1"/>
                </a:solidFill>
              </a:rPr>
              <a:t> – </a:t>
            </a:r>
            <a:r>
              <a:rPr lang="el-GR" sz="2000" dirty="0" err="1">
                <a:solidFill>
                  <a:schemeClr val="dk1"/>
                </a:solidFill>
              </a:rPr>
              <a:t>Umidità</a:t>
            </a:r>
            <a:endParaRPr sz="200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ct val="55000"/>
              <a:buFont typeface="Arial"/>
              <a:buNone/>
            </a:pPr>
            <a:r>
              <a:rPr lang="el-GR" sz="2000" b="0" dirty="0" err="1">
                <a:solidFill>
                  <a:schemeClr val="dk1"/>
                </a:solidFill>
              </a:rPr>
              <a:t>Caratteristico</a:t>
            </a:r>
            <a:r>
              <a:rPr lang="el-GR" sz="2000" b="0" dirty="0">
                <a:solidFill>
                  <a:schemeClr val="dk1"/>
                </a:solidFill>
              </a:rPr>
              <a:t> </a:t>
            </a:r>
            <a:r>
              <a:rPr lang="el-GR" sz="2000" b="0" dirty="0" err="1">
                <a:solidFill>
                  <a:schemeClr val="dk1"/>
                </a:solidFill>
              </a:rPr>
              <a:t>odore</a:t>
            </a:r>
            <a:r>
              <a:rPr lang="el-GR" sz="2000" b="0" dirty="0">
                <a:solidFill>
                  <a:schemeClr val="dk1"/>
                </a:solidFill>
              </a:rPr>
              <a:t> e </a:t>
            </a:r>
            <a:r>
              <a:rPr lang="el-GR" sz="2000" b="0" dirty="0" err="1">
                <a:solidFill>
                  <a:schemeClr val="dk1"/>
                </a:solidFill>
              </a:rPr>
              <a:t>sapore</a:t>
            </a:r>
            <a:r>
              <a:rPr lang="el-GR" sz="2000" b="0" dirty="0">
                <a:solidFill>
                  <a:schemeClr val="dk1"/>
                </a:solidFill>
              </a:rPr>
              <a:t> </a:t>
            </a:r>
            <a:r>
              <a:rPr lang="el-GR" sz="2000" b="0" dirty="0" err="1">
                <a:solidFill>
                  <a:schemeClr val="dk1"/>
                </a:solidFill>
              </a:rPr>
              <a:t>dell’olio</a:t>
            </a:r>
            <a:r>
              <a:rPr lang="el-GR" sz="2000" b="0" dirty="0">
                <a:solidFill>
                  <a:schemeClr val="dk1"/>
                </a:solidFill>
              </a:rPr>
              <a:t> </a:t>
            </a:r>
            <a:r>
              <a:rPr lang="el-GR" sz="2000" b="0" dirty="0" err="1">
                <a:solidFill>
                  <a:schemeClr val="dk1"/>
                </a:solidFill>
              </a:rPr>
              <a:t>di</a:t>
            </a:r>
            <a:r>
              <a:rPr lang="el-GR" sz="2000" b="0" dirty="0">
                <a:solidFill>
                  <a:schemeClr val="dk1"/>
                </a:solidFill>
              </a:rPr>
              <a:t> </a:t>
            </a:r>
            <a:r>
              <a:rPr lang="el-GR" sz="2000" b="0" dirty="0" err="1">
                <a:solidFill>
                  <a:schemeClr val="dk1"/>
                </a:solidFill>
              </a:rPr>
              <a:t>oliva</a:t>
            </a:r>
            <a:r>
              <a:rPr lang="el-GR" sz="2000" b="0" dirty="0">
                <a:solidFill>
                  <a:schemeClr val="dk1"/>
                </a:solidFill>
              </a:rPr>
              <a:t> </a:t>
            </a:r>
            <a:r>
              <a:rPr lang="el-GR" sz="2000" b="0" dirty="0" err="1">
                <a:solidFill>
                  <a:schemeClr val="dk1"/>
                </a:solidFill>
              </a:rPr>
              <a:t>ottenuto</a:t>
            </a:r>
            <a:r>
              <a:rPr lang="el-GR" sz="2000" b="0" dirty="0">
                <a:solidFill>
                  <a:schemeClr val="dk1"/>
                </a:solidFill>
              </a:rPr>
              <a:t> </a:t>
            </a:r>
            <a:r>
              <a:rPr lang="el-GR" sz="2000" b="0" dirty="0" err="1">
                <a:solidFill>
                  <a:schemeClr val="dk1"/>
                </a:solidFill>
              </a:rPr>
              <a:t>da</a:t>
            </a:r>
            <a:r>
              <a:rPr lang="el-GR" sz="2000" b="0" dirty="0">
                <a:solidFill>
                  <a:schemeClr val="dk1"/>
                </a:solidFill>
              </a:rPr>
              <a:t> olive </a:t>
            </a:r>
            <a:r>
              <a:rPr lang="el-GR" sz="2000" b="0" dirty="0" err="1">
                <a:solidFill>
                  <a:schemeClr val="dk1"/>
                </a:solidFill>
              </a:rPr>
              <a:t>nelle</a:t>
            </a:r>
            <a:endParaRPr sz="2000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ct val="55000"/>
              <a:buFont typeface="Arial"/>
              <a:buNone/>
            </a:pPr>
            <a:r>
              <a:rPr lang="el-GR" sz="2000" b="0" dirty="0" err="1">
                <a:solidFill>
                  <a:schemeClr val="dk1"/>
                </a:solidFill>
              </a:rPr>
              <a:t>quali</a:t>
            </a:r>
            <a:r>
              <a:rPr lang="el-GR" sz="2000" b="0" dirty="0">
                <a:solidFill>
                  <a:schemeClr val="dk1"/>
                </a:solidFill>
              </a:rPr>
              <a:t> </a:t>
            </a:r>
            <a:r>
              <a:rPr lang="el-GR" sz="2000" b="0" dirty="0" err="1">
                <a:solidFill>
                  <a:schemeClr val="dk1"/>
                </a:solidFill>
              </a:rPr>
              <a:t>si</a:t>
            </a:r>
            <a:r>
              <a:rPr lang="el-GR" sz="2000" b="0" dirty="0">
                <a:solidFill>
                  <a:schemeClr val="dk1"/>
                </a:solidFill>
              </a:rPr>
              <a:t> </a:t>
            </a:r>
            <a:r>
              <a:rPr lang="el-GR" sz="2000" b="0" dirty="0" err="1">
                <a:solidFill>
                  <a:schemeClr val="dk1"/>
                </a:solidFill>
              </a:rPr>
              <a:t>sono</a:t>
            </a:r>
            <a:r>
              <a:rPr lang="el-GR" sz="2000" b="0" dirty="0">
                <a:solidFill>
                  <a:schemeClr val="dk1"/>
                </a:solidFill>
              </a:rPr>
              <a:t> </a:t>
            </a:r>
            <a:r>
              <a:rPr lang="el-GR" sz="2000" b="0" dirty="0" err="1">
                <a:solidFill>
                  <a:schemeClr val="dk1"/>
                </a:solidFill>
              </a:rPr>
              <a:t>sviluppati</a:t>
            </a:r>
            <a:r>
              <a:rPr lang="el-GR" sz="2000" b="0" dirty="0">
                <a:solidFill>
                  <a:schemeClr val="dk1"/>
                </a:solidFill>
              </a:rPr>
              <a:t> </a:t>
            </a:r>
            <a:r>
              <a:rPr lang="el-GR" sz="2000" b="0" dirty="0" err="1">
                <a:solidFill>
                  <a:schemeClr val="dk1"/>
                </a:solidFill>
              </a:rPr>
              <a:t>funghi</a:t>
            </a:r>
            <a:r>
              <a:rPr lang="el-GR" sz="2000" b="0" dirty="0">
                <a:solidFill>
                  <a:schemeClr val="dk1"/>
                </a:solidFill>
              </a:rPr>
              <a:t> e/o </a:t>
            </a:r>
            <a:r>
              <a:rPr lang="el-GR" sz="2000" b="0" dirty="0" err="1">
                <a:solidFill>
                  <a:schemeClr val="dk1"/>
                </a:solidFill>
              </a:rPr>
              <a:t>muffe</a:t>
            </a:r>
            <a:r>
              <a:rPr lang="el-GR" sz="2000" b="0" dirty="0">
                <a:solidFill>
                  <a:schemeClr val="dk1"/>
                </a:solidFill>
              </a:rPr>
              <a:t> a </a:t>
            </a:r>
            <a:r>
              <a:rPr lang="el-GR" sz="2000" b="0" dirty="0" err="1">
                <a:solidFill>
                  <a:schemeClr val="dk1"/>
                </a:solidFill>
              </a:rPr>
              <a:t>causa</a:t>
            </a:r>
            <a:r>
              <a:rPr lang="el-GR" sz="2000" b="0" dirty="0">
                <a:solidFill>
                  <a:schemeClr val="dk1"/>
                </a:solidFill>
              </a:rPr>
              <a:t> </a:t>
            </a:r>
            <a:r>
              <a:rPr lang="el-GR" sz="2000" b="0" dirty="0" err="1">
                <a:solidFill>
                  <a:schemeClr val="dk1"/>
                </a:solidFill>
              </a:rPr>
              <a:t>di</a:t>
            </a:r>
            <a:r>
              <a:rPr lang="el-GR" sz="2000" b="0" dirty="0">
                <a:solidFill>
                  <a:schemeClr val="dk1"/>
                </a:solidFill>
              </a:rPr>
              <a:t> </a:t>
            </a:r>
            <a:r>
              <a:rPr lang="el-GR" sz="2000" b="0" dirty="0" err="1">
                <a:solidFill>
                  <a:schemeClr val="dk1"/>
                </a:solidFill>
              </a:rPr>
              <a:t>ammassamento</a:t>
            </a:r>
            <a:r>
              <a:rPr lang="el-GR" sz="2000" b="0" dirty="0">
                <a:solidFill>
                  <a:schemeClr val="dk1"/>
                </a:solidFill>
              </a:rPr>
              <a:t> in </a:t>
            </a:r>
            <a:r>
              <a:rPr lang="el-GR" sz="2000" b="0" dirty="0" err="1">
                <a:solidFill>
                  <a:schemeClr val="dk1"/>
                </a:solidFill>
              </a:rPr>
              <a:t>ambiente</a:t>
            </a:r>
            <a:r>
              <a:rPr lang="el-GR" sz="2000" b="0" dirty="0">
                <a:solidFill>
                  <a:schemeClr val="dk1"/>
                </a:solidFill>
              </a:rPr>
              <a:t> </a:t>
            </a:r>
            <a:r>
              <a:rPr lang="el-GR" sz="2000" b="0" dirty="0" err="1">
                <a:solidFill>
                  <a:schemeClr val="dk1"/>
                </a:solidFill>
              </a:rPr>
              <a:t>umido</a:t>
            </a:r>
            <a:r>
              <a:rPr lang="el-GR" sz="2000" b="0" dirty="0">
                <a:solidFill>
                  <a:schemeClr val="dk1"/>
                </a:solidFill>
              </a:rPr>
              <a:t>.</a:t>
            </a:r>
            <a:endParaRPr sz="2000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ct val="55000"/>
              <a:buNone/>
            </a:pPr>
            <a:endParaRPr sz="200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ct val="55000"/>
              <a:buFont typeface="Arial"/>
              <a:buNone/>
            </a:pPr>
            <a:r>
              <a:rPr lang="el-GR" sz="2000" dirty="0">
                <a:solidFill>
                  <a:schemeClr val="dk1"/>
                </a:solidFill>
              </a:rPr>
              <a:t>• </a:t>
            </a:r>
            <a:r>
              <a:rPr lang="el-GR" sz="2000" dirty="0" err="1">
                <a:solidFill>
                  <a:schemeClr val="dk1"/>
                </a:solidFill>
              </a:rPr>
              <a:t>Avvinato</a:t>
            </a:r>
            <a:r>
              <a:rPr lang="el-GR" sz="2000" dirty="0">
                <a:solidFill>
                  <a:schemeClr val="dk1"/>
                </a:solidFill>
              </a:rPr>
              <a:t> – </a:t>
            </a:r>
            <a:r>
              <a:rPr lang="el-GR" sz="2000" dirty="0" err="1">
                <a:solidFill>
                  <a:schemeClr val="dk1"/>
                </a:solidFill>
              </a:rPr>
              <a:t>Inacetito</a:t>
            </a:r>
            <a:r>
              <a:rPr lang="el-GR" sz="2000" dirty="0">
                <a:solidFill>
                  <a:schemeClr val="dk1"/>
                </a:solidFill>
              </a:rPr>
              <a:t> – </a:t>
            </a:r>
            <a:r>
              <a:rPr lang="el-GR" sz="2000" dirty="0" err="1">
                <a:solidFill>
                  <a:schemeClr val="dk1"/>
                </a:solidFill>
              </a:rPr>
              <a:t>Acidoagro</a:t>
            </a:r>
            <a:endParaRPr sz="200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ct val="55000"/>
              <a:buFont typeface="Arial"/>
              <a:buNone/>
            </a:pPr>
            <a:r>
              <a:rPr lang="el-GR" sz="2000" b="0" dirty="0" err="1">
                <a:solidFill>
                  <a:schemeClr val="dk1"/>
                </a:solidFill>
              </a:rPr>
              <a:t>Caratteristico</a:t>
            </a:r>
            <a:r>
              <a:rPr lang="el-GR" sz="2000" b="0" dirty="0">
                <a:solidFill>
                  <a:schemeClr val="dk1"/>
                </a:solidFill>
              </a:rPr>
              <a:t> </a:t>
            </a:r>
            <a:r>
              <a:rPr lang="el-GR" sz="2000" b="0" dirty="0" err="1">
                <a:solidFill>
                  <a:schemeClr val="dk1"/>
                </a:solidFill>
              </a:rPr>
              <a:t>odore</a:t>
            </a:r>
            <a:r>
              <a:rPr lang="el-GR" sz="2000" b="0" dirty="0">
                <a:solidFill>
                  <a:schemeClr val="dk1"/>
                </a:solidFill>
              </a:rPr>
              <a:t> e </a:t>
            </a:r>
            <a:r>
              <a:rPr lang="el-GR" sz="2000" b="0" dirty="0" err="1">
                <a:solidFill>
                  <a:schemeClr val="dk1"/>
                </a:solidFill>
              </a:rPr>
              <a:t>sapore</a:t>
            </a:r>
            <a:r>
              <a:rPr lang="el-GR" sz="2000" b="0" dirty="0">
                <a:solidFill>
                  <a:schemeClr val="dk1"/>
                </a:solidFill>
              </a:rPr>
              <a:t> </a:t>
            </a:r>
            <a:r>
              <a:rPr lang="el-GR" sz="2000" b="0" dirty="0" err="1">
                <a:solidFill>
                  <a:schemeClr val="dk1"/>
                </a:solidFill>
              </a:rPr>
              <a:t>dell’olio</a:t>
            </a:r>
            <a:r>
              <a:rPr lang="el-GR" sz="2000" b="0" dirty="0">
                <a:solidFill>
                  <a:schemeClr val="dk1"/>
                </a:solidFill>
              </a:rPr>
              <a:t> </a:t>
            </a:r>
            <a:r>
              <a:rPr lang="el-GR" sz="2000" b="0" dirty="0" err="1">
                <a:solidFill>
                  <a:schemeClr val="dk1"/>
                </a:solidFill>
              </a:rPr>
              <a:t>di</a:t>
            </a:r>
            <a:r>
              <a:rPr lang="el-GR" sz="2000" b="0" dirty="0">
                <a:solidFill>
                  <a:schemeClr val="dk1"/>
                </a:solidFill>
              </a:rPr>
              <a:t> </a:t>
            </a:r>
            <a:r>
              <a:rPr lang="el-GR" sz="2000" b="0" dirty="0" err="1">
                <a:solidFill>
                  <a:schemeClr val="dk1"/>
                </a:solidFill>
              </a:rPr>
              <a:t>oliva</a:t>
            </a:r>
            <a:r>
              <a:rPr lang="el-GR" sz="2000" b="0" dirty="0">
                <a:solidFill>
                  <a:schemeClr val="dk1"/>
                </a:solidFill>
              </a:rPr>
              <a:t> </a:t>
            </a:r>
            <a:r>
              <a:rPr lang="el-GR" sz="2000" b="0" dirty="0" err="1">
                <a:solidFill>
                  <a:schemeClr val="dk1"/>
                </a:solidFill>
              </a:rPr>
              <a:t>che</a:t>
            </a:r>
            <a:r>
              <a:rPr lang="el-GR" sz="2000" b="0" dirty="0">
                <a:solidFill>
                  <a:schemeClr val="dk1"/>
                </a:solidFill>
              </a:rPr>
              <a:t> </a:t>
            </a:r>
            <a:r>
              <a:rPr lang="el-GR" sz="2000" b="0" dirty="0" err="1">
                <a:solidFill>
                  <a:schemeClr val="dk1"/>
                </a:solidFill>
              </a:rPr>
              <a:t>ricorda</a:t>
            </a:r>
            <a:r>
              <a:rPr lang="el-GR" sz="2000" b="0" dirty="0">
                <a:solidFill>
                  <a:schemeClr val="dk1"/>
                </a:solidFill>
              </a:rPr>
              <a:t> </a:t>
            </a:r>
            <a:r>
              <a:rPr lang="el-GR" sz="2000" b="0" dirty="0" err="1">
                <a:solidFill>
                  <a:schemeClr val="dk1"/>
                </a:solidFill>
              </a:rPr>
              <a:t>quello</a:t>
            </a:r>
            <a:r>
              <a:rPr lang="el-GR" sz="2000" b="0" dirty="0">
                <a:solidFill>
                  <a:schemeClr val="dk1"/>
                </a:solidFill>
              </a:rPr>
              <a:t> </a:t>
            </a:r>
            <a:r>
              <a:rPr lang="el-GR" sz="2000" b="0" dirty="0" err="1">
                <a:solidFill>
                  <a:schemeClr val="dk1"/>
                </a:solidFill>
              </a:rPr>
              <a:t>del</a:t>
            </a:r>
            <a:r>
              <a:rPr lang="el-GR" sz="2000" b="0" dirty="0">
                <a:solidFill>
                  <a:schemeClr val="dk1"/>
                </a:solidFill>
              </a:rPr>
              <a:t> </a:t>
            </a:r>
            <a:r>
              <a:rPr lang="el-GR" sz="2000" b="0" dirty="0" err="1">
                <a:solidFill>
                  <a:schemeClr val="dk1"/>
                </a:solidFill>
              </a:rPr>
              <a:t>vino</a:t>
            </a:r>
            <a:endParaRPr sz="2000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ct val="55000"/>
              <a:buFont typeface="Arial"/>
              <a:buNone/>
            </a:pPr>
            <a:r>
              <a:rPr lang="el-GR" sz="2000" b="0" dirty="0">
                <a:solidFill>
                  <a:schemeClr val="dk1"/>
                </a:solidFill>
              </a:rPr>
              <a:t>o </a:t>
            </a:r>
            <a:r>
              <a:rPr lang="el-GR" sz="2000" b="0" dirty="0" err="1">
                <a:solidFill>
                  <a:schemeClr val="dk1"/>
                </a:solidFill>
              </a:rPr>
              <a:t>dell’aceto</a:t>
            </a:r>
            <a:r>
              <a:rPr lang="el-GR" sz="2000" b="0" dirty="0">
                <a:solidFill>
                  <a:schemeClr val="dk1"/>
                </a:solidFill>
              </a:rPr>
              <a:t>, </a:t>
            </a:r>
            <a:r>
              <a:rPr lang="el-GR" sz="2000" b="0" dirty="0" err="1">
                <a:solidFill>
                  <a:schemeClr val="dk1"/>
                </a:solidFill>
              </a:rPr>
              <a:t>dovuto</a:t>
            </a:r>
            <a:r>
              <a:rPr lang="el-GR" sz="2000" b="0" dirty="0">
                <a:solidFill>
                  <a:schemeClr val="dk1"/>
                </a:solidFill>
              </a:rPr>
              <a:t> ad </a:t>
            </a:r>
            <a:r>
              <a:rPr lang="el-GR" sz="2000" b="0" dirty="0" err="1">
                <a:solidFill>
                  <a:schemeClr val="dk1"/>
                </a:solidFill>
              </a:rPr>
              <a:t>un</a:t>
            </a:r>
            <a:r>
              <a:rPr lang="el-GR" sz="2000" b="0" dirty="0">
                <a:solidFill>
                  <a:schemeClr val="dk1"/>
                </a:solidFill>
              </a:rPr>
              <a:t> </a:t>
            </a:r>
            <a:r>
              <a:rPr lang="el-GR" sz="2000" b="0" dirty="0" err="1">
                <a:solidFill>
                  <a:schemeClr val="dk1"/>
                </a:solidFill>
              </a:rPr>
              <a:t>processo</a:t>
            </a:r>
            <a:r>
              <a:rPr lang="el-GR" sz="2000" b="0" dirty="0">
                <a:solidFill>
                  <a:schemeClr val="dk1"/>
                </a:solidFill>
              </a:rPr>
              <a:t> </a:t>
            </a:r>
            <a:r>
              <a:rPr lang="el-GR" sz="2000" b="0" dirty="0" err="1">
                <a:solidFill>
                  <a:schemeClr val="dk1"/>
                </a:solidFill>
              </a:rPr>
              <a:t>di</a:t>
            </a:r>
            <a:r>
              <a:rPr lang="el-GR" sz="2000" b="0" dirty="0">
                <a:solidFill>
                  <a:schemeClr val="dk1"/>
                </a:solidFill>
              </a:rPr>
              <a:t> </a:t>
            </a:r>
            <a:r>
              <a:rPr lang="el-GR" sz="2000" b="0" dirty="0" err="1">
                <a:solidFill>
                  <a:schemeClr val="dk1"/>
                </a:solidFill>
              </a:rPr>
              <a:t>fermentazione</a:t>
            </a:r>
            <a:r>
              <a:rPr lang="el-GR" sz="2000" b="0" dirty="0">
                <a:solidFill>
                  <a:schemeClr val="dk1"/>
                </a:solidFill>
              </a:rPr>
              <a:t> </a:t>
            </a:r>
            <a:r>
              <a:rPr lang="el-GR" sz="2000" b="0" dirty="0" err="1">
                <a:solidFill>
                  <a:schemeClr val="dk1"/>
                </a:solidFill>
              </a:rPr>
              <a:t>degli</a:t>
            </a:r>
            <a:r>
              <a:rPr lang="el-GR" sz="2000" b="0" dirty="0">
                <a:solidFill>
                  <a:schemeClr val="dk1"/>
                </a:solidFill>
              </a:rPr>
              <a:t> </a:t>
            </a:r>
            <a:r>
              <a:rPr lang="el-GR" sz="2000" b="0" dirty="0" err="1">
                <a:solidFill>
                  <a:schemeClr val="dk1"/>
                </a:solidFill>
              </a:rPr>
              <a:t>zuccheri</a:t>
            </a:r>
            <a:r>
              <a:rPr lang="el-GR" sz="2000" b="0" dirty="0">
                <a:solidFill>
                  <a:schemeClr val="dk1"/>
                </a:solidFill>
              </a:rPr>
              <a:t> </a:t>
            </a:r>
            <a:r>
              <a:rPr lang="el-GR" sz="2000" b="0" dirty="0" err="1">
                <a:solidFill>
                  <a:schemeClr val="dk1"/>
                </a:solidFill>
              </a:rPr>
              <a:t>del</a:t>
            </a:r>
            <a:endParaRPr sz="2000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ct val="55000"/>
              <a:buFont typeface="Arial"/>
              <a:buNone/>
            </a:pPr>
            <a:r>
              <a:rPr lang="el-GR" sz="2000" b="0" dirty="0" err="1">
                <a:solidFill>
                  <a:schemeClr val="dk1"/>
                </a:solidFill>
              </a:rPr>
              <a:t>frutto</a:t>
            </a:r>
            <a:r>
              <a:rPr lang="el-GR" sz="2000" b="0" dirty="0">
                <a:solidFill>
                  <a:schemeClr val="dk1"/>
                </a:solidFill>
              </a:rPr>
              <a:t>.</a:t>
            </a:r>
            <a:endParaRPr sz="2000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ct val="55000"/>
              <a:buNone/>
            </a:pPr>
            <a:endParaRPr sz="200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ct val="55000"/>
              <a:buFont typeface="Arial"/>
              <a:buNone/>
            </a:pPr>
            <a:r>
              <a:rPr lang="el-GR" sz="2000" dirty="0">
                <a:solidFill>
                  <a:schemeClr val="dk1"/>
                </a:solidFill>
              </a:rPr>
              <a:t>• </a:t>
            </a:r>
            <a:r>
              <a:rPr lang="el-GR" sz="2000" dirty="0" err="1">
                <a:solidFill>
                  <a:schemeClr val="dk1"/>
                </a:solidFill>
              </a:rPr>
              <a:t>Rancido</a:t>
            </a:r>
            <a:endParaRPr sz="200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ct val="55000"/>
              <a:buFont typeface="Arial"/>
              <a:buNone/>
            </a:pPr>
            <a:r>
              <a:rPr lang="el-GR" sz="2000" b="0" dirty="0" err="1">
                <a:solidFill>
                  <a:schemeClr val="dk1"/>
                </a:solidFill>
              </a:rPr>
              <a:t>Caratteristico</a:t>
            </a:r>
            <a:r>
              <a:rPr lang="el-GR" sz="2000" b="0" dirty="0">
                <a:solidFill>
                  <a:schemeClr val="dk1"/>
                </a:solidFill>
              </a:rPr>
              <a:t> </a:t>
            </a:r>
            <a:r>
              <a:rPr lang="el-GR" sz="2000" b="0" dirty="0" err="1">
                <a:solidFill>
                  <a:schemeClr val="dk1"/>
                </a:solidFill>
              </a:rPr>
              <a:t>odore</a:t>
            </a:r>
            <a:r>
              <a:rPr lang="el-GR" sz="2000" b="0" dirty="0">
                <a:solidFill>
                  <a:schemeClr val="dk1"/>
                </a:solidFill>
              </a:rPr>
              <a:t> e </a:t>
            </a:r>
            <a:r>
              <a:rPr lang="el-GR" sz="2000" b="0" dirty="0" err="1">
                <a:solidFill>
                  <a:schemeClr val="dk1"/>
                </a:solidFill>
              </a:rPr>
              <a:t>sapore</a:t>
            </a:r>
            <a:r>
              <a:rPr lang="el-GR" sz="2000" b="0" dirty="0">
                <a:solidFill>
                  <a:schemeClr val="dk1"/>
                </a:solidFill>
              </a:rPr>
              <a:t> </a:t>
            </a:r>
            <a:r>
              <a:rPr lang="el-GR" sz="2000" b="0" dirty="0" err="1">
                <a:solidFill>
                  <a:schemeClr val="dk1"/>
                </a:solidFill>
              </a:rPr>
              <a:t>dell’olio</a:t>
            </a:r>
            <a:r>
              <a:rPr lang="el-GR" sz="2000" b="0" dirty="0">
                <a:solidFill>
                  <a:schemeClr val="dk1"/>
                </a:solidFill>
              </a:rPr>
              <a:t> </a:t>
            </a:r>
            <a:r>
              <a:rPr lang="el-GR" sz="2000" b="0" dirty="0" err="1">
                <a:solidFill>
                  <a:schemeClr val="dk1"/>
                </a:solidFill>
              </a:rPr>
              <a:t>di</a:t>
            </a:r>
            <a:r>
              <a:rPr lang="el-GR" sz="2000" b="0" dirty="0">
                <a:solidFill>
                  <a:schemeClr val="dk1"/>
                </a:solidFill>
              </a:rPr>
              <a:t> </a:t>
            </a:r>
            <a:r>
              <a:rPr lang="el-GR" sz="2000" b="0" dirty="0" err="1">
                <a:solidFill>
                  <a:schemeClr val="dk1"/>
                </a:solidFill>
              </a:rPr>
              <a:t>oliva</a:t>
            </a:r>
            <a:r>
              <a:rPr lang="el-GR" sz="2000" b="0" dirty="0">
                <a:solidFill>
                  <a:schemeClr val="dk1"/>
                </a:solidFill>
              </a:rPr>
              <a:t> </a:t>
            </a:r>
            <a:r>
              <a:rPr lang="el-GR" sz="2000" b="0" dirty="0" err="1">
                <a:solidFill>
                  <a:schemeClr val="dk1"/>
                </a:solidFill>
              </a:rPr>
              <a:t>che</a:t>
            </a:r>
            <a:r>
              <a:rPr lang="el-GR" sz="2000" b="0" dirty="0">
                <a:solidFill>
                  <a:schemeClr val="dk1"/>
                </a:solidFill>
              </a:rPr>
              <a:t> </a:t>
            </a:r>
            <a:r>
              <a:rPr lang="el-GR" sz="2000" b="0" dirty="0" err="1">
                <a:solidFill>
                  <a:schemeClr val="dk1"/>
                </a:solidFill>
              </a:rPr>
              <a:t>ha</a:t>
            </a:r>
            <a:r>
              <a:rPr lang="el-GR" sz="2000" b="0" dirty="0">
                <a:solidFill>
                  <a:schemeClr val="dk1"/>
                </a:solidFill>
              </a:rPr>
              <a:t> </a:t>
            </a:r>
            <a:r>
              <a:rPr lang="el-GR" sz="2000" b="0" dirty="0" err="1">
                <a:solidFill>
                  <a:schemeClr val="dk1"/>
                </a:solidFill>
              </a:rPr>
              <a:t>subito</a:t>
            </a:r>
            <a:r>
              <a:rPr lang="el-GR" sz="2000" b="0" dirty="0">
                <a:solidFill>
                  <a:schemeClr val="dk1"/>
                </a:solidFill>
              </a:rPr>
              <a:t> </a:t>
            </a:r>
            <a:r>
              <a:rPr lang="el-GR" sz="2000" b="0" dirty="0" err="1">
                <a:solidFill>
                  <a:schemeClr val="dk1"/>
                </a:solidFill>
              </a:rPr>
              <a:t>un</a:t>
            </a:r>
            <a:r>
              <a:rPr lang="el-GR" sz="2000" b="0" dirty="0">
                <a:solidFill>
                  <a:schemeClr val="dk1"/>
                </a:solidFill>
              </a:rPr>
              <a:t> </a:t>
            </a:r>
            <a:r>
              <a:rPr lang="el-GR" sz="2000" b="0" dirty="0" err="1">
                <a:solidFill>
                  <a:schemeClr val="dk1"/>
                </a:solidFill>
              </a:rPr>
              <a:t>processo</a:t>
            </a:r>
            <a:endParaRPr sz="2000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ct val="55000"/>
              <a:buFont typeface="Arial"/>
              <a:buNone/>
            </a:pPr>
            <a:r>
              <a:rPr lang="el-GR" sz="2000" b="0" dirty="0" err="1">
                <a:solidFill>
                  <a:schemeClr val="dk1"/>
                </a:solidFill>
              </a:rPr>
              <a:t>ossidativo</a:t>
            </a:r>
            <a:r>
              <a:rPr lang="el-GR" sz="2000" b="0" dirty="0">
                <a:solidFill>
                  <a:schemeClr val="dk1"/>
                </a:solidFill>
              </a:rPr>
              <a:t> </a:t>
            </a:r>
            <a:r>
              <a:rPr lang="el-GR" sz="2000" b="0" dirty="0" err="1">
                <a:solidFill>
                  <a:schemeClr val="dk1"/>
                </a:solidFill>
              </a:rPr>
              <a:t>intenso</a:t>
            </a:r>
            <a:r>
              <a:rPr lang="el-GR" sz="2000" b="0" dirty="0">
                <a:solidFill>
                  <a:schemeClr val="dk1"/>
                </a:solidFill>
              </a:rPr>
              <a:t> (</a:t>
            </a:r>
            <a:r>
              <a:rPr lang="el-GR" sz="2000" b="0" dirty="0" err="1">
                <a:solidFill>
                  <a:schemeClr val="dk1"/>
                </a:solidFill>
              </a:rPr>
              <a:t>irrancidimento</a:t>
            </a:r>
            <a:r>
              <a:rPr lang="el-GR" sz="2000" b="0" dirty="0">
                <a:solidFill>
                  <a:schemeClr val="dk1"/>
                </a:solidFill>
              </a:rPr>
              <a:t>).</a:t>
            </a:r>
            <a:endParaRPr sz="2000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ct val="100000"/>
              <a:buNone/>
            </a:pPr>
            <a:endParaRPr sz="2000" dirty="0">
              <a:solidFill>
                <a:schemeClr val="dk1"/>
              </a:solidFill>
            </a:endParaRPr>
          </a:p>
          <a:p>
            <a:pPr marL="742950" lvl="1" indent="-171450" algn="just" rtl="0">
              <a:lnSpc>
                <a:spcPct val="80000"/>
              </a:lnSpc>
              <a:spcBef>
                <a:spcPts val="76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1800" b="1" dirty="0"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212" name="Google Shape;212;p2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668344" y="5589239"/>
            <a:ext cx="697260" cy="316909"/>
          </a:xfrm>
          <a:prstGeom prst="rect">
            <a:avLst/>
          </a:prstGeom>
          <a:noFill/>
          <a:ln>
            <a:noFill/>
          </a:ln>
        </p:spPr>
      </p:pic>
      <p:sp>
        <p:nvSpPr>
          <p:cNvPr id="213" name="Google Shape;213;p26"/>
          <p:cNvSpPr txBox="1"/>
          <p:nvPr/>
        </p:nvSpPr>
        <p:spPr>
          <a:xfrm>
            <a:off x="0" y="5733256"/>
            <a:ext cx="1691680" cy="288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2500" lnSpcReduction="20000"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14" name="Google Shape;214;p26" descr="C:\Users\user\AppData\Local\Microsoft\Windows\Temporary Internet Files\Content.Outlook\0TVTFSZK\AUTHENTIC-OLIVE-NET_Logo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948709" y="0"/>
            <a:ext cx="2152650" cy="71374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5" name="Google Shape;215;p2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3327" y="1"/>
            <a:ext cx="958274" cy="79481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27"/>
          <p:cNvSpPr txBox="1">
            <a:spLocks noGrp="1"/>
          </p:cNvSpPr>
          <p:nvPr>
            <p:ph type="title"/>
          </p:nvPr>
        </p:nvSpPr>
        <p:spPr>
          <a:xfrm>
            <a:off x="136737" y="713751"/>
            <a:ext cx="8754300" cy="182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br>
              <a:rPr lang="el-GR" sz="36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l-GR" sz="36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CARATTERISTICHE ORGANOLETTICHE NEGATIVE DELL’OLIO DI OLIVA (2)</a:t>
            </a:r>
            <a:br>
              <a:rPr lang="el-GR" sz="27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l-GR" sz="3200">
                <a:solidFill>
                  <a:srgbClr val="47796A"/>
                </a:solidFill>
              </a:rPr>
              <a:t> </a:t>
            </a:r>
            <a:endParaRPr sz="3200">
              <a:solidFill>
                <a:srgbClr val="47796A"/>
              </a:solidFill>
            </a:endParaRPr>
          </a:p>
        </p:txBody>
      </p:sp>
      <p:sp>
        <p:nvSpPr>
          <p:cNvPr id="222" name="Google Shape;222;p27"/>
          <p:cNvSpPr txBox="1">
            <a:spLocks noGrp="1"/>
          </p:cNvSpPr>
          <p:nvPr>
            <p:ph type="body" idx="1"/>
          </p:nvPr>
        </p:nvSpPr>
        <p:spPr>
          <a:xfrm>
            <a:off x="615686" y="1792541"/>
            <a:ext cx="7796400" cy="53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70000" lnSpcReduction="20000"/>
          </a:bodyPr>
          <a:lstStyle/>
          <a:p>
            <a:pPr marL="0" lvl="0" indent="0" algn="just" rtl="0">
              <a:lnSpc>
                <a:spcPct val="80000"/>
              </a:lnSpc>
              <a:spcBef>
                <a:spcPts val="713"/>
              </a:spcBef>
              <a:spcAft>
                <a:spcPts val="0"/>
              </a:spcAft>
              <a:buClr>
                <a:schemeClr val="dk1"/>
              </a:buClr>
              <a:buSzPct val="47826"/>
              <a:buFont typeface="Arial"/>
              <a:buNone/>
            </a:pPr>
            <a:r>
              <a:rPr lang="el-GR" sz="2300" b="0">
                <a:solidFill>
                  <a:schemeClr val="dk1"/>
                </a:solidFill>
              </a:rPr>
              <a:t>• </a:t>
            </a:r>
            <a:r>
              <a:rPr lang="el-GR" sz="2300">
                <a:solidFill>
                  <a:schemeClr val="dk1"/>
                </a:solidFill>
              </a:rPr>
              <a:t>Metallico</a:t>
            </a:r>
            <a:endParaRPr sz="230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80000"/>
              </a:lnSpc>
              <a:spcBef>
                <a:spcPts val="713"/>
              </a:spcBef>
              <a:spcAft>
                <a:spcPts val="0"/>
              </a:spcAft>
              <a:buClr>
                <a:schemeClr val="dk1"/>
              </a:buClr>
              <a:buSzPct val="47826"/>
              <a:buFont typeface="Arial"/>
              <a:buNone/>
            </a:pPr>
            <a:r>
              <a:rPr lang="el-GR" sz="2300" b="0">
                <a:solidFill>
                  <a:schemeClr val="dk1"/>
                </a:solidFill>
              </a:rPr>
              <a:t>Caratteristico odore e sapore dell’olio di oliva che ricorda il metallo e che</a:t>
            </a:r>
            <a:endParaRPr sz="2300" b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80000"/>
              </a:lnSpc>
              <a:spcBef>
                <a:spcPts val="713"/>
              </a:spcBef>
              <a:spcAft>
                <a:spcPts val="0"/>
              </a:spcAft>
              <a:buClr>
                <a:schemeClr val="dk1"/>
              </a:buClr>
              <a:buSzPct val="47826"/>
              <a:buFont typeface="Arial"/>
              <a:buNone/>
            </a:pPr>
            <a:r>
              <a:rPr lang="el-GR" sz="2300" b="0">
                <a:solidFill>
                  <a:schemeClr val="dk1"/>
                </a:solidFill>
              </a:rPr>
              <a:t>proviene da contatto delle olive con superfici metalliche durante il</a:t>
            </a:r>
            <a:endParaRPr sz="2300" b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80000"/>
              </a:lnSpc>
              <a:spcBef>
                <a:spcPts val="713"/>
              </a:spcBef>
              <a:spcAft>
                <a:spcPts val="0"/>
              </a:spcAft>
              <a:buClr>
                <a:schemeClr val="dk1"/>
              </a:buClr>
              <a:buSzPct val="47826"/>
              <a:buFont typeface="Arial"/>
              <a:buNone/>
            </a:pPr>
            <a:r>
              <a:rPr lang="el-GR" sz="2300" b="0">
                <a:solidFill>
                  <a:schemeClr val="dk1"/>
                </a:solidFill>
              </a:rPr>
              <a:t>procedimento di estrazione o stoccaggio dell’olio di oliva.</a:t>
            </a:r>
            <a:endParaRPr sz="2300" b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80000"/>
              </a:lnSpc>
              <a:spcBef>
                <a:spcPts val="713"/>
              </a:spcBef>
              <a:spcAft>
                <a:spcPts val="0"/>
              </a:spcAft>
              <a:buClr>
                <a:schemeClr val="dk1"/>
              </a:buClr>
              <a:buSzPct val="47826"/>
              <a:buNone/>
            </a:pPr>
            <a:endParaRPr sz="2300" b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80000"/>
              </a:lnSpc>
              <a:spcBef>
                <a:spcPts val="713"/>
              </a:spcBef>
              <a:spcAft>
                <a:spcPts val="0"/>
              </a:spcAft>
              <a:buClr>
                <a:schemeClr val="dk1"/>
              </a:buClr>
              <a:buSzPct val="47826"/>
              <a:buFont typeface="Arial"/>
              <a:buNone/>
            </a:pPr>
            <a:r>
              <a:rPr lang="el-GR" sz="2300" b="0">
                <a:solidFill>
                  <a:schemeClr val="dk1"/>
                </a:solidFill>
              </a:rPr>
              <a:t>• </a:t>
            </a:r>
            <a:r>
              <a:rPr lang="el-GR" sz="2300">
                <a:solidFill>
                  <a:schemeClr val="dk1"/>
                </a:solidFill>
              </a:rPr>
              <a:t>Cotto o stracotto</a:t>
            </a:r>
            <a:endParaRPr sz="230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80000"/>
              </a:lnSpc>
              <a:spcBef>
                <a:spcPts val="713"/>
              </a:spcBef>
              <a:spcAft>
                <a:spcPts val="0"/>
              </a:spcAft>
              <a:buClr>
                <a:schemeClr val="dk1"/>
              </a:buClr>
              <a:buSzPct val="47826"/>
              <a:buFont typeface="Arial"/>
              <a:buNone/>
            </a:pPr>
            <a:r>
              <a:rPr lang="el-GR" sz="2300" b="0">
                <a:solidFill>
                  <a:schemeClr val="dk1"/>
                </a:solidFill>
              </a:rPr>
              <a:t>Caratteristico odore e sapore dell’olio di oliva che proviene da eccessivo</a:t>
            </a:r>
            <a:endParaRPr sz="2300" b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80000"/>
              </a:lnSpc>
              <a:spcBef>
                <a:spcPts val="713"/>
              </a:spcBef>
              <a:spcAft>
                <a:spcPts val="0"/>
              </a:spcAft>
              <a:buClr>
                <a:schemeClr val="dk1"/>
              </a:buClr>
              <a:buSzPct val="47826"/>
              <a:buFont typeface="Arial"/>
              <a:buNone/>
            </a:pPr>
            <a:r>
              <a:rPr lang="el-GR" sz="2300" b="0">
                <a:solidFill>
                  <a:schemeClr val="dk1"/>
                </a:solidFill>
              </a:rPr>
              <a:t>o prolungato riscaldamento durante la fase di gramolatura.</a:t>
            </a:r>
            <a:endParaRPr sz="2300" b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80000"/>
              </a:lnSpc>
              <a:spcBef>
                <a:spcPts val="713"/>
              </a:spcBef>
              <a:spcAft>
                <a:spcPts val="0"/>
              </a:spcAft>
              <a:buClr>
                <a:schemeClr val="dk1"/>
              </a:buClr>
              <a:buSzPct val="47826"/>
              <a:buNone/>
            </a:pPr>
            <a:endParaRPr sz="2300" b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80000"/>
              </a:lnSpc>
              <a:spcBef>
                <a:spcPts val="713"/>
              </a:spcBef>
              <a:spcAft>
                <a:spcPts val="0"/>
              </a:spcAft>
              <a:buClr>
                <a:schemeClr val="dk1"/>
              </a:buClr>
              <a:buSzPct val="47826"/>
              <a:buFont typeface="Arial"/>
              <a:buNone/>
            </a:pPr>
            <a:r>
              <a:rPr lang="el-GR" sz="2300" b="0">
                <a:solidFill>
                  <a:schemeClr val="dk1"/>
                </a:solidFill>
              </a:rPr>
              <a:t>• </a:t>
            </a:r>
            <a:r>
              <a:rPr lang="el-GR" sz="2300">
                <a:solidFill>
                  <a:schemeClr val="dk1"/>
                </a:solidFill>
              </a:rPr>
              <a:t>Acque di vegetazione</a:t>
            </a:r>
            <a:endParaRPr sz="230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80000"/>
              </a:lnSpc>
              <a:spcBef>
                <a:spcPts val="713"/>
              </a:spcBef>
              <a:spcAft>
                <a:spcPts val="0"/>
              </a:spcAft>
              <a:buClr>
                <a:schemeClr val="dk1"/>
              </a:buClr>
              <a:buSzPct val="47826"/>
              <a:buFont typeface="Arial"/>
              <a:buNone/>
            </a:pPr>
            <a:r>
              <a:rPr lang="el-GR" sz="2300" b="0">
                <a:solidFill>
                  <a:schemeClr val="dk1"/>
                </a:solidFill>
              </a:rPr>
              <a:t>Caratteristico odore e sapore dell’olio di oliva che proviene dalla</a:t>
            </a:r>
            <a:endParaRPr sz="2300" b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80000"/>
              </a:lnSpc>
              <a:spcBef>
                <a:spcPts val="713"/>
              </a:spcBef>
              <a:spcAft>
                <a:spcPts val="0"/>
              </a:spcAft>
              <a:buClr>
                <a:schemeClr val="dk1"/>
              </a:buClr>
              <a:buSzPct val="47826"/>
              <a:buFont typeface="Arial"/>
              <a:buNone/>
            </a:pPr>
            <a:r>
              <a:rPr lang="el-GR" sz="2300" b="0">
                <a:solidFill>
                  <a:schemeClr val="dk1"/>
                </a:solidFill>
              </a:rPr>
              <a:t>fermentazione dovuta a prolungato contatto delle olive con le acque di</a:t>
            </a:r>
            <a:endParaRPr sz="2300" b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80000"/>
              </a:lnSpc>
              <a:spcBef>
                <a:spcPts val="713"/>
              </a:spcBef>
              <a:spcAft>
                <a:spcPts val="0"/>
              </a:spcAft>
              <a:buClr>
                <a:schemeClr val="dk1"/>
              </a:buClr>
              <a:buSzPct val="47826"/>
              <a:buFont typeface="Arial"/>
              <a:buNone/>
            </a:pPr>
            <a:r>
              <a:rPr lang="el-GR" sz="2300" b="0">
                <a:solidFill>
                  <a:schemeClr val="dk1"/>
                </a:solidFill>
              </a:rPr>
              <a:t>vegetazione del frantoio.</a:t>
            </a:r>
            <a:endParaRPr sz="2300" b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80000"/>
              </a:lnSpc>
              <a:spcBef>
                <a:spcPts val="713"/>
              </a:spcBef>
              <a:spcAft>
                <a:spcPts val="0"/>
              </a:spcAft>
              <a:buClr>
                <a:schemeClr val="dk1"/>
              </a:buClr>
              <a:buSzPct val="47826"/>
              <a:buNone/>
            </a:pPr>
            <a:endParaRPr sz="2300" b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80000"/>
              </a:lnSpc>
              <a:spcBef>
                <a:spcPts val="713"/>
              </a:spcBef>
              <a:spcAft>
                <a:spcPts val="0"/>
              </a:spcAft>
              <a:buClr>
                <a:schemeClr val="dk1"/>
              </a:buClr>
              <a:buSzPct val="47826"/>
              <a:buFont typeface="Arial"/>
              <a:buNone/>
            </a:pPr>
            <a:r>
              <a:rPr lang="el-GR" sz="2300" b="0">
                <a:solidFill>
                  <a:schemeClr val="dk1"/>
                </a:solidFill>
              </a:rPr>
              <a:t>• </a:t>
            </a:r>
            <a:r>
              <a:rPr lang="el-GR" sz="2300">
                <a:solidFill>
                  <a:schemeClr val="dk1"/>
                </a:solidFill>
              </a:rPr>
              <a:t>Cetriolo</a:t>
            </a:r>
            <a:endParaRPr sz="230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80000"/>
              </a:lnSpc>
              <a:spcBef>
                <a:spcPts val="713"/>
              </a:spcBef>
              <a:spcAft>
                <a:spcPts val="0"/>
              </a:spcAft>
              <a:buClr>
                <a:schemeClr val="dk1"/>
              </a:buClr>
              <a:buSzPct val="47826"/>
              <a:buFont typeface="Arial"/>
              <a:buNone/>
            </a:pPr>
            <a:r>
              <a:rPr lang="el-GR" sz="2300" b="0">
                <a:solidFill>
                  <a:schemeClr val="dk1"/>
                </a:solidFill>
              </a:rPr>
              <a:t>Caratteristico odore e sapore dell’olio di oliva causato da prolungata</a:t>
            </a:r>
            <a:endParaRPr sz="2300" b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80000"/>
              </a:lnSpc>
              <a:spcBef>
                <a:spcPts val="713"/>
              </a:spcBef>
              <a:spcAft>
                <a:spcPts val="0"/>
              </a:spcAft>
              <a:buClr>
                <a:schemeClr val="dk1"/>
              </a:buClr>
              <a:buSzPct val="47826"/>
              <a:buFont typeface="Arial"/>
              <a:buNone/>
            </a:pPr>
            <a:r>
              <a:rPr lang="el-GR" sz="2300" b="0">
                <a:solidFill>
                  <a:schemeClr val="dk1"/>
                </a:solidFill>
              </a:rPr>
              <a:t>conservazione dello stesso in contenitori chiusi.</a:t>
            </a:r>
            <a:endParaRPr sz="2300" b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80000"/>
              </a:lnSpc>
              <a:spcBef>
                <a:spcPts val="713"/>
              </a:spcBef>
              <a:spcAft>
                <a:spcPts val="0"/>
              </a:spcAft>
              <a:buClr>
                <a:schemeClr val="dk1"/>
              </a:buClr>
              <a:buSzPct val="47826"/>
              <a:buNone/>
            </a:pPr>
            <a:endParaRPr sz="2300" b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80000"/>
              </a:lnSpc>
              <a:spcBef>
                <a:spcPts val="713"/>
              </a:spcBef>
              <a:spcAft>
                <a:spcPts val="0"/>
              </a:spcAft>
              <a:buClr>
                <a:schemeClr val="dk1"/>
              </a:buClr>
              <a:buSzPct val="47826"/>
              <a:buFont typeface="Arial"/>
              <a:buNone/>
            </a:pPr>
            <a:r>
              <a:rPr lang="el-GR" sz="2300" b="0">
                <a:solidFill>
                  <a:schemeClr val="dk1"/>
                </a:solidFill>
              </a:rPr>
              <a:t>• </a:t>
            </a:r>
            <a:r>
              <a:rPr lang="el-GR" sz="2300">
                <a:solidFill>
                  <a:schemeClr val="dk1"/>
                </a:solidFill>
              </a:rPr>
              <a:t>Verme</a:t>
            </a:r>
            <a:endParaRPr sz="230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80000"/>
              </a:lnSpc>
              <a:spcBef>
                <a:spcPts val="713"/>
              </a:spcBef>
              <a:spcAft>
                <a:spcPts val="0"/>
              </a:spcAft>
              <a:buClr>
                <a:schemeClr val="dk1"/>
              </a:buClr>
              <a:buSzPct val="47826"/>
              <a:buFont typeface="Arial"/>
              <a:buNone/>
            </a:pPr>
            <a:r>
              <a:rPr lang="el-GR" sz="2300" b="0">
                <a:solidFill>
                  <a:schemeClr val="dk1"/>
                </a:solidFill>
              </a:rPr>
              <a:t>Caratteristico odore e sapore dell’olio di oliva che proviene da olive</a:t>
            </a:r>
            <a:endParaRPr sz="2300" b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80000"/>
              </a:lnSpc>
              <a:spcBef>
                <a:spcPts val="713"/>
              </a:spcBef>
              <a:spcAft>
                <a:spcPts val="0"/>
              </a:spcAft>
              <a:buClr>
                <a:schemeClr val="dk1"/>
              </a:buClr>
              <a:buSzPct val="47826"/>
              <a:buFont typeface="Arial"/>
              <a:buNone/>
            </a:pPr>
            <a:r>
              <a:rPr lang="el-GR" sz="2300" b="0">
                <a:solidFill>
                  <a:schemeClr val="dk1"/>
                </a:solidFill>
              </a:rPr>
              <a:t>fortemente colpite da larve di mosca dell’olivo.</a:t>
            </a:r>
            <a:endParaRPr sz="2300" b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80000"/>
              </a:lnSpc>
              <a:spcBef>
                <a:spcPts val="713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2300" b="0">
              <a:solidFill>
                <a:schemeClr val="dk1"/>
              </a:solidFill>
            </a:endParaRPr>
          </a:p>
        </p:txBody>
      </p:sp>
      <p:pic>
        <p:nvPicPr>
          <p:cNvPr id="223" name="Google Shape;223;p2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668344" y="5589239"/>
            <a:ext cx="697260" cy="316909"/>
          </a:xfrm>
          <a:prstGeom prst="rect">
            <a:avLst/>
          </a:prstGeom>
          <a:noFill/>
          <a:ln>
            <a:noFill/>
          </a:ln>
        </p:spPr>
      </p:pic>
      <p:sp>
        <p:nvSpPr>
          <p:cNvPr id="224" name="Google Shape;224;p27"/>
          <p:cNvSpPr txBox="1"/>
          <p:nvPr/>
        </p:nvSpPr>
        <p:spPr>
          <a:xfrm>
            <a:off x="0" y="5733256"/>
            <a:ext cx="1691680" cy="288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2500" lnSpcReduction="20000"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5" name="Google Shape;225;p27" descr="C:\Users\user\AppData\Local\Microsoft\Windows\Temporary Internet Files\Content.Outlook\0TVTFSZK\AUTHENTIC-OLIVE-NET_Logo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948709" y="0"/>
            <a:ext cx="2152650" cy="71374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6" name="Google Shape;226;p2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3327" y="0"/>
            <a:ext cx="832514" cy="69050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28"/>
          <p:cNvSpPr txBox="1">
            <a:spLocks noGrp="1"/>
          </p:cNvSpPr>
          <p:nvPr>
            <p:ph type="title"/>
          </p:nvPr>
        </p:nvSpPr>
        <p:spPr>
          <a:xfrm>
            <a:off x="130187" y="771225"/>
            <a:ext cx="8754300" cy="182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br>
              <a:rPr lang="el-GR" sz="36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l-GR" sz="3100" b="1">
                <a:solidFill>
                  <a:srgbClr val="000000"/>
                </a:solidFill>
              </a:rPr>
              <a:t>CARATTERISTICHE ORGANOLETTICHE NEGATIVE DELL’OLIO DI OLIVA (3)</a:t>
            </a:r>
            <a:br>
              <a:rPr lang="el-GR" sz="27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l-GR" sz="3200">
                <a:solidFill>
                  <a:srgbClr val="47796A"/>
                </a:solidFill>
              </a:rPr>
              <a:t> </a:t>
            </a:r>
            <a:endParaRPr sz="3200">
              <a:solidFill>
                <a:srgbClr val="47796A"/>
              </a:solidFill>
            </a:endParaRPr>
          </a:p>
        </p:txBody>
      </p:sp>
      <p:sp>
        <p:nvSpPr>
          <p:cNvPr id="233" name="Google Shape;233;p28"/>
          <p:cNvSpPr txBox="1">
            <a:spLocks noGrp="1"/>
          </p:cNvSpPr>
          <p:nvPr>
            <p:ph type="body" idx="1"/>
          </p:nvPr>
        </p:nvSpPr>
        <p:spPr>
          <a:xfrm>
            <a:off x="609098" y="1891241"/>
            <a:ext cx="7796400" cy="508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20000"/>
          </a:bodyPr>
          <a:lstStyle/>
          <a:p>
            <a:pPr marL="0" lvl="0" indent="0" algn="just" rtl="0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ct val="55000"/>
              <a:buFont typeface="Arial"/>
              <a:buNone/>
            </a:pPr>
            <a:r>
              <a:rPr lang="el-GR" sz="2000">
                <a:solidFill>
                  <a:schemeClr val="dk1"/>
                </a:solidFill>
              </a:rPr>
              <a:t>• Salamoia</a:t>
            </a:r>
            <a:endParaRPr sz="200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ct val="55000"/>
              <a:buFont typeface="Arial"/>
              <a:buNone/>
            </a:pPr>
            <a:r>
              <a:rPr lang="el-GR" sz="2000" b="0">
                <a:solidFill>
                  <a:schemeClr val="dk1"/>
                </a:solidFill>
              </a:rPr>
              <a:t>Caratteristico odore e sapore dell’olio di oliva che ricorda i caratteri delle</a:t>
            </a:r>
            <a:endParaRPr sz="2000" b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ct val="55000"/>
              <a:buFont typeface="Arial"/>
              <a:buNone/>
            </a:pPr>
            <a:r>
              <a:rPr lang="el-GR" sz="2000" b="0">
                <a:solidFill>
                  <a:schemeClr val="dk1"/>
                </a:solidFill>
              </a:rPr>
              <a:t>olive conservate in salamoia.</a:t>
            </a:r>
            <a:endParaRPr sz="2000" b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ct val="55000"/>
              <a:buNone/>
            </a:pPr>
            <a:endParaRPr sz="2000" b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ct val="55000"/>
              <a:buFont typeface="Arial"/>
              <a:buNone/>
            </a:pPr>
            <a:r>
              <a:rPr lang="el-GR" sz="2000">
                <a:solidFill>
                  <a:schemeClr val="dk1"/>
                </a:solidFill>
              </a:rPr>
              <a:t>• Lubrificanti</a:t>
            </a:r>
            <a:endParaRPr sz="200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ct val="55000"/>
              <a:buFont typeface="Arial"/>
              <a:buNone/>
            </a:pPr>
            <a:r>
              <a:rPr lang="el-GR" sz="2000" b="0">
                <a:solidFill>
                  <a:schemeClr val="dk1"/>
                </a:solidFill>
              </a:rPr>
              <a:t>Caratteristico odore e sapore dell’olio di oliva che ricorda il gasolio e può</a:t>
            </a:r>
            <a:endParaRPr sz="2000" b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ct val="55000"/>
              <a:buFont typeface="Arial"/>
              <a:buNone/>
            </a:pPr>
            <a:r>
              <a:rPr lang="el-GR" sz="2000" b="0">
                <a:solidFill>
                  <a:schemeClr val="dk1"/>
                </a:solidFill>
              </a:rPr>
              <a:t>provenire da residui di oli minerali utilizzati come lubrificanti nelle</a:t>
            </a:r>
            <a:endParaRPr sz="2000" b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ct val="55000"/>
              <a:buFont typeface="Arial"/>
              <a:buNone/>
            </a:pPr>
            <a:r>
              <a:rPr lang="el-GR" sz="2000" b="0">
                <a:solidFill>
                  <a:schemeClr val="dk1"/>
                </a:solidFill>
              </a:rPr>
              <a:t>macchine olearie.</a:t>
            </a:r>
            <a:endParaRPr sz="2000" b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ct val="55000"/>
              <a:buNone/>
            </a:pPr>
            <a:endParaRPr sz="200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ct val="55000"/>
              <a:buFont typeface="Arial"/>
              <a:buNone/>
            </a:pPr>
            <a:r>
              <a:rPr lang="el-GR" sz="2000">
                <a:solidFill>
                  <a:schemeClr val="dk1"/>
                </a:solidFill>
              </a:rPr>
              <a:t>• Fieno – Legno</a:t>
            </a:r>
            <a:endParaRPr sz="200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ct val="55000"/>
              <a:buFont typeface="Arial"/>
              <a:buNone/>
            </a:pPr>
            <a:r>
              <a:rPr lang="el-GR" sz="2000" b="0">
                <a:solidFill>
                  <a:schemeClr val="dk1"/>
                </a:solidFill>
              </a:rPr>
              <a:t>Caratteristico odore e sapore dell’olio di oliva che proviene da olive</a:t>
            </a:r>
            <a:endParaRPr sz="2000" b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ct val="55000"/>
              <a:buFont typeface="Arial"/>
              <a:buNone/>
            </a:pPr>
            <a:r>
              <a:rPr lang="el-GR" sz="2000" b="0">
                <a:solidFill>
                  <a:schemeClr val="dk1"/>
                </a:solidFill>
              </a:rPr>
              <a:t>secche.</a:t>
            </a:r>
            <a:endParaRPr sz="2000" b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ct val="55000"/>
              <a:buNone/>
            </a:pPr>
            <a:endParaRPr sz="200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ct val="55000"/>
              <a:buFont typeface="Arial"/>
              <a:buNone/>
            </a:pPr>
            <a:r>
              <a:rPr lang="el-GR" sz="2000">
                <a:solidFill>
                  <a:schemeClr val="dk1"/>
                </a:solidFill>
              </a:rPr>
              <a:t>• Legno umido</a:t>
            </a:r>
            <a:endParaRPr sz="200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ct val="55000"/>
              <a:buFont typeface="Arial"/>
              <a:buNone/>
            </a:pPr>
            <a:r>
              <a:rPr lang="el-GR" sz="2000" b="0">
                <a:solidFill>
                  <a:schemeClr val="dk1"/>
                </a:solidFill>
              </a:rPr>
              <a:t>Caratteristico odore e sapore dell’olio di oliva estratto da olive che</a:t>
            </a:r>
            <a:endParaRPr sz="2000" b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ct val="55000"/>
              <a:buFont typeface="Arial"/>
              <a:buNone/>
            </a:pPr>
            <a:r>
              <a:rPr lang="el-GR" sz="2000" b="0">
                <a:solidFill>
                  <a:schemeClr val="dk1"/>
                </a:solidFill>
              </a:rPr>
              <a:t>hanno subito gelate.</a:t>
            </a:r>
            <a:endParaRPr sz="2000" b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ct val="100000"/>
              <a:buNone/>
            </a:pPr>
            <a:endParaRPr sz="2000">
              <a:solidFill>
                <a:schemeClr val="dk1"/>
              </a:solidFill>
            </a:endParaRPr>
          </a:p>
          <a:p>
            <a:pPr marL="742950" lvl="1" indent="-171450" algn="just" rtl="0">
              <a:lnSpc>
                <a:spcPct val="80000"/>
              </a:lnSpc>
              <a:spcBef>
                <a:spcPts val="76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1800" b="1"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234" name="Google Shape;234;p2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668344" y="5589239"/>
            <a:ext cx="697260" cy="316909"/>
          </a:xfrm>
          <a:prstGeom prst="rect">
            <a:avLst/>
          </a:prstGeom>
          <a:noFill/>
          <a:ln>
            <a:noFill/>
          </a:ln>
        </p:spPr>
      </p:pic>
      <p:sp>
        <p:nvSpPr>
          <p:cNvPr id="235" name="Google Shape;235;p28"/>
          <p:cNvSpPr txBox="1"/>
          <p:nvPr/>
        </p:nvSpPr>
        <p:spPr>
          <a:xfrm>
            <a:off x="0" y="5733256"/>
            <a:ext cx="1691680" cy="288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2500" lnSpcReduction="20000"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36" name="Google Shape;236;p28" descr="C:\Users\user\AppData\Local\Microsoft\Windows\Temporary Internet Files\Content.Outlook\0TVTFSZK\AUTHENTIC-OLIVE-NET_Logo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948709" y="0"/>
            <a:ext cx="2152650" cy="71374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7" name="Google Shape;237;p2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3326" y="0"/>
            <a:ext cx="1060703" cy="879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5"/>
          <p:cNvSpPr txBox="1">
            <a:spLocks noGrp="1"/>
          </p:cNvSpPr>
          <p:nvPr>
            <p:ph type="title"/>
          </p:nvPr>
        </p:nvSpPr>
        <p:spPr>
          <a:xfrm>
            <a:off x="179512" y="356871"/>
            <a:ext cx="8754300" cy="235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br>
              <a:rPr lang="el-GR" sz="36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2700">
                <a:latin typeface="Arial"/>
                <a:ea typeface="Arial"/>
                <a:cs typeface="Arial"/>
                <a:sym typeface="Arial"/>
              </a:rPr>
            </a:br>
            <a:br>
              <a:rPr lang="el-GR" sz="27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l-GR" sz="3200">
                <a:solidFill>
                  <a:srgbClr val="47796A"/>
                </a:solidFill>
              </a:rPr>
              <a:t> </a:t>
            </a:r>
            <a:endParaRPr sz="3200">
              <a:solidFill>
                <a:srgbClr val="47796A"/>
              </a:solidFill>
            </a:endParaRPr>
          </a:p>
        </p:txBody>
      </p:sp>
      <p:sp>
        <p:nvSpPr>
          <p:cNvPr id="90" name="Google Shape;90;p15"/>
          <p:cNvSpPr txBox="1">
            <a:spLocks noGrp="1"/>
          </p:cNvSpPr>
          <p:nvPr>
            <p:ph type="body" idx="1"/>
          </p:nvPr>
        </p:nvSpPr>
        <p:spPr>
          <a:xfrm>
            <a:off x="673811" y="1323820"/>
            <a:ext cx="7796400" cy="594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just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l-GR" sz="200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Acido</a:t>
            </a:r>
            <a:r>
              <a:rPr lang="el-GR" sz="2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l-GR" sz="200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Oleico</a:t>
            </a:r>
            <a:endParaRPr sz="20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just" rtl="0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l-GR" sz="2000" b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 </a:t>
            </a:r>
            <a:r>
              <a:rPr lang="el-GR" sz="2000" b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Protegge</a:t>
            </a:r>
            <a:r>
              <a:rPr lang="el-GR" sz="2000" b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l-GR" sz="2000" b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il</a:t>
            </a:r>
            <a:r>
              <a:rPr lang="el-GR" sz="2000" b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l-GR" sz="2000" b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muco</a:t>
            </a:r>
            <a:r>
              <a:rPr lang="el-GR" sz="2000" b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l-GR" sz="2000" b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gastrico</a:t>
            </a:r>
            <a:r>
              <a:rPr lang="el-GR" sz="2000" b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l-GR" sz="2000" b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diminuisce</a:t>
            </a:r>
            <a:r>
              <a:rPr lang="el-GR" sz="2000" b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l-GR" sz="2000" b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la</a:t>
            </a:r>
            <a:r>
              <a:rPr lang="el-GR" sz="2000" b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l-GR" sz="2000" b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secrezione</a:t>
            </a:r>
            <a:r>
              <a:rPr lang="el-GR" sz="2000" b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l-GR" sz="2000" b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</a:t>
            </a:r>
            <a:r>
              <a:rPr lang="el-GR" sz="2000" b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l-GR" sz="2000" b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acido</a:t>
            </a:r>
            <a:r>
              <a:rPr lang="el-GR" sz="2000" b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l-GR" sz="2000" b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cloridrico</a:t>
            </a:r>
            <a:r>
              <a:rPr lang="el-GR" sz="2000" b="0" dirty="0">
                <a:solidFill>
                  <a:schemeClr val="dk1"/>
                </a:solidFill>
              </a:rPr>
              <a:t> </a:t>
            </a:r>
            <a:r>
              <a:rPr lang="el-GR" sz="2000" b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ed</a:t>
            </a:r>
            <a:r>
              <a:rPr lang="el-GR" sz="2000" b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l-GR" sz="2000" b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il</a:t>
            </a:r>
            <a:r>
              <a:rPr lang="el-GR" sz="2000" b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l-GR" sz="2000" b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pericolo</a:t>
            </a:r>
            <a:r>
              <a:rPr lang="el-GR" sz="2000" b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l-GR" sz="2000" b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</a:t>
            </a:r>
            <a:r>
              <a:rPr lang="el-GR" sz="2000" b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l-GR" sz="2000" b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ulcera</a:t>
            </a:r>
            <a:r>
              <a:rPr lang="el-GR" sz="2000" b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l-GR" sz="2000" b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gastrica</a:t>
            </a:r>
            <a:r>
              <a:rPr lang="el-GR" sz="2000" b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</a:t>
            </a:r>
            <a:endParaRPr sz="20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just" rtl="0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l-GR" sz="2000" b="0" dirty="0">
                <a:solidFill>
                  <a:schemeClr val="dk1"/>
                </a:solidFill>
              </a:rPr>
              <a:t>- </a:t>
            </a:r>
            <a:r>
              <a:rPr lang="el-GR" sz="2000" b="0" dirty="0" err="1">
                <a:solidFill>
                  <a:schemeClr val="dk1"/>
                </a:solidFill>
              </a:rPr>
              <a:t>Diminuisce</a:t>
            </a:r>
            <a:r>
              <a:rPr lang="el-GR" sz="2000" b="0" dirty="0">
                <a:solidFill>
                  <a:schemeClr val="dk1"/>
                </a:solidFill>
              </a:rPr>
              <a:t> </a:t>
            </a:r>
            <a:r>
              <a:rPr lang="el-GR" sz="2000" b="0" dirty="0" err="1">
                <a:solidFill>
                  <a:schemeClr val="dk1"/>
                </a:solidFill>
              </a:rPr>
              <a:t>l’attività</a:t>
            </a:r>
            <a:r>
              <a:rPr lang="el-GR" sz="2000" b="0" dirty="0">
                <a:solidFill>
                  <a:schemeClr val="dk1"/>
                </a:solidFill>
              </a:rPr>
              <a:t> </a:t>
            </a:r>
            <a:r>
              <a:rPr lang="el-GR" sz="2000" b="0" dirty="0" err="1">
                <a:solidFill>
                  <a:schemeClr val="dk1"/>
                </a:solidFill>
              </a:rPr>
              <a:t>di</a:t>
            </a:r>
            <a:r>
              <a:rPr lang="el-GR" sz="2000" b="0" dirty="0">
                <a:solidFill>
                  <a:schemeClr val="dk1"/>
                </a:solidFill>
              </a:rPr>
              <a:t> </a:t>
            </a:r>
            <a:r>
              <a:rPr lang="el-GR" sz="2000" b="0" dirty="0" err="1">
                <a:solidFill>
                  <a:schemeClr val="dk1"/>
                </a:solidFill>
              </a:rPr>
              <a:t>secrezione</a:t>
            </a:r>
            <a:r>
              <a:rPr lang="el-GR" sz="2000" b="0" dirty="0">
                <a:solidFill>
                  <a:schemeClr val="dk1"/>
                </a:solidFill>
              </a:rPr>
              <a:t> </a:t>
            </a:r>
            <a:r>
              <a:rPr lang="el-GR" sz="2000" b="0" dirty="0" err="1">
                <a:solidFill>
                  <a:schemeClr val="dk1"/>
                </a:solidFill>
              </a:rPr>
              <a:t>del</a:t>
            </a:r>
            <a:r>
              <a:rPr lang="el-GR" sz="2000" b="0" dirty="0">
                <a:solidFill>
                  <a:schemeClr val="dk1"/>
                </a:solidFill>
              </a:rPr>
              <a:t> </a:t>
            </a:r>
            <a:r>
              <a:rPr lang="el-GR" sz="2000" b="0" dirty="0" err="1">
                <a:solidFill>
                  <a:schemeClr val="dk1"/>
                </a:solidFill>
              </a:rPr>
              <a:t>pancreas</a:t>
            </a:r>
            <a:r>
              <a:rPr lang="el-GR" sz="2000" b="0" dirty="0">
                <a:solidFill>
                  <a:schemeClr val="dk1"/>
                </a:solidFill>
              </a:rPr>
              <a:t> e </a:t>
            </a:r>
            <a:r>
              <a:rPr lang="el-GR" sz="2000" b="0" dirty="0" err="1">
                <a:solidFill>
                  <a:schemeClr val="dk1"/>
                </a:solidFill>
              </a:rPr>
              <a:t>della</a:t>
            </a:r>
            <a:r>
              <a:rPr lang="el-GR" sz="2000" b="0" dirty="0">
                <a:solidFill>
                  <a:schemeClr val="dk1"/>
                </a:solidFill>
              </a:rPr>
              <a:t> </a:t>
            </a:r>
            <a:r>
              <a:rPr lang="el-GR" sz="2000" b="0" dirty="0" err="1">
                <a:solidFill>
                  <a:schemeClr val="dk1"/>
                </a:solidFill>
              </a:rPr>
              <a:t>bile</a:t>
            </a:r>
            <a:r>
              <a:rPr lang="el-GR" sz="2000" b="0" dirty="0">
                <a:solidFill>
                  <a:schemeClr val="dk1"/>
                </a:solidFill>
              </a:rPr>
              <a:t>,</a:t>
            </a:r>
            <a:endParaRPr sz="2000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l-GR" sz="2000" b="0" dirty="0">
                <a:solidFill>
                  <a:schemeClr val="dk1"/>
                </a:solidFill>
              </a:rPr>
              <a:t>- </a:t>
            </a:r>
            <a:r>
              <a:rPr lang="el-GR" sz="2000" b="0" dirty="0" err="1">
                <a:solidFill>
                  <a:schemeClr val="dk1"/>
                </a:solidFill>
              </a:rPr>
              <a:t>Migliora</a:t>
            </a:r>
            <a:r>
              <a:rPr lang="el-GR" sz="2000" b="0" dirty="0">
                <a:solidFill>
                  <a:schemeClr val="dk1"/>
                </a:solidFill>
              </a:rPr>
              <a:t> </a:t>
            </a:r>
            <a:r>
              <a:rPr lang="el-GR" sz="2000" b="0" dirty="0" err="1">
                <a:solidFill>
                  <a:schemeClr val="dk1"/>
                </a:solidFill>
              </a:rPr>
              <a:t>l’evacuazione</a:t>
            </a:r>
            <a:r>
              <a:rPr lang="el-GR" sz="2000" b="0" dirty="0">
                <a:solidFill>
                  <a:schemeClr val="dk1"/>
                </a:solidFill>
              </a:rPr>
              <a:t> </a:t>
            </a:r>
            <a:r>
              <a:rPr lang="el-GR" sz="2000" b="0" dirty="0" err="1">
                <a:solidFill>
                  <a:schemeClr val="dk1"/>
                </a:solidFill>
              </a:rPr>
              <a:t>della</a:t>
            </a:r>
            <a:r>
              <a:rPr lang="el-GR" sz="2000" b="0" dirty="0">
                <a:solidFill>
                  <a:schemeClr val="dk1"/>
                </a:solidFill>
              </a:rPr>
              <a:t> </a:t>
            </a:r>
            <a:r>
              <a:rPr lang="el-GR" sz="2000" b="0" dirty="0" err="1">
                <a:solidFill>
                  <a:schemeClr val="dk1"/>
                </a:solidFill>
              </a:rPr>
              <a:t>bile</a:t>
            </a:r>
            <a:r>
              <a:rPr lang="el-GR" sz="2000" b="0" dirty="0">
                <a:solidFill>
                  <a:schemeClr val="dk1"/>
                </a:solidFill>
              </a:rPr>
              <a:t> </a:t>
            </a:r>
            <a:r>
              <a:rPr lang="el-GR" sz="2000" b="0" dirty="0" err="1">
                <a:solidFill>
                  <a:schemeClr val="dk1"/>
                </a:solidFill>
              </a:rPr>
              <a:t>attraverso</a:t>
            </a:r>
            <a:r>
              <a:rPr lang="el-GR" sz="2000" b="0" dirty="0">
                <a:solidFill>
                  <a:schemeClr val="dk1"/>
                </a:solidFill>
              </a:rPr>
              <a:t> </a:t>
            </a:r>
            <a:r>
              <a:rPr lang="el-GR" sz="2000" b="0" dirty="0" err="1">
                <a:solidFill>
                  <a:schemeClr val="dk1"/>
                </a:solidFill>
              </a:rPr>
              <a:t>la</a:t>
            </a:r>
            <a:r>
              <a:rPr lang="el-GR" sz="2000" b="0" dirty="0">
                <a:solidFill>
                  <a:schemeClr val="dk1"/>
                </a:solidFill>
              </a:rPr>
              <a:t> </a:t>
            </a:r>
            <a:r>
              <a:rPr lang="el-GR" sz="2000" b="0" dirty="0" err="1">
                <a:solidFill>
                  <a:schemeClr val="dk1"/>
                </a:solidFill>
              </a:rPr>
              <a:t>cistifellea</a:t>
            </a:r>
            <a:r>
              <a:rPr lang="el-GR" sz="2000" b="0" dirty="0">
                <a:solidFill>
                  <a:schemeClr val="dk1"/>
                </a:solidFill>
              </a:rPr>
              <a:t>,</a:t>
            </a:r>
            <a:endParaRPr sz="2000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l-GR" sz="2000" b="0" dirty="0">
                <a:solidFill>
                  <a:schemeClr val="dk1"/>
                </a:solidFill>
              </a:rPr>
              <a:t>- </a:t>
            </a:r>
            <a:r>
              <a:rPr lang="el-GR" sz="2000" b="0" dirty="0" err="1">
                <a:solidFill>
                  <a:schemeClr val="dk1"/>
                </a:solidFill>
              </a:rPr>
              <a:t>Previene</a:t>
            </a:r>
            <a:r>
              <a:rPr lang="el-GR" sz="2000" b="0" dirty="0">
                <a:solidFill>
                  <a:schemeClr val="dk1"/>
                </a:solidFill>
              </a:rPr>
              <a:t> </a:t>
            </a:r>
            <a:r>
              <a:rPr lang="el-GR" sz="2000" b="0" dirty="0" err="1">
                <a:solidFill>
                  <a:schemeClr val="dk1"/>
                </a:solidFill>
              </a:rPr>
              <a:t>la</a:t>
            </a:r>
            <a:r>
              <a:rPr lang="el-GR" sz="2000" b="0" dirty="0">
                <a:solidFill>
                  <a:schemeClr val="dk1"/>
                </a:solidFill>
              </a:rPr>
              <a:t> </a:t>
            </a:r>
            <a:r>
              <a:rPr lang="el-GR" sz="2000" b="0" dirty="0" err="1">
                <a:solidFill>
                  <a:schemeClr val="dk1"/>
                </a:solidFill>
              </a:rPr>
              <a:t>formazione</a:t>
            </a:r>
            <a:r>
              <a:rPr lang="el-GR" sz="2000" b="0" dirty="0">
                <a:solidFill>
                  <a:schemeClr val="dk1"/>
                </a:solidFill>
              </a:rPr>
              <a:t> </a:t>
            </a:r>
            <a:r>
              <a:rPr lang="el-GR" sz="2000" b="0" dirty="0" err="1">
                <a:solidFill>
                  <a:schemeClr val="dk1"/>
                </a:solidFill>
              </a:rPr>
              <a:t>di</a:t>
            </a:r>
            <a:r>
              <a:rPr lang="el-GR" sz="2000" b="0" dirty="0">
                <a:solidFill>
                  <a:schemeClr val="dk1"/>
                </a:solidFill>
              </a:rPr>
              <a:t> </a:t>
            </a:r>
            <a:r>
              <a:rPr lang="el-GR" sz="2000" b="0" dirty="0" err="1">
                <a:solidFill>
                  <a:schemeClr val="dk1"/>
                </a:solidFill>
              </a:rPr>
              <a:t>calcoli</a:t>
            </a:r>
            <a:r>
              <a:rPr lang="el-GR" sz="2000" b="0" dirty="0">
                <a:solidFill>
                  <a:schemeClr val="dk1"/>
                </a:solidFill>
              </a:rPr>
              <a:t> </a:t>
            </a:r>
            <a:r>
              <a:rPr lang="el-GR" sz="2000" b="0" dirty="0" err="1">
                <a:solidFill>
                  <a:schemeClr val="dk1"/>
                </a:solidFill>
              </a:rPr>
              <a:t>biliari</a:t>
            </a:r>
            <a:r>
              <a:rPr lang="el-GR" sz="2000" b="0" dirty="0">
                <a:solidFill>
                  <a:schemeClr val="dk1"/>
                </a:solidFill>
              </a:rPr>
              <a:t>,</a:t>
            </a:r>
            <a:endParaRPr sz="2000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l-GR" sz="2000" b="0" dirty="0">
                <a:solidFill>
                  <a:schemeClr val="dk1"/>
                </a:solidFill>
              </a:rPr>
              <a:t>- </a:t>
            </a:r>
            <a:r>
              <a:rPr lang="el-GR" sz="2000" b="0" dirty="0" err="1">
                <a:solidFill>
                  <a:schemeClr val="dk1"/>
                </a:solidFill>
              </a:rPr>
              <a:t>Favorisce</a:t>
            </a:r>
            <a:r>
              <a:rPr lang="el-GR" sz="2000" b="0" dirty="0">
                <a:solidFill>
                  <a:schemeClr val="dk1"/>
                </a:solidFill>
              </a:rPr>
              <a:t> </a:t>
            </a:r>
            <a:r>
              <a:rPr lang="el-GR" sz="2000" b="0" dirty="0" err="1">
                <a:solidFill>
                  <a:schemeClr val="dk1"/>
                </a:solidFill>
              </a:rPr>
              <a:t>l’assorbimento</a:t>
            </a:r>
            <a:r>
              <a:rPr lang="el-GR" sz="2000" b="0" dirty="0">
                <a:solidFill>
                  <a:schemeClr val="dk1"/>
                </a:solidFill>
              </a:rPr>
              <a:t> </a:t>
            </a:r>
            <a:r>
              <a:rPr lang="el-GR" sz="2000" b="0" dirty="0" err="1">
                <a:solidFill>
                  <a:schemeClr val="dk1"/>
                </a:solidFill>
              </a:rPr>
              <a:t>delle</a:t>
            </a:r>
            <a:r>
              <a:rPr lang="el-GR" sz="2000" b="0" dirty="0">
                <a:solidFill>
                  <a:schemeClr val="dk1"/>
                </a:solidFill>
              </a:rPr>
              <a:t> </a:t>
            </a:r>
            <a:r>
              <a:rPr lang="el-GR" sz="2000" b="0" dirty="0" err="1">
                <a:solidFill>
                  <a:schemeClr val="dk1"/>
                </a:solidFill>
              </a:rPr>
              <a:t>vitamine</a:t>
            </a:r>
            <a:r>
              <a:rPr lang="el-GR" sz="2000" b="0" dirty="0">
                <a:solidFill>
                  <a:schemeClr val="dk1"/>
                </a:solidFill>
              </a:rPr>
              <a:t> </a:t>
            </a:r>
            <a:r>
              <a:rPr lang="el-GR" sz="2000" b="0" dirty="0" err="1">
                <a:solidFill>
                  <a:schemeClr val="dk1"/>
                </a:solidFill>
              </a:rPr>
              <a:t>liposolubili</a:t>
            </a:r>
            <a:r>
              <a:rPr lang="el-GR" sz="2000" b="0" dirty="0">
                <a:solidFill>
                  <a:schemeClr val="dk1"/>
                </a:solidFill>
              </a:rPr>
              <a:t> e </a:t>
            </a:r>
            <a:r>
              <a:rPr lang="el-GR" sz="2000" b="0" dirty="0" err="1">
                <a:solidFill>
                  <a:schemeClr val="dk1"/>
                </a:solidFill>
              </a:rPr>
              <a:t>del</a:t>
            </a:r>
            <a:r>
              <a:rPr lang="el-GR" sz="2000" b="0" dirty="0">
                <a:solidFill>
                  <a:schemeClr val="dk1"/>
                </a:solidFill>
              </a:rPr>
              <a:t> </a:t>
            </a:r>
            <a:r>
              <a:rPr lang="el-GR" sz="2000" b="0" dirty="0" err="1">
                <a:solidFill>
                  <a:schemeClr val="dk1"/>
                </a:solidFill>
              </a:rPr>
              <a:t>calcio</a:t>
            </a:r>
            <a:r>
              <a:rPr lang="el-GR" sz="2000" b="0" dirty="0">
                <a:solidFill>
                  <a:schemeClr val="dk1"/>
                </a:solidFill>
              </a:rPr>
              <a:t>,</a:t>
            </a:r>
            <a:endParaRPr sz="2000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l-GR" sz="2000" b="0" dirty="0">
                <a:solidFill>
                  <a:schemeClr val="dk1"/>
                </a:solidFill>
              </a:rPr>
              <a:t>- </a:t>
            </a:r>
            <a:r>
              <a:rPr lang="el-GR" sz="2000" b="0" dirty="0" err="1">
                <a:solidFill>
                  <a:schemeClr val="dk1"/>
                </a:solidFill>
              </a:rPr>
              <a:t>Agisce</a:t>
            </a:r>
            <a:r>
              <a:rPr lang="el-GR" sz="2000" b="0" dirty="0">
                <a:solidFill>
                  <a:schemeClr val="dk1"/>
                </a:solidFill>
              </a:rPr>
              <a:t> </a:t>
            </a:r>
            <a:r>
              <a:rPr lang="el-GR" sz="2000" b="0" dirty="0" err="1">
                <a:solidFill>
                  <a:schemeClr val="dk1"/>
                </a:solidFill>
              </a:rPr>
              <a:t>come</a:t>
            </a:r>
            <a:r>
              <a:rPr lang="el-GR" sz="2000" b="0" dirty="0">
                <a:solidFill>
                  <a:schemeClr val="dk1"/>
                </a:solidFill>
              </a:rPr>
              <a:t> </a:t>
            </a:r>
            <a:r>
              <a:rPr lang="el-GR" sz="2000" b="0" dirty="0" err="1">
                <a:solidFill>
                  <a:schemeClr val="dk1"/>
                </a:solidFill>
              </a:rPr>
              <a:t>purgante</a:t>
            </a:r>
            <a:r>
              <a:rPr lang="el-GR" sz="2000" b="0" dirty="0">
                <a:solidFill>
                  <a:schemeClr val="dk1"/>
                </a:solidFill>
              </a:rPr>
              <a:t> e </a:t>
            </a:r>
            <a:r>
              <a:rPr lang="el-GR" sz="2000" b="0" dirty="0" err="1">
                <a:solidFill>
                  <a:schemeClr val="dk1"/>
                </a:solidFill>
              </a:rPr>
              <a:t>previene</a:t>
            </a:r>
            <a:r>
              <a:rPr lang="el-GR" sz="2000" b="0" dirty="0">
                <a:solidFill>
                  <a:schemeClr val="dk1"/>
                </a:solidFill>
              </a:rPr>
              <a:t> </a:t>
            </a:r>
            <a:r>
              <a:rPr lang="el-GR" sz="2000" b="0" dirty="0" err="1">
                <a:solidFill>
                  <a:schemeClr val="dk1"/>
                </a:solidFill>
              </a:rPr>
              <a:t>la</a:t>
            </a:r>
            <a:r>
              <a:rPr lang="el-GR" sz="2000" b="0" dirty="0">
                <a:solidFill>
                  <a:schemeClr val="dk1"/>
                </a:solidFill>
              </a:rPr>
              <a:t> </a:t>
            </a:r>
            <a:r>
              <a:rPr lang="el-GR" sz="2000" b="0" dirty="0" err="1">
                <a:solidFill>
                  <a:schemeClr val="dk1"/>
                </a:solidFill>
              </a:rPr>
              <a:t>stipsi</a:t>
            </a:r>
            <a:r>
              <a:rPr lang="el-GR" sz="2000" b="0" dirty="0">
                <a:solidFill>
                  <a:schemeClr val="dk1"/>
                </a:solidFill>
              </a:rPr>
              <a:t> </a:t>
            </a:r>
            <a:r>
              <a:rPr lang="el-GR" sz="2000" b="0" dirty="0" err="1">
                <a:solidFill>
                  <a:schemeClr val="dk1"/>
                </a:solidFill>
              </a:rPr>
              <a:t>cronica</a:t>
            </a:r>
            <a:r>
              <a:rPr lang="el-GR" sz="2000" b="0" dirty="0">
                <a:solidFill>
                  <a:schemeClr val="dk1"/>
                </a:solidFill>
              </a:rPr>
              <a:t>,</a:t>
            </a:r>
            <a:endParaRPr sz="2000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l-GR" sz="2000" b="0" dirty="0">
                <a:solidFill>
                  <a:schemeClr val="dk1"/>
                </a:solidFill>
              </a:rPr>
              <a:t>- </a:t>
            </a:r>
            <a:r>
              <a:rPr lang="el-GR" sz="2000" b="0" dirty="0" err="1">
                <a:solidFill>
                  <a:schemeClr val="dk1"/>
                </a:solidFill>
              </a:rPr>
              <a:t>Diminuisce</a:t>
            </a:r>
            <a:r>
              <a:rPr lang="el-GR" sz="2000" b="0" dirty="0">
                <a:solidFill>
                  <a:schemeClr val="dk1"/>
                </a:solidFill>
              </a:rPr>
              <a:t> </a:t>
            </a:r>
            <a:r>
              <a:rPr lang="el-GR" sz="2000" b="0" dirty="0" err="1">
                <a:solidFill>
                  <a:schemeClr val="dk1"/>
                </a:solidFill>
              </a:rPr>
              <a:t>la</a:t>
            </a:r>
            <a:r>
              <a:rPr lang="el-GR" sz="2000" b="0" dirty="0">
                <a:solidFill>
                  <a:schemeClr val="dk1"/>
                </a:solidFill>
              </a:rPr>
              <a:t> </a:t>
            </a:r>
            <a:r>
              <a:rPr lang="el-GR" sz="2000" b="0" dirty="0" err="1">
                <a:solidFill>
                  <a:schemeClr val="dk1"/>
                </a:solidFill>
              </a:rPr>
              <a:t>creazione</a:t>
            </a:r>
            <a:r>
              <a:rPr lang="el-GR" sz="2000" b="0" dirty="0">
                <a:solidFill>
                  <a:schemeClr val="dk1"/>
                </a:solidFill>
              </a:rPr>
              <a:t> </a:t>
            </a:r>
            <a:r>
              <a:rPr lang="el-GR" sz="2000" b="0" dirty="0" err="1">
                <a:solidFill>
                  <a:schemeClr val="dk1"/>
                </a:solidFill>
              </a:rPr>
              <a:t>di</a:t>
            </a:r>
            <a:r>
              <a:rPr lang="el-GR" sz="2000" b="0" dirty="0">
                <a:solidFill>
                  <a:schemeClr val="dk1"/>
                </a:solidFill>
              </a:rPr>
              <a:t> </a:t>
            </a:r>
            <a:r>
              <a:rPr lang="el-GR" sz="2000" b="0" dirty="0" err="1">
                <a:solidFill>
                  <a:schemeClr val="dk1"/>
                </a:solidFill>
              </a:rPr>
              <a:t>colesterolo</a:t>
            </a:r>
            <a:r>
              <a:rPr lang="el-GR" sz="2000" b="0" dirty="0">
                <a:solidFill>
                  <a:schemeClr val="dk1"/>
                </a:solidFill>
              </a:rPr>
              <a:t> </a:t>
            </a:r>
            <a:r>
              <a:rPr lang="el-GR" sz="2000" b="0" dirty="0" err="1">
                <a:solidFill>
                  <a:schemeClr val="dk1"/>
                </a:solidFill>
              </a:rPr>
              <a:t>cattivo</a:t>
            </a:r>
            <a:r>
              <a:rPr lang="el-GR" sz="2000" b="0" dirty="0">
                <a:solidFill>
                  <a:schemeClr val="dk1"/>
                </a:solidFill>
              </a:rPr>
              <a:t> (LDL),</a:t>
            </a:r>
            <a:endParaRPr sz="2000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l-GR" sz="2000" b="0" dirty="0">
                <a:solidFill>
                  <a:schemeClr val="dk1"/>
                </a:solidFill>
              </a:rPr>
              <a:t>- </a:t>
            </a:r>
            <a:r>
              <a:rPr lang="el-GR" sz="2000" b="0" dirty="0" err="1">
                <a:solidFill>
                  <a:schemeClr val="dk1"/>
                </a:solidFill>
              </a:rPr>
              <a:t>Diminuisce</a:t>
            </a:r>
            <a:r>
              <a:rPr lang="el-GR" sz="2000" b="0" dirty="0">
                <a:solidFill>
                  <a:schemeClr val="dk1"/>
                </a:solidFill>
              </a:rPr>
              <a:t> </a:t>
            </a:r>
            <a:r>
              <a:rPr lang="el-GR" sz="2000" b="0" dirty="0" err="1">
                <a:solidFill>
                  <a:schemeClr val="dk1"/>
                </a:solidFill>
              </a:rPr>
              <a:t>il</a:t>
            </a:r>
            <a:r>
              <a:rPr lang="el-GR" sz="2000" b="0" dirty="0">
                <a:solidFill>
                  <a:schemeClr val="dk1"/>
                </a:solidFill>
              </a:rPr>
              <a:t> </a:t>
            </a:r>
            <a:r>
              <a:rPr lang="el-GR" sz="2000" b="0" dirty="0" err="1">
                <a:solidFill>
                  <a:schemeClr val="dk1"/>
                </a:solidFill>
              </a:rPr>
              <a:t>rischio</a:t>
            </a:r>
            <a:r>
              <a:rPr lang="el-GR" sz="2000" b="0" dirty="0">
                <a:solidFill>
                  <a:schemeClr val="dk1"/>
                </a:solidFill>
              </a:rPr>
              <a:t> </a:t>
            </a:r>
            <a:r>
              <a:rPr lang="el-GR" sz="2000" b="0" dirty="0" err="1">
                <a:solidFill>
                  <a:schemeClr val="dk1"/>
                </a:solidFill>
              </a:rPr>
              <a:t>di</a:t>
            </a:r>
            <a:r>
              <a:rPr lang="el-GR" sz="2000" b="0" dirty="0">
                <a:solidFill>
                  <a:schemeClr val="dk1"/>
                </a:solidFill>
              </a:rPr>
              <a:t> </a:t>
            </a:r>
            <a:r>
              <a:rPr lang="el-GR" sz="2000" b="0" dirty="0" err="1">
                <a:solidFill>
                  <a:schemeClr val="dk1"/>
                </a:solidFill>
              </a:rPr>
              <a:t>problemi</a:t>
            </a:r>
            <a:r>
              <a:rPr lang="el-GR" sz="2000" b="0" dirty="0">
                <a:solidFill>
                  <a:schemeClr val="dk1"/>
                </a:solidFill>
              </a:rPr>
              <a:t> </a:t>
            </a:r>
            <a:r>
              <a:rPr lang="el-GR" sz="2000" b="0" dirty="0" err="1">
                <a:solidFill>
                  <a:schemeClr val="dk1"/>
                </a:solidFill>
              </a:rPr>
              <a:t>cardio</a:t>
            </a:r>
            <a:r>
              <a:rPr lang="el-GR" sz="2000" b="0" dirty="0">
                <a:solidFill>
                  <a:schemeClr val="dk1"/>
                </a:solidFill>
              </a:rPr>
              <a:t> </a:t>
            </a:r>
            <a:r>
              <a:rPr lang="el-GR" sz="2000" b="0" dirty="0" err="1">
                <a:solidFill>
                  <a:schemeClr val="dk1"/>
                </a:solidFill>
              </a:rPr>
              <a:t>vascolari</a:t>
            </a:r>
            <a:r>
              <a:rPr lang="el-GR" sz="2000" b="0" dirty="0">
                <a:solidFill>
                  <a:schemeClr val="dk1"/>
                </a:solidFill>
              </a:rPr>
              <a:t>,</a:t>
            </a:r>
            <a:endParaRPr sz="2000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l-GR" sz="2000" b="0" dirty="0">
                <a:solidFill>
                  <a:schemeClr val="dk1"/>
                </a:solidFill>
              </a:rPr>
              <a:t>- </a:t>
            </a:r>
            <a:r>
              <a:rPr lang="el-GR" sz="2000" b="0" dirty="0" err="1">
                <a:solidFill>
                  <a:schemeClr val="dk1"/>
                </a:solidFill>
              </a:rPr>
              <a:t>Protegge</a:t>
            </a:r>
            <a:r>
              <a:rPr lang="el-GR" sz="2000" b="0" dirty="0">
                <a:solidFill>
                  <a:schemeClr val="dk1"/>
                </a:solidFill>
              </a:rPr>
              <a:t> </a:t>
            </a:r>
            <a:r>
              <a:rPr lang="el-GR" sz="2000" b="0" dirty="0" err="1">
                <a:solidFill>
                  <a:schemeClr val="dk1"/>
                </a:solidFill>
              </a:rPr>
              <a:t>l’olio</a:t>
            </a:r>
            <a:r>
              <a:rPr lang="el-GR" sz="2000" b="0" dirty="0">
                <a:solidFill>
                  <a:schemeClr val="dk1"/>
                </a:solidFill>
              </a:rPr>
              <a:t> </a:t>
            </a:r>
            <a:r>
              <a:rPr lang="el-GR" sz="2000" b="0" dirty="0" err="1">
                <a:solidFill>
                  <a:schemeClr val="dk1"/>
                </a:solidFill>
              </a:rPr>
              <a:t>di</a:t>
            </a:r>
            <a:r>
              <a:rPr lang="el-GR" sz="2000" b="0" dirty="0">
                <a:solidFill>
                  <a:schemeClr val="dk1"/>
                </a:solidFill>
              </a:rPr>
              <a:t> </a:t>
            </a:r>
            <a:r>
              <a:rPr lang="el-GR" sz="2000" b="0" dirty="0" err="1">
                <a:solidFill>
                  <a:schemeClr val="dk1"/>
                </a:solidFill>
              </a:rPr>
              <a:t>oliva</a:t>
            </a:r>
            <a:r>
              <a:rPr lang="el-GR" sz="2000" b="0" dirty="0">
                <a:solidFill>
                  <a:schemeClr val="dk1"/>
                </a:solidFill>
              </a:rPr>
              <a:t> </a:t>
            </a:r>
            <a:r>
              <a:rPr lang="el-GR" sz="2000" b="0" dirty="0" err="1">
                <a:solidFill>
                  <a:schemeClr val="dk1"/>
                </a:solidFill>
              </a:rPr>
              <a:t>dall’ossidassi</a:t>
            </a:r>
            <a:r>
              <a:rPr lang="el-GR" sz="2000" b="0" dirty="0">
                <a:solidFill>
                  <a:schemeClr val="dk1"/>
                </a:solidFill>
              </a:rPr>
              <a:t> </a:t>
            </a:r>
            <a:r>
              <a:rPr lang="el-GR" sz="2000" b="0" dirty="0" err="1">
                <a:solidFill>
                  <a:schemeClr val="dk1"/>
                </a:solidFill>
              </a:rPr>
              <a:t>veloce</a:t>
            </a:r>
            <a:r>
              <a:rPr lang="el-GR" sz="2000" b="0" dirty="0">
                <a:solidFill>
                  <a:schemeClr val="dk1"/>
                </a:solidFill>
              </a:rPr>
              <a:t>.</a:t>
            </a:r>
            <a:endParaRPr sz="2000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sz="2000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lang="el-GR" dirty="0" err="1">
                <a:solidFill>
                  <a:schemeClr val="dk1"/>
                </a:solidFill>
              </a:rPr>
              <a:t>Fattori</a:t>
            </a:r>
            <a:r>
              <a:rPr lang="el-GR" dirty="0">
                <a:solidFill>
                  <a:schemeClr val="dk1"/>
                </a:solidFill>
              </a:rPr>
              <a:t> </a:t>
            </a:r>
            <a:r>
              <a:rPr lang="el-GR" dirty="0" err="1">
                <a:solidFill>
                  <a:schemeClr val="dk1"/>
                </a:solidFill>
              </a:rPr>
              <a:t>che</a:t>
            </a:r>
            <a:r>
              <a:rPr lang="el-GR" dirty="0">
                <a:solidFill>
                  <a:schemeClr val="dk1"/>
                </a:solidFill>
              </a:rPr>
              <a:t> </a:t>
            </a:r>
            <a:r>
              <a:rPr lang="el-GR" dirty="0" err="1">
                <a:solidFill>
                  <a:schemeClr val="dk1"/>
                </a:solidFill>
              </a:rPr>
              <a:t>influenzano</a:t>
            </a:r>
            <a:r>
              <a:rPr lang="el-GR" dirty="0">
                <a:solidFill>
                  <a:schemeClr val="dk1"/>
                </a:solidFill>
              </a:rPr>
              <a:t> </a:t>
            </a:r>
            <a:r>
              <a:rPr lang="el-GR" dirty="0" err="1">
                <a:solidFill>
                  <a:schemeClr val="dk1"/>
                </a:solidFill>
              </a:rPr>
              <a:t>la</a:t>
            </a:r>
            <a:r>
              <a:rPr lang="el-GR" dirty="0">
                <a:solidFill>
                  <a:schemeClr val="dk1"/>
                </a:solidFill>
              </a:rPr>
              <a:t> </a:t>
            </a:r>
            <a:r>
              <a:rPr lang="el-GR" dirty="0" err="1">
                <a:solidFill>
                  <a:schemeClr val="dk1"/>
                </a:solidFill>
              </a:rPr>
              <a:t>concentrazione</a:t>
            </a:r>
            <a:r>
              <a:rPr lang="el-GR" dirty="0">
                <a:solidFill>
                  <a:schemeClr val="dk1"/>
                </a:solidFill>
              </a:rPr>
              <a:t> </a:t>
            </a:r>
            <a:r>
              <a:rPr lang="el-GR" dirty="0" err="1">
                <a:solidFill>
                  <a:schemeClr val="dk1"/>
                </a:solidFill>
              </a:rPr>
              <a:t>dell’acido</a:t>
            </a:r>
            <a:r>
              <a:rPr lang="el-GR" dirty="0">
                <a:solidFill>
                  <a:schemeClr val="dk1"/>
                </a:solidFill>
              </a:rPr>
              <a:t> </a:t>
            </a:r>
            <a:r>
              <a:rPr lang="el-GR" dirty="0" err="1">
                <a:solidFill>
                  <a:schemeClr val="dk1"/>
                </a:solidFill>
              </a:rPr>
              <a:t>oleico</a:t>
            </a:r>
            <a:r>
              <a:rPr lang="el-GR" dirty="0">
                <a:solidFill>
                  <a:schemeClr val="dk1"/>
                </a:solidFill>
              </a:rPr>
              <a:t> </a:t>
            </a:r>
            <a:r>
              <a:rPr lang="el-GR" dirty="0" err="1">
                <a:solidFill>
                  <a:schemeClr val="dk1"/>
                </a:solidFill>
              </a:rPr>
              <a:t>nell’olio</a:t>
            </a:r>
            <a:r>
              <a:rPr lang="el-GR" dirty="0">
                <a:solidFill>
                  <a:schemeClr val="dk1"/>
                </a:solidFill>
              </a:rPr>
              <a:t> </a:t>
            </a:r>
            <a:r>
              <a:rPr lang="el-GR" dirty="0" err="1">
                <a:solidFill>
                  <a:schemeClr val="dk1"/>
                </a:solidFill>
              </a:rPr>
              <a:t>di</a:t>
            </a:r>
            <a:r>
              <a:rPr lang="el-GR" dirty="0">
                <a:solidFill>
                  <a:schemeClr val="dk1"/>
                </a:solidFill>
              </a:rPr>
              <a:t> </a:t>
            </a:r>
            <a:r>
              <a:rPr lang="el-GR" dirty="0" err="1">
                <a:solidFill>
                  <a:schemeClr val="dk1"/>
                </a:solidFill>
              </a:rPr>
              <a:t>oliva</a:t>
            </a:r>
            <a:r>
              <a:rPr lang="el-GR" dirty="0">
                <a:solidFill>
                  <a:schemeClr val="dk1"/>
                </a:solidFill>
              </a:rPr>
              <a:t>:</a:t>
            </a:r>
            <a:r>
              <a:rPr lang="el-GR" sz="2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20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just" rtl="0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l-GR" sz="2000" b="0" dirty="0">
                <a:solidFill>
                  <a:schemeClr val="dk1"/>
                </a:solidFill>
              </a:rPr>
              <a:t>- </a:t>
            </a:r>
            <a:r>
              <a:rPr lang="el-GR" sz="2000" b="0" dirty="0" err="1">
                <a:solidFill>
                  <a:schemeClr val="dk1"/>
                </a:solidFill>
              </a:rPr>
              <a:t>La</a:t>
            </a:r>
            <a:r>
              <a:rPr lang="el-GR" sz="2000" b="0" dirty="0">
                <a:solidFill>
                  <a:schemeClr val="dk1"/>
                </a:solidFill>
              </a:rPr>
              <a:t> </a:t>
            </a:r>
            <a:r>
              <a:rPr lang="el-GR" sz="2000" b="0" dirty="0" err="1">
                <a:solidFill>
                  <a:schemeClr val="dk1"/>
                </a:solidFill>
              </a:rPr>
              <a:t>varietà</a:t>
            </a:r>
            <a:r>
              <a:rPr lang="el-GR" sz="2000" b="0" dirty="0">
                <a:solidFill>
                  <a:schemeClr val="dk1"/>
                </a:solidFill>
              </a:rPr>
              <a:t> </a:t>
            </a:r>
            <a:r>
              <a:rPr lang="el-GR" sz="2000" b="0" dirty="0" err="1">
                <a:solidFill>
                  <a:schemeClr val="dk1"/>
                </a:solidFill>
              </a:rPr>
              <a:t>del</a:t>
            </a:r>
            <a:r>
              <a:rPr lang="el-GR" sz="2000" b="0" dirty="0">
                <a:solidFill>
                  <a:schemeClr val="dk1"/>
                </a:solidFill>
              </a:rPr>
              <a:t> </a:t>
            </a:r>
            <a:r>
              <a:rPr lang="el-GR" sz="2000" b="0" dirty="0" err="1">
                <a:solidFill>
                  <a:schemeClr val="dk1"/>
                </a:solidFill>
              </a:rPr>
              <a:t>frutto</a:t>
            </a:r>
            <a:endParaRPr sz="2000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l-GR" sz="2000" b="0" dirty="0">
                <a:solidFill>
                  <a:schemeClr val="dk1"/>
                </a:solidFill>
              </a:rPr>
              <a:t>- </a:t>
            </a:r>
            <a:r>
              <a:rPr lang="el-GR" sz="2000" b="0" dirty="0" err="1">
                <a:solidFill>
                  <a:schemeClr val="dk1"/>
                </a:solidFill>
              </a:rPr>
              <a:t>Le</a:t>
            </a:r>
            <a:r>
              <a:rPr lang="el-GR" sz="2000" b="0" dirty="0">
                <a:solidFill>
                  <a:schemeClr val="dk1"/>
                </a:solidFill>
              </a:rPr>
              <a:t> </a:t>
            </a:r>
            <a:r>
              <a:rPr lang="el-GR" sz="2000" b="0" dirty="0" err="1">
                <a:solidFill>
                  <a:schemeClr val="dk1"/>
                </a:solidFill>
              </a:rPr>
              <a:t>condizioni</a:t>
            </a:r>
            <a:r>
              <a:rPr lang="el-GR" sz="2000" b="0" dirty="0">
                <a:solidFill>
                  <a:schemeClr val="dk1"/>
                </a:solidFill>
              </a:rPr>
              <a:t> </a:t>
            </a:r>
            <a:r>
              <a:rPr lang="el-GR" sz="2000" b="0" dirty="0" err="1">
                <a:solidFill>
                  <a:schemeClr val="dk1"/>
                </a:solidFill>
              </a:rPr>
              <a:t>climatiche</a:t>
            </a:r>
            <a:endParaRPr sz="2000" b="0" dirty="0">
              <a:solidFill>
                <a:schemeClr val="dk1"/>
              </a:solidFill>
            </a:endParaRPr>
          </a:p>
          <a:p>
            <a:pPr marL="342900" lvl="0" indent="-215900" algn="just" rtl="0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Noto Sans Symbols"/>
              <a:buNone/>
            </a:pPr>
            <a:endParaRPr sz="2000" b="0" dirty="0">
              <a:solidFill>
                <a:schemeClr val="dk1"/>
              </a:solidFill>
            </a:endParaRPr>
          </a:p>
          <a:p>
            <a:pPr marL="342900" lvl="0" indent="-215900" algn="just" rtl="0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Noto Sans Symbols"/>
              <a:buNone/>
            </a:pPr>
            <a:endParaRPr sz="20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215900" algn="just" rtl="0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Noto Sans Symbols"/>
              <a:buNone/>
            </a:pPr>
            <a:endParaRPr sz="20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215900" algn="just" rtl="0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Noto Sans Symbols"/>
              <a:buNone/>
            </a:pPr>
            <a:endParaRPr sz="20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742950" lvl="1" indent="-158750" algn="just" rtl="0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sz="2000" b="1" dirty="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1" name="Google Shape;91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flipH="1">
            <a:off x="8365604" y="5589239"/>
            <a:ext cx="598884" cy="316909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15"/>
          <p:cNvSpPr txBox="1"/>
          <p:nvPr/>
        </p:nvSpPr>
        <p:spPr>
          <a:xfrm>
            <a:off x="0" y="5733256"/>
            <a:ext cx="1691680" cy="288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2500" lnSpcReduction="20000"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3" name="Google Shape;93;p15" descr="C:\Users\user\AppData\Local\Microsoft\Windows\Temporary Internet Files\Content.Outlook\0TVTFSZK\AUTHENTIC-OLIVE-NET_Logo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948709" y="0"/>
            <a:ext cx="2152650" cy="713740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Google Shape;94;p1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1" y="-2"/>
            <a:ext cx="1060703" cy="879775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15"/>
          <p:cNvSpPr txBox="1">
            <a:spLocks noGrp="1"/>
          </p:cNvSpPr>
          <p:nvPr>
            <p:ph type="title"/>
          </p:nvPr>
        </p:nvSpPr>
        <p:spPr>
          <a:xfrm>
            <a:off x="119850" y="0"/>
            <a:ext cx="8754300" cy="235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</a:pPr>
            <a:r>
              <a:rPr lang="el-GR" sz="2400" b="1">
                <a:solidFill>
                  <a:schemeClr val="dk1"/>
                </a:solidFill>
              </a:rPr>
              <a:t>CARATTERISTICHE NUTRIZIONALI DELL’OLIO DI OLIVA    (1)</a:t>
            </a:r>
            <a:endParaRPr sz="2400" b="1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6"/>
          <p:cNvSpPr txBox="1">
            <a:spLocks noGrp="1"/>
          </p:cNvSpPr>
          <p:nvPr>
            <p:ph type="title"/>
          </p:nvPr>
        </p:nvSpPr>
        <p:spPr>
          <a:xfrm>
            <a:off x="140062" y="907812"/>
            <a:ext cx="8754300" cy="235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br>
              <a:rPr lang="el-GR" sz="36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l-GR" sz="2700" b="1" dirty="0">
                <a:solidFill>
                  <a:srgbClr val="000000"/>
                </a:solidFill>
              </a:rPr>
              <a:t>CARATTERISTICHE NUTRIZIONALI DELL’OLIO DI OLIVA (2)</a:t>
            </a:r>
            <a:br>
              <a:rPr lang="el-GR" sz="2700" dirty="0">
                <a:latin typeface="Arial"/>
                <a:ea typeface="Arial"/>
                <a:cs typeface="Arial"/>
                <a:sym typeface="Arial"/>
              </a:rPr>
            </a:br>
            <a:br>
              <a:rPr lang="el-GR" sz="27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l-GR" sz="3200" dirty="0">
                <a:solidFill>
                  <a:srgbClr val="47796A"/>
                </a:solidFill>
              </a:rPr>
              <a:t> </a:t>
            </a:r>
            <a:endParaRPr sz="3200" dirty="0">
              <a:solidFill>
                <a:srgbClr val="47796A"/>
              </a:solidFill>
            </a:endParaRPr>
          </a:p>
        </p:txBody>
      </p:sp>
      <p:sp>
        <p:nvSpPr>
          <p:cNvPr id="102" name="Google Shape;102;p16"/>
          <p:cNvSpPr txBox="1">
            <a:spLocks noGrp="1"/>
          </p:cNvSpPr>
          <p:nvPr>
            <p:ph type="body" idx="1"/>
          </p:nvPr>
        </p:nvSpPr>
        <p:spPr>
          <a:xfrm>
            <a:off x="619000" y="1953775"/>
            <a:ext cx="7796400" cy="469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just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el-GR" sz="2400" dirty="0" err="1">
                <a:solidFill>
                  <a:schemeClr val="dk1"/>
                </a:solidFill>
              </a:rPr>
              <a:t>Steroli</a:t>
            </a:r>
            <a:r>
              <a:rPr lang="el-GR" sz="2400" b="0" dirty="0">
                <a:solidFill>
                  <a:schemeClr val="dk1"/>
                </a:solidFill>
              </a:rPr>
              <a:t>, </a:t>
            </a:r>
            <a:r>
              <a:rPr lang="el-GR" sz="2000" b="0" dirty="0" err="1">
                <a:solidFill>
                  <a:schemeClr val="dk1"/>
                </a:solidFill>
              </a:rPr>
              <a:t>principalmente</a:t>
            </a:r>
            <a:r>
              <a:rPr lang="el-GR" sz="2000" b="0" dirty="0">
                <a:solidFill>
                  <a:schemeClr val="dk1"/>
                </a:solidFill>
              </a:rPr>
              <a:t> </a:t>
            </a:r>
            <a:r>
              <a:rPr lang="el-GR" sz="2000" b="0" dirty="0" err="1">
                <a:solidFill>
                  <a:schemeClr val="dk1"/>
                </a:solidFill>
              </a:rPr>
              <a:t>il</a:t>
            </a:r>
            <a:r>
              <a:rPr lang="el-GR" sz="2000" b="0" dirty="0">
                <a:solidFill>
                  <a:schemeClr val="dk1"/>
                </a:solidFill>
              </a:rPr>
              <a:t> b-</a:t>
            </a:r>
            <a:r>
              <a:rPr lang="el-GR" sz="2000" b="0" dirty="0" err="1">
                <a:solidFill>
                  <a:schemeClr val="dk1"/>
                </a:solidFill>
              </a:rPr>
              <a:t>sitosterolo</a:t>
            </a:r>
            <a:r>
              <a:rPr lang="el-GR" sz="2000" b="0" dirty="0">
                <a:solidFill>
                  <a:schemeClr val="dk1"/>
                </a:solidFill>
              </a:rPr>
              <a:t>, </a:t>
            </a:r>
            <a:r>
              <a:rPr lang="el-GR" sz="2000" b="0" dirty="0" err="1">
                <a:solidFill>
                  <a:schemeClr val="dk1"/>
                </a:solidFill>
              </a:rPr>
              <a:t>che</a:t>
            </a:r>
            <a:r>
              <a:rPr lang="el-GR" sz="2000" b="0" dirty="0">
                <a:solidFill>
                  <a:schemeClr val="dk1"/>
                </a:solidFill>
              </a:rPr>
              <a:t> </a:t>
            </a:r>
            <a:r>
              <a:rPr lang="el-GR" sz="2000" b="0" dirty="0" err="1">
                <a:solidFill>
                  <a:schemeClr val="dk1"/>
                </a:solidFill>
              </a:rPr>
              <a:t>diminuiscono</a:t>
            </a:r>
            <a:r>
              <a:rPr lang="el-GR" sz="2000" b="0" dirty="0">
                <a:solidFill>
                  <a:schemeClr val="dk1"/>
                </a:solidFill>
              </a:rPr>
              <a:t> </a:t>
            </a:r>
            <a:r>
              <a:rPr lang="el-GR" sz="2000" b="0" dirty="0" err="1">
                <a:solidFill>
                  <a:schemeClr val="dk1"/>
                </a:solidFill>
              </a:rPr>
              <a:t>la</a:t>
            </a:r>
            <a:r>
              <a:rPr lang="en-US" sz="2000" b="0" dirty="0">
                <a:solidFill>
                  <a:schemeClr val="dk1"/>
                </a:solidFill>
              </a:rPr>
              <a:t> </a:t>
            </a:r>
            <a:r>
              <a:rPr lang="el-GR" sz="2000" b="0" dirty="0" err="1">
                <a:solidFill>
                  <a:schemeClr val="dk1"/>
                </a:solidFill>
              </a:rPr>
              <a:t>concentrazione</a:t>
            </a:r>
            <a:r>
              <a:rPr lang="el-GR" sz="2000" b="0" dirty="0">
                <a:solidFill>
                  <a:schemeClr val="dk1"/>
                </a:solidFill>
              </a:rPr>
              <a:t> </a:t>
            </a:r>
            <a:r>
              <a:rPr lang="el-GR" sz="2000" b="0" dirty="0" err="1">
                <a:solidFill>
                  <a:schemeClr val="dk1"/>
                </a:solidFill>
              </a:rPr>
              <a:t>del</a:t>
            </a:r>
            <a:r>
              <a:rPr lang="el-GR" sz="2000" b="0" dirty="0">
                <a:solidFill>
                  <a:schemeClr val="dk1"/>
                </a:solidFill>
              </a:rPr>
              <a:t> </a:t>
            </a:r>
            <a:r>
              <a:rPr lang="el-GR" sz="2000" b="0" dirty="0" err="1">
                <a:solidFill>
                  <a:schemeClr val="dk1"/>
                </a:solidFill>
              </a:rPr>
              <a:t>colesterolo</a:t>
            </a:r>
            <a:r>
              <a:rPr lang="el-GR" sz="2000" b="0" dirty="0">
                <a:solidFill>
                  <a:schemeClr val="dk1"/>
                </a:solidFill>
              </a:rPr>
              <a:t> </a:t>
            </a:r>
            <a:r>
              <a:rPr lang="el-GR" sz="2000" b="0" dirty="0" err="1">
                <a:solidFill>
                  <a:schemeClr val="dk1"/>
                </a:solidFill>
              </a:rPr>
              <a:t>cattivo</a:t>
            </a:r>
            <a:r>
              <a:rPr lang="el-GR" sz="2000" b="0" dirty="0">
                <a:solidFill>
                  <a:schemeClr val="dk1"/>
                </a:solidFill>
              </a:rPr>
              <a:t> (LDL).</a:t>
            </a:r>
            <a:endParaRPr sz="2000" b="0" dirty="0">
              <a:solidFill>
                <a:schemeClr val="dk1"/>
              </a:solidFill>
            </a:endParaRPr>
          </a:p>
          <a:p>
            <a:pPr marL="342900" lvl="0" indent="0" algn="just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el-GR" sz="2400" b="0" dirty="0">
                <a:solidFill>
                  <a:schemeClr val="dk1"/>
                </a:solidFill>
              </a:rPr>
              <a:t> </a:t>
            </a:r>
            <a:endParaRPr sz="2400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lang="el-GR" sz="2400" b="0" dirty="0">
                <a:solidFill>
                  <a:schemeClr val="dk1"/>
                </a:solidFill>
              </a:rPr>
              <a:t>                                                                                          </a:t>
            </a:r>
            <a:r>
              <a:rPr lang="el-GR" sz="2200" dirty="0" err="1">
                <a:solidFill>
                  <a:schemeClr val="dk1"/>
                </a:solidFill>
              </a:rPr>
              <a:t>Tocoferoli</a:t>
            </a:r>
            <a:r>
              <a:rPr lang="el-GR" sz="2400" b="0" dirty="0">
                <a:solidFill>
                  <a:schemeClr val="dk1"/>
                </a:solidFill>
              </a:rPr>
              <a:t>, </a:t>
            </a:r>
            <a:r>
              <a:rPr lang="el-GR" sz="1900" b="0" dirty="0" err="1">
                <a:solidFill>
                  <a:schemeClr val="dk1"/>
                </a:solidFill>
              </a:rPr>
              <a:t>principalmente</a:t>
            </a:r>
            <a:r>
              <a:rPr lang="el-GR" sz="1900" b="0" dirty="0">
                <a:solidFill>
                  <a:schemeClr val="dk1"/>
                </a:solidFill>
              </a:rPr>
              <a:t> a-</a:t>
            </a:r>
            <a:r>
              <a:rPr lang="el-GR" sz="1900" b="0" dirty="0" err="1">
                <a:solidFill>
                  <a:schemeClr val="dk1"/>
                </a:solidFill>
              </a:rPr>
              <a:t>tocoferolo</a:t>
            </a:r>
            <a:r>
              <a:rPr lang="el-GR" sz="1900" b="0" dirty="0">
                <a:solidFill>
                  <a:schemeClr val="dk1"/>
                </a:solidFill>
              </a:rPr>
              <a:t> (</a:t>
            </a:r>
            <a:r>
              <a:rPr lang="el-GR" sz="1900" b="0" dirty="0" err="1">
                <a:solidFill>
                  <a:schemeClr val="dk1"/>
                </a:solidFill>
              </a:rPr>
              <a:t>vitamina</a:t>
            </a:r>
            <a:r>
              <a:rPr lang="el-GR" sz="1900" b="0" dirty="0">
                <a:solidFill>
                  <a:schemeClr val="dk1"/>
                </a:solidFill>
              </a:rPr>
              <a:t> E </a:t>
            </a:r>
            <a:r>
              <a:rPr lang="el-GR" sz="1900" b="0" dirty="0" err="1">
                <a:solidFill>
                  <a:schemeClr val="dk1"/>
                </a:solidFill>
              </a:rPr>
              <a:t>liposolubile</a:t>
            </a:r>
            <a:r>
              <a:rPr lang="el-GR" sz="1900" b="0" dirty="0">
                <a:solidFill>
                  <a:schemeClr val="dk1"/>
                </a:solidFill>
              </a:rPr>
              <a:t>), </a:t>
            </a:r>
            <a:r>
              <a:rPr lang="el-GR" sz="1900" b="0" dirty="0" err="1">
                <a:solidFill>
                  <a:schemeClr val="dk1"/>
                </a:solidFill>
              </a:rPr>
              <a:t>che</a:t>
            </a:r>
            <a:r>
              <a:rPr lang="en-US" sz="1900" b="0" dirty="0">
                <a:solidFill>
                  <a:schemeClr val="dk1"/>
                </a:solidFill>
              </a:rPr>
              <a:t> </a:t>
            </a:r>
            <a:r>
              <a:rPr lang="el-GR" sz="1900" b="0" dirty="0" err="1">
                <a:solidFill>
                  <a:schemeClr val="dk1"/>
                </a:solidFill>
              </a:rPr>
              <a:t>contribuiscono</a:t>
            </a:r>
            <a:r>
              <a:rPr lang="el-GR" sz="1900" b="0" dirty="0">
                <a:solidFill>
                  <a:schemeClr val="dk1"/>
                </a:solidFill>
              </a:rPr>
              <a:t> </a:t>
            </a:r>
            <a:r>
              <a:rPr lang="el-GR" sz="1900" b="0" dirty="0" err="1">
                <a:solidFill>
                  <a:schemeClr val="dk1"/>
                </a:solidFill>
              </a:rPr>
              <a:t>alla</a:t>
            </a:r>
            <a:r>
              <a:rPr lang="el-GR" sz="1900" b="0" dirty="0">
                <a:solidFill>
                  <a:schemeClr val="dk1"/>
                </a:solidFill>
              </a:rPr>
              <a:t> </a:t>
            </a:r>
            <a:r>
              <a:rPr lang="el-GR" sz="1900" b="0" dirty="0" err="1">
                <a:solidFill>
                  <a:schemeClr val="dk1"/>
                </a:solidFill>
              </a:rPr>
              <a:t>stabilità</a:t>
            </a:r>
            <a:r>
              <a:rPr lang="el-GR" sz="1900" b="0" dirty="0">
                <a:solidFill>
                  <a:schemeClr val="dk1"/>
                </a:solidFill>
              </a:rPr>
              <a:t> </a:t>
            </a:r>
            <a:r>
              <a:rPr lang="el-GR" sz="1900" b="0" dirty="0" err="1">
                <a:solidFill>
                  <a:schemeClr val="dk1"/>
                </a:solidFill>
              </a:rPr>
              <a:t>dell’olio</a:t>
            </a:r>
            <a:r>
              <a:rPr lang="el-GR" sz="1900" b="0" dirty="0">
                <a:solidFill>
                  <a:schemeClr val="dk1"/>
                </a:solidFill>
              </a:rPr>
              <a:t> </a:t>
            </a:r>
            <a:r>
              <a:rPr lang="el-GR" sz="1900" b="0" dirty="0" err="1">
                <a:solidFill>
                  <a:schemeClr val="dk1"/>
                </a:solidFill>
              </a:rPr>
              <a:t>di</a:t>
            </a:r>
            <a:r>
              <a:rPr lang="el-GR" sz="1900" b="0" dirty="0">
                <a:solidFill>
                  <a:schemeClr val="dk1"/>
                </a:solidFill>
              </a:rPr>
              <a:t>  </a:t>
            </a:r>
            <a:r>
              <a:rPr lang="el-GR" sz="1900" b="0" dirty="0" err="1">
                <a:solidFill>
                  <a:schemeClr val="dk1"/>
                </a:solidFill>
              </a:rPr>
              <a:t>oliva</a:t>
            </a:r>
            <a:r>
              <a:rPr lang="el-GR" sz="1900" b="0" dirty="0">
                <a:solidFill>
                  <a:schemeClr val="dk1"/>
                </a:solidFill>
              </a:rPr>
              <a:t> e </a:t>
            </a:r>
            <a:r>
              <a:rPr lang="el-GR" sz="1900" b="0" dirty="0" err="1">
                <a:solidFill>
                  <a:schemeClr val="dk1"/>
                </a:solidFill>
              </a:rPr>
              <a:t>alla</a:t>
            </a:r>
            <a:r>
              <a:rPr lang="el-GR" sz="1900" b="0" dirty="0">
                <a:solidFill>
                  <a:schemeClr val="dk1"/>
                </a:solidFill>
              </a:rPr>
              <a:t> </a:t>
            </a:r>
            <a:r>
              <a:rPr lang="el-GR" sz="1900" b="0" dirty="0" err="1">
                <a:solidFill>
                  <a:schemeClr val="dk1"/>
                </a:solidFill>
              </a:rPr>
              <a:t>difesa</a:t>
            </a:r>
            <a:r>
              <a:rPr lang="el-GR" sz="1900" b="0" dirty="0">
                <a:solidFill>
                  <a:schemeClr val="dk1"/>
                </a:solidFill>
              </a:rPr>
              <a:t> </a:t>
            </a:r>
            <a:r>
              <a:rPr lang="el-GR" sz="1900" b="0" dirty="0" err="1">
                <a:solidFill>
                  <a:schemeClr val="dk1"/>
                </a:solidFill>
              </a:rPr>
              <a:t>dell’organismo</a:t>
            </a:r>
            <a:r>
              <a:rPr lang="el-GR" sz="1900" b="0" dirty="0">
                <a:solidFill>
                  <a:schemeClr val="dk1"/>
                </a:solidFill>
              </a:rPr>
              <a:t> </a:t>
            </a:r>
            <a:r>
              <a:rPr lang="el-GR" sz="1900" b="0" dirty="0" err="1">
                <a:solidFill>
                  <a:schemeClr val="dk1"/>
                </a:solidFill>
              </a:rPr>
              <a:t>umano</a:t>
            </a:r>
            <a:r>
              <a:rPr lang="el-GR" sz="1900" b="0" dirty="0">
                <a:solidFill>
                  <a:schemeClr val="dk1"/>
                </a:solidFill>
              </a:rPr>
              <a:t>. I </a:t>
            </a:r>
            <a:r>
              <a:rPr lang="el-GR" sz="1900" b="0" dirty="0" err="1">
                <a:solidFill>
                  <a:schemeClr val="dk1"/>
                </a:solidFill>
              </a:rPr>
              <a:t>tocoferoli</a:t>
            </a:r>
            <a:r>
              <a:rPr lang="el-GR" sz="1900" b="0" dirty="0">
                <a:solidFill>
                  <a:schemeClr val="dk1"/>
                </a:solidFill>
              </a:rPr>
              <a:t> </a:t>
            </a:r>
            <a:r>
              <a:rPr lang="el-GR" sz="1900" b="0" dirty="0" err="1">
                <a:solidFill>
                  <a:schemeClr val="dk1"/>
                </a:solidFill>
              </a:rPr>
              <a:t>sono</a:t>
            </a:r>
            <a:r>
              <a:rPr lang="el-GR" sz="1900" b="0" dirty="0">
                <a:solidFill>
                  <a:schemeClr val="dk1"/>
                </a:solidFill>
              </a:rPr>
              <a:t> </a:t>
            </a:r>
            <a:r>
              <a:rPr lang="el-GR" sz="1900" b="0" dirty="0" err="1">
                <a:solidFill>
                  <a:schemeClr val="dk1"/>
                </a:solidFill>
              </a:rPr>
              <a:t>tra</a:t>
            </a:r>
            <a:r>
              <a:rPr lang="el-GR" sz="1900" b="0" dirty="0">
                <a:solidFill>
                  <a:schemeClr val="dk1"/>
                </a:solidFill>
              </a:rPr>
              <a:t> </a:t>
            </a:r>
            <a:r>
              <a:rPr lang="el-GR" sz="1900" b="0" dirty="0" err="1">
                <a:solidFill>
                  <a:schemeClr val="dk1"/>
                </a:solidFill>
              </a:rPr>
              <a:t>gli</a:t>
            </a:r>
            <a:r>
              <a:rPr lang="el-GR" sz="1900" b="0" dirty="0">
                <a:solidFill>
                  <a:schemeClr val="dk1"/>
                </a:solidFill>
              </a:rPr>
              <a:t> </a:t>
            </a:r>
            <a:r>
              <a:rPr lang="el-GR" sz="1900" b="0" dirty="0" err="1">
                <a:solidFill>
                  <a:schemeClr val="dk1"/>
                </a:solidFill>
              </a:rPr>
              <a:t>antiossidanti</a:t>
            </a:r>
            <a:r>
              <a:rPr lang="el-GR" sz="1900" b="0" dirty="0">
                <a:solidFill>
                  <a:schemeClr val="dk1"/>
                </a:solidFill>
              </a:rPr>
              <a:t> </a:t>
            </a:r>
            <a:r>
              <a:rPr lang="el-GR" sz="1900" b="0" dirty="0" err="1">
                <a:solidFill>
                  <a:schemeClr val="dk1"/>
                </a:solidFill>
              </a:rPr>
              <a:t>più</a:t>
            </a:r>
            <a:r>
              <a:rPr lang="el-GR" sz="1900" b="0" dirty="0">
                <a:solidFill>
                  <a:schemeClr val="dk1"/>
                </a:solidFill>
              </a:rPr>
              <a:t> </a:t>
            </a:r>
            <a:r>
              <a:rPr lang="el-GR" sz="1900" b="0" dirty="0" err="1">
                <a:solidFill>
                  <a:schemeClr val="dk1"/>
                </a:solidFill>
              </a:rPr>
              <a:t>importanti</a:t>
            </a:r>
            <a:r>
              <a:rPr lang="el-GR" sz="1900" b="0" dirty="0">
                <a:solidFill>
                  <a:schemeClr val="dk1"/>
                </a:solidFill>
              </a:rPr>
              <a:t> </a:t>
            </a:r>
            <a:r>
              <a:rPr lang="el-GR" sz="1900" b="0" dirty="0" err="1">
                <a:solidFill>
                  <a:schemeClr val="dk1"/>
                </a:solidFill>
              </a:rPr>
              <a:t>perchè</a:t>
            </a:r>
            <a:r>
              <a:rPr lang="en-US" sz="1900" b="0" dirty="0">
                <a:solidFill>
                  <a:schemeClr val="dk1"/>
                </a:solidFill>
              </a:rPr>
              <a:t> </a:t>
            </a:r>
            <a:r>
              <a:rPr lang="el-GR" sz="1900" b="0" dirty="0" err="1">
                <a:solidFill>
                  <a:schemeClr val="dk1"/>
                </a:solidFill>
              </a:rPr>
              <a:t>proteggono</a:t>
            </a:r>
            <a:r>
              <a:rPr lang="el-GR" sz="1900" b="0" dirty="0">
                <a:solidFill>
                  <a:schemeClr val="dk1"/>
                </a:solidFill>
              </a:rPr>
              <a:t> </a:t>
            </a:r>
            <a:r>
              <a:rPr lang="el-GR" sz="1900" b="0" dirty="0" err="1">
                <a:solidFill>
                  <a:schemeClr val="dk1"/>
                </a:solidFill>
              </a:rPr>
              <a:t>le</a:t>
            </a:r>
            <a:r>
              <a:rPr lang="el-GR" sz="1900" b="0" dirty="0">
                <a:solidFill>
                  <a:schemeClr val="dk1"/>
                </a:solidFill>
              </a:rPr>
              <a:t> </a:t>
            </a:r>
            <a:r>
              <a:rPr lang="el-GR" sz="1900" b="0" dirty="0" err="1">
                <a:solidFill>
                  <a:schemeClr val="dk1"/>
                </a:solidFill>
              </a:rPr>
              <a:t>cellule</a:t>
            </a:r>
            <a:r>
              <a:rPr lang="el-GR" sz="1900" b="0" dirty="0">
                <a:solidFill>
                  <a:schemeClr val="dk1"/>
                </a:solidFill>
              </a:rPr>
              <a:t> </a:t>
            </a:r>
            <a:r>
              <a:rPr lang="el-GR" sz="1900" b="0" dirty="0" err="1">
                <a:solidFill>
                  <a:schemeClr val="dk1"/>
                </a:solidFill>
              </a:rPr>
              <a:t>ed</a:t>
            </a:r>
            <a:r>
              <a:rPr lang="el-GR" sz="1900" b="0" dirty="0">
                <a:solidFill>
                  <a:schemeClr val="dk1"/>
                </a:solidFill>
              </a:rPr>
              <a:t> </a:t>
            </a:r>
            <a:r>
              <a:rPr lang="el-GR" sz="1900" b="0" dirty="0" err="1">
                <a:solidFill>
                  <a:schemeClr val="dk1"/>
                </a:solidFill>
              </a:rPr>
              <a:t>il</a:t>
            </a:r>
            <a:r>
              <a:rPr lang="el-GR" sz="1900" b="0" dirty="0">
                <a:solidFill>
                  <a:schemeClr val="dk1"/>
                </a:solidFill>
              </a:rPr>
              <a:t> </a:t>
            </a:r>
            <a:r>
              <a:rPr lang="el-GR" sz="1900" b="0" dirty="0" err="1">
                <a:solidFill>
                  <a:schemeClr val="dk1"/>
                </a:solidFill>
              </a:rPr>
              <a:t>tessuto</a:t>
            </a:r>
            <a:r>
              <a:rPr lang="el-GR" sz="1900" b="0" dirty="0">
                <a:solidFill>
                  <a:schemeClr val="dk1"/>
                </a:solidFill>
              </a:rPr>
              <a:t> </a:t>
            </a:r>
            <a:r>
              <a:rPr lang="el-GR" sz="1900" b="0" dirty="0" err="1">
                <a:solidFill>
                  <a:schemeClr val="dk1"/>
                </a:solidFill>
              </a:rPr>
              <a:t>umano</a:t>
            </a:r>
            <a:r>
              <a:rPr lang="el-GR" sz="1900" b="0" dirty="0">
                <a:solidFill>
                  <a:schemeClr val="dk1"/>
                </a:solidFill>
              </a:rPr>
              <a:t> </a:t>
            </a:r>
            <a:r>
              <a:rPr lang="el-GR" sz="1900" b="0" dirty="0" err="1">
                <a:solidFill>
                  <a:schemeClr val="dk1"/>
                </a:solidFill>
              </a:rPr>
              <a:t>dall’invecchiamento</a:t>
            </a:r>
            <a:r>
              <a:rPr lang="el-GR" sz="1900" b="0" dirty="0">
                <a:solidFill>
                  <a:schemeClr val="dk1"/>
                </a:solidFill>
              </a:rPr>
              <a:t>, </a:t>
            </a:r>
            <a:r>
              <a:rPr lang="el-GR" sz="1900" b="0" dirty="0" err="1">
                <a:solidFill>
                  <a:schemeClr val="dk1"/>
                </a:solidFill>
              </a:rPr>
              <a:t>dalle</a:t>
            </a:r>
            <a:r>
              <a:rPr lang="en-US" sz="1900" b="0" dirty="0">
                <a:solidFill>
                  <a:schemeClr val="dk1"/>
                </a:solidFill>
              </a:rPr>
              <a:t> </a:t>
            </a:r>
            <a:r>
              <a:rPr lang="el-GR" sz="1900" b="0" dirty="0" err="1">
                <a:solidFill>
                  <a:schemeClr val="dk1"/>
                </a:solidFill>
              </a:rPr>
              <a:t>neoplasie</a:t>
            </a:r>
            <a:r>
              <a:rPr lang="el-GR" sz="1900" b="0" dirty="0">
                <a:solidFill>
                  <a:schemeClr val="dk1"/>
                </a:solidFill>
              </a:rPr>
              <a:t> e </a:t>
            </a:r>
            <a:r>
              <a:rPr lang="el-GR" sz="1900" b="0" dirty="0" err="1">
                <a:solidFill>
                  <a:schemeClr val="dk1"/>
                </a:solidFill>
              </a:rPr>
              <a:t>dalle</a:t>
            </a:r>
            <a:r>
              <a:rPr lang="el-GR" sz="1900" b="0" dirty="0">
                <a:solidFill>
                  <a:schemeClr val="dk1"/>
                </a:solidFill>
              </a:rPr>
              <a:t> </a:t>
            </a:r>
            <a:r>
              <a:rPr lang="el-GR" sz="1900" b="0" dirty="0" err="1">
                <a:solidFill>
                  <a:schemeClr val="dk1"/>
                </a:solidFill>
              </a:rPr>
              <a:t>varie</a:t>
            </a:r>
            <a:r>
              <a:rPr lang="el-GR" sz="1900" b="0" dirty="0">
                <a:solidFill>
                  <a:schemeClr val="dk1"/>
                </a:solidFill>
              </a:rPr>
              <a:t> </a:t>
            </a:r>
            <a:r>
              <a:rPr lang="el-GR" sz="1900" b="0" dirty="0" err="1">
                <a:solidFill>
                  <a:schemeClr val="dk1"/>
                </a:solidFill>
              </a:rPr>
              <a:t>malattie</a:t>
            </a:r>
            <a:r>
              <a:rPr lang="el-GR" sz="1900" b="0" dirty="0">
                <a:solidFill>
                  <a:schemeClr val="dk1"/>
                </a:solidFill>
              </a:rPr>
              <a:t> </a:t>
            </a:r>
            <a:r>
              <a:rPr lang="el-GR" sz="1900" b="0" dirty="0" err="1">
                <a:solidFill>
                  <a:schemeClr val="dk1"/>
                </a:solidFill>
              </a:rPr>
              <a:t>degenerative</a:t>
            </a:r>
            <a:r>
              <a:rPr lang="el-GR" sz="2400" b="0" dirty="0">
                <a:solidFill>
                  <a:schemeClr val="dk1"/>
                </a:solidFill>
              </a:rPr>
              <a:t>.</a:t>
            </a:r>
            <a:endParaRPr sz="2400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400" b="0" dirty="0">
              <a:solidFill>
                <a:schemeClr val="dk1"/>
              </a:solidFill>
            </a:endParaRPr>
          </a:p>
          <a:p>
            <a:pPr marL="342900" lvl="0" indent="0" algn="just" rtl="0">
              <a:lnSpc>
                <a:spcPct val="80000"/>
              </a:lnSpc>
              <a:spcBef>
                <a:spcPts val="960"/>
              </a:spcBef>
              <a:spcAft>
                <a:spcPts val="0"/>
              </a:spcAft>
              <a:buSzPts val="2100"/>
              <a:buNone/>
            </a:pPr>
            <a:endParaRPr sz="2400" b="0" dirty="0">
              <a:solidFill>
                <a:schemeClr val="dk1"/>
              </a:solidFill>
            </a:endParaRPr>
          </a:p>
          <a:p>
            <a:pPr marL="342900" lvl="0" indent="-165100" algn="just" rtl="0">
              <a:lnSpc>
                <a:spcPct val="80000"/>
              </a:lnSpc>
              <a:spcBef>
                <a:spcPts val="104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Noto Sans Symbols"/>
              <a:buNone/>
            </a:pPr>
            <a:endParaRPr sz="280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lvl="0" indent="0" algn="just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80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742950" lvl="1" indent="-171450" algn="just" rtl="0">
              <a:lnSpc>
                <a:spcPct val="8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sz="1800" b="1" dirty="0"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103" name="Google Shape;103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668344" y="5589239"/>
            <a:ext cx="697260" cy="316909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p16"/>
          <p:cNvSpPr txBox="1"/>
          <p:nvPr/>
        </p:nvSpPr>
        <p:spPr>
          <a:xfrm>
            <a:off x="0" y="5733256"/>
            <a:ext cx="1691680" cy="288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2500" lnSpcReduction="20000"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5" name="Google Shape;105;p16" descr="C:\Users\user\AppData\Local\Microsoft\Windows\Temporary Internet Files\Content.Outlook\0TVTFSZK\AUTHENTIC-OLIVE-NET_Logo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948709" y="0"/>
            <a:ext cx="2152650" cy="7137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" name="Google Shape;106;p1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0" y="28026"/>
            <a:ext cx="1060703" cy="879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7"/>
          <p:cNvSpPr txBox="1">
            <a:spLocks noGrp="1"/>
          </p:cNvSpPr>
          <p:nvPr>
            <p:ph type="title"/>
          </p:nvPr>
        </p:nvSpPr>
        <p:spPr>
          <a:xfrm>
            <a:off x="194912" y="810796"/>
            <a:ext cx="8754300" cy="235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br>
              <a:rPr lang="el-GR" sz="36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l-GR" sz="2700" b="1" dirty="0">
                <a:solidFill>
                  <a:srgbClr val="000000"/>
                </a:solidFill>
              </a:rPr>
              <a:t>CARATTERISTICHE NUTRIZIONALI DELL’OLIO DI OLIVA (3)</a:t>
            </a:r>
            <a:br>
              <a:rPr lang="el-GR" sz="2700" dirty="0"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n-US" sz="36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l-GR" sz="3200" dirty="0">
                <a:solidFill>
                  <a:srgbClr val="47796A"/>
                </a:solidFill>
              </a:rPr>
              <a:t> </a:t>
            </a:r>
            <a:endParaRPr sz="3200" dirty="0">
              <a:solidFill>
                <a:srgbClr val="47796A"/>
              </a:solidFill>
            </a:endParaRPr>
          </a:p>
        </p:txBody>
      </p:sp>
      <p:sp>
        <p:nvSpPr>
          <p:cNvPr id="113" name="Google Shape;113;p17"/>
          <p:cNvSpPr txBox="1">
            <a:spLocks noGrp="1"/>
          </p:cNvSpPr>
          <p:nvPr>
            <p:ph type="body" idx="1"/>
          </p:nvPr>
        </p:nvSpPr>
        <p:spPr>
          <a:xfrm>
            <a:off x="519886" y="2166734"/>
            <a:ext cx="7796400" cy="496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38150" lvl="0" indent="-285750" algn="just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Tx/>
              <a:buChar char="-"/>
            </a:pPr>
            <a:r>
              <a:rPr lang="en-US" sz="1800" dirty="0">
                <a:solidFill>
                  <a:schemeClr val="dk1"/>
                </a:solidFill>
              </a:rPr>
              <a:t>C</a:t>
            </a:r>
            <a:r>
              <a:rPr lang="el-GR" sz="1800" dirty="0" err="1">
                <a:solidFill>
                  <a:schemeClr val="dk1"/>
                </a:solidFill>
              </a:rPr>
              <a:t>arboidrati</a:t>
            </a:r>
            <a:r>
              <a:rPr lang="el-GR" sz="1800" b="0" dirty="0">
                <a:solidFill>
                  <a:schemeClr val="dk1"/>
                </a:solidFill>
              </a:rPr>
              <a:t>, </a:t>
            </a:r>
            <a:r>
              <a:rPr lang="el-GR" sz="1800" b="0" dirty="0" err="1">
                <a:solidFill>
                  <a:schemeClr val="dk1"/>
                </a:solidFill>
              </a:rPr>
              <a:t>principalmente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squalene</a:t>
            </a:r>
            <a:r>
              <a:rPr lang="el-GR" sz="1800" b="0" dirty="0">
                <a:solidFill>
                  <a:schemeClr val="dk1"/>
                </a:solidFill>
              </a:rPr>
              <a:t>, </a:t>
            </a:r>
            <a:r>
              <a:rPr lang="el-GR" sz="1800" b="0" dirty="0" err="1">
                <a:solidFill>
                  <a:schemeClr val="dk1"/>
                </a:solidFill>
              </a:rPr>
              <a:t>agiscono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come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antiossidanti</a:t>
            </a:r>
            <a:r>
              <a:rPr lang="el-GR" sz="1800" b="0" dirty="0">
                <a:solidFill>
                  <a:schemeClr val="dk1"/>
                </a:solidFill>
              </a:rPr>
              <a:t> e</a:t>
            </a:r>
            <a:r>
              <a:rPr lang="en-US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contribuiscono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alla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resistenza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dell’olio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di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oliva</a:t>
            </a:r>
            <a:r>
              <a:rPr lang="el-GR" sz="1800" b="0" dirty="0">
                <a:solidFill>
                  <a:schemeClr val="dk1"/>
                </a:solidFill>
              </a:rPr>
              <a:t> e </a:t>
            </a:r>
            <a:r>
              <a:rPr lang="el-GR" sz="1800" b="0" dirty="0" err="1">
                <a:solidFill>
                  <a:schemeClr val="dk1"/>
                </a:solidFill>
              </a:rPr>
              <a:t>alla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difesa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del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corpo</a:t>
            </a:r>
            <a:r>
              <a:rPr lang="en-US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umano</a:t>
            </a:r>
            <a:r>
              <a:rPr lang="el-GR" sz="1800" b="0" dirty="0">
                <a:solidFill>
                  <a:schemeClr val="dk1"/>
                </a:solidFill>
              </a:rPr>
              <a:t> [</a:t>
            </a:r>
            <a:r>
              <a:rPr lang="el-GR" sz="1800" b="0" dirty="0" err="1">
                <a:solidFill>
                  <a:schemeClr val="dk1"/>
                </a:solidFill>
              </a:rPr>
              <a:t>riduzione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del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colesterolo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cattivo</a:t>
            </a:r>
            <a:r>
              <a:rPr lang="el-GR" sz="1800" b="0" dirty="0">
                <a:solidFill>
                  <a:schemeClr val="dk1"/>
                </a:solidFill>
              </a:rPr>
              <a:t> (LDL) e </a:t>
            </a:r>
            <a:r>
              <a:rPr lang="el-GR" sz="1800" b="0" dirty="0" err="1">
                <a:solidFill>
                  <a:schemeClr val="dk1"/>
                </a:solidFill>
              </a:rPr>
              <a:t>protezione</a:t>
            </a:r>
            <a:r>
              <a:rPr lang="el-GR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dalle</a:t>
            </a:r>
            <a:r>
              <a:rPr lang="en-US" sz="1800" b="0" dirty="0">
                <a:solidFill>
                  <a:schemeClr val="dk1"/>
                </a:solidFill>
              </a:rPr>
              <a:t> </a:t>
            </a:r>
            <a:r>
              <a:rPr lang="el-GR" sz="1800" b="0" dirty="0" err="1">
                <a:solidFill>
                  <a:schemeClr val="dk1"/>
                </a:solidFill>
              </a:rPr>
              <a:t>neoplasie</a:t>
            </a:r>
            <a:r>
              <a:rPr lang="el-GR" sz="1800" b="0" dirty="0">
                <a:solidFill>
                  <a:schemeClr val="dk1"/>
                </a:solidFill>
              </a:rPr>
              <a:t>].</a:t>
            </a:r>
            <a:endParaRPr lang="en-US" sz="1800" b="0" dirty="0">
              <a:solidFill>
                <a:schemeClr val="dk1"/>
              </a:solidFill>
            </a:endParaRPr>
          </a:p>
          <a:p>
            <a:pPr marL="438150" lvl="0" indent="-285750" algn="just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Tx/>
              <a:buChar char="-"/>
            </a:pPr>
            <a:endParaRPr sz="1800" b="0" dirty="0">
              <a:solidFill>
                <a:schemeClr val="dk1"/>
              </a:solidFill>
            </a:endParaRPr>
          </a:p>
          <a:p>
            <a:pPr marL="342900" lvl="0" indent="-165100" algn="just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l-GR" sz="1528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- </a:t>
            </a:r>
            <a:r>
              <a:rPr lang="el-GR" sz="1528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Polifenoli</a:t>
            </a:r>
            <a:r>
              <a:rPr lang="el-GR" sz="1528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, </a:t>
            </a:r>
            <a:r>
              <a:rPr lang="el-GR" sz="1800" b="0" dirty="0" err="1">
                <a:solidFill>
                  <a:schemeClr val="dk1"/>
                </a:solidFill>
                <a:sym typeface="Verdana"/>
              </a:rPr>
              <a:t>si</a:t>
            </a:r>
            <a:r>
              <a:rPr lang="el-GR" sz="1800" b="0" dirty="0">
                <a:solidFill>
                  <a:schemeClr val="dk1"/>
                </a:solidFill>
                <a:sym typeface="Verdana"/>
              </a:rPr>
              <a:t> </a:t>
            </a:r>
            <a:r>
              <a:rPr lang="el-GR" sz="1800" b="0" dirty="0" err="1">
                <a:solidFill>
                  <a:schemeClr val="dk1"/>
                </a:solidFill>
                <a:sym typeface="Verdana"/>
              </a:rPr>
              <a:t>trovano</a:t>
            </a:r>
            <a:r>
              <a:rPr lang="el-GR" sz="1800" b="0" dirty="0">
                <a:solidFill>
                  <a:schemeClr val="dk1"/>
                </a:solidFill>
                <a:sym typeface="Verdana"/>
              </a:rPr>
              <a:t> </a:t>
            </a:r>
            <a:r>
              <a:rPr lang="el-GR" sz="1800" b="0" dirty="0" err="1">
                <a:solidFill>
                  <a:schemeClr val="dk1"/>
                </a:solidFill>
                <a:sym typeface="Verdana"/>
              </a:rPr>
              <a:t>solo</a:t>
            </a:r>
            <a:r>
              <a:rPr lang="el-GR" sz="1800" b="0" dirty="0">
                <a:solidFill>
                  <a:schemeClr val="dk1"/>
                </a:solidFill>
                <a:sym typeface="Verdana"/>
              </a:rPr>
              <a:t> </a:t>
            </a:r>
            <a:r>
              <a:rPr lang="el-GR" sz="1800" b="0" dirty="0" err="1">
                <a:solidFill>
                  <a:schemeClr val="dk1"/>
                </a:solidFill>
                <a:sym typeface="Verdana"/>
              </a:rPr>
              <a:t>all’olio</a:t>
            </a:r>
            <a:r>
              <a:rPr lang="el-GR" sz="1800" b="0" dirty="0">
                <a:solidFill>
                  <a:schemeClr val="dk1"/>
                </a:solidFill>
                <a:sym typeface="Verdana"/>
              </a:rPr>
              <a:t> </a:t>
            </a:r>
            <a:r>
              <a:rPr lang="el-GR" sz="1800" b="0" dirty="0" err="1">
                <a:solidFill>
                  <a:schemeClr val="dk1"/>
                </a:solidFill>
                <a:sym typeface="Verdana"/>
              </a:rPr>
              <a:t>di</a:t>
            </a:r>
            <a:r>
              <a:rPr lang="el-GR" sz="1800" b="0" dirty="0">
                <a:solidFill>
                  <a:schemeClr val="dk1"/>
                </a:solidFill>
                <a:sym typeface="Verdana"/>
              </a:rPr>
              <a:t> </a:t>
            </a:r>
            <a:r>
              <a:rPr lang="el-GR" sz="1800" b="0" dirty="0" err="1">
                <a:solidFill>
                  <a:schemeClr val="dk1"/>
                </a:solidFill>
                <a:sym typeface="Verdana"/>
              </a:rPr>
              <a:t>oliva</a:t>
            </a:r>
            <a:r>
              <a:rPr lang="el-GR" sz="1800" b="0" dirty="0">
                <a:solidFill>
                  <a:schemeClr val="dk1"/>
                </a:solidFill>
                <a:sym typeface="Verdana"/>
              </a:rPr>
              <a:t> e </a:t>
            </a:r>
            <a:r>
              <a:rPr lang="el-GR" sz="1800" b="0" dirty="0" err="1">
                <a:solidFill>
                  <a:schemeClr val="dk1"/>
                </a:solidFill>
                <a:sym typeface="Verdana"/>
              </a:rPr>
              <a:t>sono</a:t>
            </a:r>
            <a:r>
              <a:rPr lang="el-GR" sz="1800" b="0" dirty="0">
                <a:solidFill>
                  <a:schemeClr val="dk1"/>
                </a:solidFill>
                <a:sym typeface="Verdana"/>
              </a:rPr>
              <a:t> </a:t>
            </a:r>
            <a:r>
              <a:rPr lang="el-GR" sz="1800" b="0" dirty="0" err="1">
                <a:solidFill>
                  <a:schemeClr val="dk1"/>
                </a:solidFill>
                <a:sym typeface="Verdana"/>
              </a:rPr>
              <a:t>tra</a:t>
            </a:r>
            <a:r>
              <a:rPr lang="el-GR" sz="1800" b="0" dirty="0">
                <a:solidFill>
                  <a:schemeClr val="dk1"/>
                </a:solidFill>
                <a:sym typeface="Verdana"/>
              </a:rPr>
              <a:t> </a:t>
            </a:r>
            <a:r>
              <a:rPr lang="el-GR" sz="1800" b="0" dirty="0" err="1">
                <a:solidFill>
                  <a:schemeClr val="dk1"/>
                </a:solidFill>
                <a:sym typeface="Verdana"/>
              </a:rPr>
              <a:t>le</a:t>
            </a:r>
            <a:r>
              <a:rPr lang="el-GR" sz="1800" b="0" dirty="0">
                <a:solidFill>
                  <a:schemeClr val="dk1"/>
                </a:solidFill>
                <a:sym typeface="Verdana"/>
              </a:rPr>
              <a:t> </a:t>
            </a:r>
            <a:r>
              <a:rPr lang="el-GR" sz="1800" b="0" dirty="0" err="1">
                <a:solidFill>
                  <a:schemeClr val="dk1"/>
                </a:solidFill>
                <a:sym typeface="Verdana"/>
              </a:rPr>
              <a:t>migliori</a:t>
            </a:r>
            <a:r>
              <a:rPr lang="el-GR" sz="1800" b="0" dirty="0">
                <a:solidFill>
                  <a:schemeClr val="dk1"/>
                </a:solidFill>
                <a:sym typeface="Verdana"/>
              </a:rPr>
              <a:t> </a:t>
            </a:r>
            <a:r>
              <a:rPr lang="el-GR" sz="1800" b="0" dirty="0" err="1">
                <a:solidFill>
                  <a:schemeClr val="dk1"/>
                </a:solidFill>
                <a:sym typeface="Verdana"/>
              </a:rPr>
              <a:t>sostanze</a:t>
            </a:r>
            <a:r>
              <a:rPr lang="en-US" sz="1800" b="0" dirty="0">
                <a:solidFill>
                  <a:schemeClr val="dk1"/>
                </a:solidFill>
                <a:sym typeface="Verdana"/>
              </a:rPr>
              <a:t> </a:t>
            </a:r>
            <a:r>
              <a:rPr lang="el-GR" sz="1800" b="0" dirty="0" err="1">
                <a:solidFill>
                  <a:schemeClr val="dk1"/>
                </a:solidFill>
                <a:sym typeface="Verdana"/>
              </a:rPr>
              <a:t>alimentari</a:t>
            </a:r>
            <a:r>
              <a:rPr lang="el-GR" sz="1800" b="0" dirty="0">
                <a:solidFill>
                  <a:schemeClr val="dk1"/>
                </a:solidFill>
                <a:sym typeface="Verdana"/>
              </a:rPr>
              <a:t> </a:t>
            </a:r>
            <a:r>
              <a:rPr lang="el-GR" sz="1800" b="0" dirty="0" err="1">
                <a:solidFill>
                  <a:schemeClr val="dk1"/>
                </a:solidFill>
                <a:sym typeface="Verdana"/>
              </a:rPr>
              <a:t>antiossidanti</a:t>
            </a:r>
            <a:r>
              <a:rPr lang="el-GR" sz="1800" b="0" dirty="0">
                <a:solidFill>
                  <a:schemeClr val="dk1"/>
                </a:solidFill>
                <a:sym typeface="Verdana"/>
              </a:rPr>
              <a:t>. </a:t>
            </a:r>
            <a:r>
              <a:rPr lang="el-GR" sz="1800" b="0" dirty="0" err="1">
                <a:solidFill>
                  <a:schemeClr val="dk1"/>
                </a:solidFill>
                <a:sym typeface="Verdana"/>
              </a:rPr>
              <a:t>Inoltre</a:t>
            </a:r>
            <a:r>
              <a:rPr lang="el-GR" sz="1800" b="0" dirty="0">
                <a:solidFill>
                  <a:schemeClr val="dk1"/>
                </a:solidFill>
                <a:sym typeface="Verdana"/>
              </a:rPr>
              <a:t>, </a:t>
            </a:r>
            <a:r>
              <a:rPr lang="el-GR" sz="1800" b="0" dirty="0" err="1">
                <a:solidFill>
                  <a:schemeClr val="dk1"/>
                </a:solidFill>
                <a:sym typeface="Verdana"/>
              </a:rPr>
              <a:t>hanno</a:t>
            </a:r>
            <a:r>
              <a:rPr lang="el-GR" sz="1800" b="0" dirty="0">
                <a:solidFill>
                  <a:schemeClr val="dk1"/>
                </a:solidFill>
                <a:sym typeface="Verdana"/>
              </a:rPr>
              <a:t> </a:t>
            </a:r>
            <a:r>
              <a:rPr lang="el-GR" sz="1800" b="0" dirty="0" err="1">
                <a:solidFill>
                  <a:schemeClr val="dk1"/>
                </a:solidFill>
                <a:sym typeface="Verdana"/>
              </a:rPr>
              <a:t>proprietà</a:t>
            </a:r>
            <a:r>
              <a:rPr lang="el-GR" sz="1800" b="0" dirty="0">
                <a:solidFill>
                  <a:schemeClr val="dk1"/>
                </a:solidFill>
                <a:sym typeface="Verdana"/>
              </a:rPr>
              <a:t> </a:t>
            </a:r>
            <a:r>
              <a:rPr lang="el-GR" sz="1800" b="0" dirty="0" err="1">
                <a:solidFill>
                  <a:schemeClr val="dk1"/>
                </a:solidFill>
                <a:sym typeface="Verdana"/>
              </a:rPr>
              <a:t>antinfiammatorie</a:t>
            </a:r>
            <a:r>
              <a:rPr lang="el-GR" sz="1800" b="0" dirty="0">
                <a:solidFill>
                  <a:schemeClr val="dk1"/>
                </a:solidFill>
                <a:sym typeface="Verdana"/>
              </a:rPr>
              <a:t>,</a:t>
            </a:r>
            <a:r>
              <a:rPr lang="en-US" sz="1800" b="0" dirty="0">
                <a:solidFill>
                  <a:schemeClr val="dk1"/>
                </a:solidFill>
                <a:sym typeface="Verdana"/>
              </a:rPr>
              <a:t> </a:t>
            </a:r>
            <a:r>
              <a:rPr lang="it-IT" sz="1800" b="0" dirty="0">
                <a:solidFill>
                  <a:schemeClr val="dk1"/>
                </a:solidFill>
                <a:sym typeface="Verdana"/>
              </a:rPr>
              <a:t>proteggono il cervello e il cuore e favoriscono il benessere dell’intestino.</a:t>
            </a:r>
          </a:p>
          <a:p>
            <a:pPr marL="342900" lvl="0" indent="-165100" algn="just" rtl="0">
              <a:lnSpc>
                <a:spcPct val="80000"/>
              </a:lnSpc>
              <a:spcBef>
                <a:spcPts val="112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Noto Sans Symbols"/>
              <a:buNone/>
            </a:pPr>
            <a:endParaRPr sz="280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lvl="0" indent="-165100" algn="just" rtl="0">
              <a:lnSpc>
                <a:spcPct val="80000"/>
              </a:lnSpc>
              <a:spcBef>
                <a:spcPts val="112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Noto Sans Symbols"/>
              <a:buNone/>
            </a:pPr>
            <a:endParaRPr sz="280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742950" lvl="1" indent="-171450" algn="just" rtl="0">
              <a:lnSpc>
                <a:spcPct val="8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sz="1800" b="1" dirty="0"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114" name="Google Shape;114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668344" y="5589239"/>
            <a:ext cx="697260" cy="316909"/>
          </a:xfrm>
          <a:prstGeom prst="rect">
            <a:avLst/>
          </a:prstGeom>
          <a:noFill/>
          <a:ln>
            <a:noFill/>
          </a:ln>
        </p:spPr>
      </p:pic>
      <p:sp>
        <p:nvSpPr>
          <p:cNvPr id="115" name="Google Shape;115;p17"/>
          <p:cNvSpPr txBox="1"/>
          <p:nvPr/>
        </p:nvSpPr>
        <p:spPr>
          <a:xfrm>
            <a:off x="0" y="5733256"/>
            <a:ext cx="1691680" cy="288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2500" lnSpcReduction="20000"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6" name="Google Shape;116;p17" descr="C:\Users\user\AppData\Local\Microsoft\Windows\Temporary Internet Files\Content.Outlook\0TVTFSZK\AUTHENTIC-OLIVE-NET_Logo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948709" y="0"/>
            <a:ext cx="2152650" cy="7137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" name="Google Shape;117;p1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0" y="0"/>
            <a:ext cx="1060703" cy="879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8"/>
          <p:cNvSpPr txBox="1">
            <a:spLocks noGrp="1"/>
          </p:cNvSpPr>
          <p:nvPr>
            <p:ph type="title"/>
          </p:nvPr>
        </p:nvSpPr>
        <p:spPr>
          <a:xfrm>
            <a:off x="179512" y="713740"/>
            <a:ext cx="8754176" cy="24272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br>
              <a:rPr lang="el-GR" sz="36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l-GR" sz="3100" b="1">
                <a:solidFill>
                  <a:srgbClr val="000000"/>
                </a:solidFill>
              </a:rPr>
              <a:t>CONTROLLI CHIMICO-FISICI DELLA QUALITÀ DELL’OLIO DI OLIVA</a:t>
            </a:r>
            <a:br>
              <a:rPr lang="el-GR" sz="27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l-GR" sz="3200">
                <a:solidFill>
                  <a:srgbClr val="47796A"/>
                </a:solidFill>
              </a:rPr>
              <a:t> </a:t>
            </a:r>
            <a:endParaRPr sz="3200">
              <a:solidFill>
                <a:srgbClr val="47796A"/>
              </a:solidFill>
            </a:endParaRPr>
          </a:p>
        </p:txBody>
      </p:sp>
      <p:sp>
        <p:nvSpPr>
          <p:cNvPr id="124" name="Google Shape;124;p18"/>
          <p:cNvSpPr txBox="1">
            <a:spLocks noGrp="1"/>
          </p:cNvSpPr>
          <p:nvPr>
            <p:ph type="body" idx="1"/>
          </p:nvPr>
        </p:nvSpPr>
        <p:spPr>
          <a:xfrm>
            <a:off x="467625" y="2338500"/>
            <a:ext cx="8300400" cy="451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just" rtl="0">
              <a:lnSpc>
                <a:spcPct val="80000"/>
              </a:lnSpc>
              <a:spcBef>
                <a:spcPts val="1120"/>
              </a:spcBef>
              <a:spcAft>
                <a:spcPts val="0"/>
              </a:spcAft>
              <a:buSzPts val="2100"/>
              <a:buNone/>
            </a:pPr>
            <a:endParaRPr sz="280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457200" lvl="0" indent="-406400" algn="just" rtl="0">
              <a:lnSpc>
                <a:spcPct val="80000"/>
              </a:lnSpc>
              <a:spcBef>
                <a:spcPts val="112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Verdana"/>
              <a:buChar char="-"/>
            </a:pPr>
            <a:r>
              <a:rPr lang="el-GR" sz="280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Determinazione</a:t>
            </a:r>
            <a:r>
              <a:rPr lang="el-GR" sz="28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280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dell’acidità</a:t>
            </a:r>
            <a:endParaRPr sz="280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lvl="0" indent="0" algn="just" rtl="0">
              <a:lnSpc>
                <a:spcPct val="80000"/>
              </a:lnSpc>
              <a:spcBef>
                <a:spcPts val="112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80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457200" lvl="0" indent="-406400" algn="just" rtl="0">
              <a:lnSpc>
                <a:spcPct val="80000"/>
              </a:lnSpc>
              <a:spcBef>
                <a:spcPts val="112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Verdana"/>
              <a:buChar char="-"/>
            </a:pPr>
            <a:r>
              <a:rPr lang="el-GR" sz="280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Determinazione</a:t>
            </a:r>
            <a:r>
              <a:rPr lang="el-GR" sz="28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280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del</a:t>
            </a:r>
            <a:r>
              <a:rPr lang="el-GR" sz="28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280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numero</a:t>
            </a:r>
            <a:r>
              <a:rPr lang="el-GR" sz="28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280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di</a:t>
            </a:r>
            <a:r>
              <a:rPr lang="el-GR" sz="28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2800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perossidi</a:t>
            </a:r>
            <a:endParaRPr sz="280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lvl="0" indent="0" algn="just" rtl="0">
              <a:lnSpc>
                <a:spcPct val="8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l-GR" sz="2800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endParaRPr sz="1800" b="1" dirty="0">
              <a:latin typeface="Verdana"/>
              <a:ea typeface="Verdana"/>
              <a:cs typeface="Verdana"/>
              <a:sym typeface="Verdana"/>
            </a:endParaRPr>
          </a:p>
          <a:p>
            <a:pPr marL="457200" lvl="0" indent="-402664" algn="just" rtl="0">
              <a:lnSpc>
                <a:spcPct val="8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SzPts val="2741"/>
              <a:buFont typeface="Verdana"/>
              <a:buChar char="-"/>
            </a:pPr>
            <a:r>
              <a:rPr lang="el-GR" sz="2741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Analisi</a:t>
            </a:r>
            <a:r>
              <a:rPr lang="el-GR" sz="2741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2741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spettrofotometrica</a:t>
            </a:r>
            <a:r>
              <a:rPr lang="el-GR" sz="2741" b="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l-GR" sz="2741" b="0" dirty="0" err="1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nell’UV</a:t>
            </a:r>
            <a:endParaRPr sz="2741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742950" lvl="1" indent="-171450" algn="just" rtl="0">
              <a:lnSpc>
                <a:spcPct val="8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sz="1800" b="1" dirty="0"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25" name="Google Shape;125;p18"/>
          <p:cNvSpPr txBox="1"/>
          <p:nvPr/>
        </p:nvSpPr>
        <p:spPr>
          <a:xfrm>
            <a:off x="0" y="5733256"/>
            <a:ext cx="1691680" cy="288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2500" lnSpcReduction="20000"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6" name="Google Shape;126;p18" descr="C:\Users\user\AppData\Local\Microsoft\Windows\Temporary Internet Files\Content.Outlook\0TVTFSZK\AUTHENTIC-OLIVE-NET_Logo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948709" y="0"/>
            <a:ext cx="2152650" cy="7137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p1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6974" y="0"/>
            <a:ext cx="1060703" cy="879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9"/>
          <p:cNvSpPr txBox="1">
            <a:spLocks noGrp="1"/>
          </p:cNvSpPr>
          <p:nvPr>
            <p:ph type="title"/>
          </p:nvPr>
        </p:nvSpPr>
        <p:spPr>
          <a:xfrm>
            <a:off x="194862" y="674286"/>
            <a:ext cx="8754300" cy="165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"/>
              <a:buFont typeface="Arial"/>
              <a:buNone/>
            </a:pPr>
            <a:r>
              <a:rPr lang="el-GR" sz="2760" b="1">
                <a:solidFill>
                  <a:schemeClr val="dk1"/>
                </a:solidFill>
              </a:rPr>
              <a:t>CRITERI DI QUALITÀ DELL’OLIO DI OLIVA SULLA BASE DEI RISULTATI</a:t>
            </a:r>
            <a:endParaRPr sz="2760" b="1">
              <a:solidFill>
                <a:schemeClr val="dk1"/>
              </a:solidFill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"/>
              <a:buFont typeface="Arial"/>
              <a:buNone/>
            </a:pPr>
            <a:r>
              <a:rPr lang="el-GR" sz="2760" b="1">
                <a:solidFill>
                  <a:schemeClr val="dk1"/>
                </a:solidFill>
              </a:rPr>
              <a:t>DELLE ANALISI CHIMICHE (1)</a:t>
            </a:r>
            <a:endParaRPr sz="2760" b="1">
              <a:solidFill>
                <a:schemeClr val="dk1"/>
              </a:solidFill>
            </a:endParaRPr>
          </a:p>
        </p:txBody>
      </p:sp>
      <p:sp>
        <p:nvSpPr>
          <p:cNvPr id="134" name="Google Shape;134;p19"/>
          <p:cNvSpPr txBox="1">
            <a:spLocks noGrp="1"/>
          </p:cNvSpPr>
          <p:nvPr>
            <p:ph type="body" idx="1"/>
          </p:nvPr>
        </p:nvSpPr>
        <p:spPr>
          <a:xfrm>
            <a:off x="673811" y="2677708"/>
            <a:ext cx="7796400" cy="38313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/>
          </a:bodyPr>
          <a:lstStyle/>
          <a:p>
            <a:pPr marL="0" lvl="0" indent="0" algn="just" rtl="0">
              <a:lnSpc>
                <a:spcPct val="80000"/>
              </a:lnSpc>
              <a:spcBef>
                <a:spcPts val="1221"/>
              </a:spcBef>
              <a:spcAft>
                <a:spcPts val="0"/>
              </a:spcAft>
              <a:buClr>
                <a:schemeClr val="dk1"/>
              </a:buClr>
              <a:buSzPct val="40110"/>
              <a:buFont typeface="Arial"/>
              <a:buNone/>
            </a:pPr>
            <a:r>
              <a:rPr lang="el-GR" sz="2742" dirty="0" err="1">
                <a:solidFill>
                  <a:schemeClr val="dk1"/>
                </a:solidFill>
              </a:rPr>
              <a:t>Determinazione</a:t>
            </a:r>
            <a:r>
              <a:rPr lang="el-GR" sz="2742" dirty="0">
                <a:solidFill>
                  <a:schemeClr val="dk1"/>
                </a:solidFill>
              </a:rPr>
              <a:t> </a:t>
            </a:r>
            <a:r>
              <a:rPr lang="el-GR" sz="2742" dirty="0" err="1">
                <a:solidFill>
                  <a:schemeClr val="dk1"/>
                </a:solidFill>
              </a:rPr>
              <a:t>dell’acidità</a:t>
            </a:r>
            <a:endParaRPr sz="2742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80000"/>
              </a:lnSpc>
              <a:spcBef>
                <a:spcPts val="1221"/>
              </a:spcBef>
              <a:spcAft>
                <a:spcPts val="0"/>
              </a:spcAft>
              <a:buClr>
                <a:schemeClr val="dk1"/>
              </a:buClr>
              <a:buSzPct val="40110"/>
              <a:buFont typeface="Arial"/>
              <a:buNone/>
            </a:pPr>
            <a:r>
              <a:rPr lang="el-GR" sz="2742" b="0" dirty="0" err="1">
                <a:solidFill>
                  <a:schemeClr val="dk1"/>
                </a:solidFill>
              </a:rPr>
              <a:t>Rappresenta</a:t>
            </a:r>
            <a:r>
              <a:rPr lang="el-GR" sz="2742" b="0" dirty="0">
                <a:solidFill>
                  <a:schemeClr val="dk1"/>
                </a:solidFill>
              </a:rPr>
              <a:t> </a:t>
            </a:r>
            <a:r>
              <a:rPr lang="el-GR" sz="2742" b="0" dirty="0" err="1">
                <a:solidFill>
                  <a:schemeClr val="dk1"/>
                </a:solidFill>
              </a:rPr>
              <a:t>la</a:t>
            </a:r>
            <a:r>
              <a:rPr lang="el-GR" sz="2742" b="0" dirty="0">
                <a:solidFill>
                  <a:schemeClr val="dk1"/>
                </a:solidFill>
              </a:rPr>
              <a:t> </a:t>
            </a:r>
            <a:r>
              <a:rPr lang="el-GR" sz="2742" b="0" dirty="0" err="1">
                <a:solidFill>
                  <a:schemeClr val="dk1"/>
                </a:solidFill>
              </a:rPr>
              <a:t>quantità</a:t>
            </a:r>
            <a:r>
              <a:rPr lang="el-GR" sz="2742" b="0" dirty="0">
                <a:solidFill>
                  <a:schemeClr val="dk1"/>
                </a:solidFill>
              </a:rPr>
              <a:t> </a:t>
            </a:r>
            <a:r>
              <a:rPr lang="el-GR" sz="2742" b="0" dirty="0" err="1">
                <a:solidFill>
                  <a:schemeClr val="dk1"/>
                </a:solidFill>
              </a:rPr>
              <a:t>di</a:t>
            </a:r>
            <a:r>
              <a:rPr lang="el-GR" sz="2742" b="0" dirty="0">
                <a:solidFill>
                  <a:schemeClr val="dk1"/>
                </a:solidFill>
              </a:rPr>
              <a:t> </a:t>
            </a:r>
            <a:r>
              <a:rPr lang="el-GR" sz="2742" b="0" dirty="0" err="1">
                <a:solidFill>
                  <a:schemeClr val="dk1"/>
                </a:solidFill>
              </a:rPr>
              <a:t>acidi</a:t>
            </a:r>
            <a:r>
              <a:rPr lang="el-GR" sz="2742" b="0" dirty="0">
                <a:solidFill>
                  <a:schemeClr val="dk1"/>
                </a:solidFill>
              </a:rPr>
              <a:t> </a:t>
            </a:r>
            <a:r>
              <a:rPr lang="el-GR" sz="2742" b="0" dirty="0" err="1">
                <a:solidFill>
                  <a:schemeClr val="dk1"/>
                </a:solidFill>
              </a:rPr>
              <a:t>grassi</a:t>
            </a:r>
            <a:r>
              <a:rPr lang="el-GR" sz="2742" b="0" dirty="0">
                <a:solidFill>
                  <a:schemeClr val="dk1"/>
                </a:solidFill>
              </a:rPr>
              <a:t> </a:t>
            </a:r>
            <a:r>
              <a:rPr lang="el-GR" sz="2742" b="0" dirty="0" err="1">
                <a:solidFill>
                  <a:schemeClr val="dk1"/>
                </a:solidFill>
              </a:rPr>
              <a:t>liberi</a:t>
            </a:r>
            <a:r>
              <a:rPr lang="el-GR" sz="2742" b="0" dirty="0">
                <a:solidFill>
                  <a:schemeClr val="dk1"/>
                </a:solidFill>
              </a:rPr>
              <a:t> </a:t>
            </a:r>
            <a:r>
              <a:rPr lang="el-GR" sz="2742" b="0" dirty="0" err="1">
                <a:solidFill>
                  <a:schemeClr val="dk1"/>
                </a:solidFill>
              </a:rPr>
              <a:t>creati</a:t>
            </a:r>
            <a:r>
              <a:rPr lang="el-GR" sz="2742" b="0" dirty="0">
                <a:solidFill>
                  <a:schemeClr val="dk1"/>
                </a:solidFill>
              </a:rPr>
              <a:t> </a:t>
            </a:r>
            <a:r>
              <a:rPr lang="el-GR" sz="2742" b="0" dirty="0" err="1">
                <a:solidFill>
                  <a:schemeClr val="dk1"/>
                </a:solidFill>
              </a:rPr>
              <a:t>dall</a:t>
            </a:r>
            <a:r>
              <a:rPr lang="el-GR" sz="2742" b="0" dirty="0">
                <a:solidFill>
                  <a:schemeClr val="dk1"/>
                </a:solidFill>
              </a:rPr>
              <a:t> </a:t>
            </a:r>
            <a:r>
              <a:rPr lang="el-GR" sz="2742" b="0" dirty="0" err="1">
                <a:solidFill>
                  <a:schemeClr val="dk1"/>
                </a:solidFill>
              </a:rPr>
              <a:t>enzima</a:t>
            </a:r>
            <a:r>
              <a:rPr lang="el-GR" sz="2742" b="0" dirty="0">
                <a:solidFill>
                  <a:schemeClr val="dk1"/>
                </a:solidFill>
              </a:rPr>
              <a:t> </a:t>
            </a:r>
            <a:r>
              <a:rPr lang="el-GR" sz="2742" b="0" dirty="0" err="1">
                <a:solidFill>
                  <a:schemeClr val="dk1"/>
                </a:solidFill>
              </a:rPr>
              <a:t>lipasi</a:t>
            </a:r>
            <a:r>
              <a:rPr lang="el-GR" sz="2742" b="0" dirty="0">
                <a:solidFill>
                  <a:schemeClr val="dk1"/>
                </a:solidFill>
              </a:rPr>
              <a:t>, </a:t>
            </a:r>
            <a:r>
              <a:rPr lang="el-GR" sz="2742" b="0" dirty="0" err="1">
                <a:solidFill>
                  <a:schemeClr val="dk1"/>
                </a:solidFill>
              </a:rPr>
              <a:t>ch</a:t>
            </a:r>
            <a:r>
              <a:rPr lang="en-US" sz="2742" b="0" dirty="0">
                <a:solidFill>
                  <a:schemeClr val="dk1"/>
                </a:solidFill>
              </a:rPr>
              <a:t>e</a:t>
            </a:r>
            <a:r>
              <a:rPr lang="el-GR" sz="2742" b="0" dirty="0">
                <a:solidFill>
                  <a:schemeClr val="dk1"/>
                </a:solidFill>
              </a:rPr>
              <a:t> </a:t>
            </a:r>
            <a:r>
              <a:rPr lang="el-GR" sz="2742" b="0" dirty="0" err="1">
                <a:solidFill>
                  <a:schemeClr val="dk1"/>
                </a:solidFill>
              </a:rPr>
              <a:t>si</a:t>
            </a:r>
            <a:r>
              <a:rPr lang="el-GR" sz="2742" b="0" dirty="0">
                <a:solidFill>
                  <a:schemeClr val="dk1"/>
                </a:solidFill>
              </a:rPr>
              <a:t> </a:t>
            </a:r>
            <a:r>
              <a:rPr lang="el-GR" sz="2742" b="0" dirty="0" err="1">
                <a:solidFill>
                  <a:schemeClr val="dk1"/>
                </a:solidFill>
              </a:rPr>
              <a:t>trova</a:t>
            </a:r>
            <a:r>
              <a:rPr lang="el-GR" sz="2742" b="0" dirty="0">
                <a:solidFill>
                  <a:schemeClr val="dk1"/>
                </a:solidFill>
              </a:rPr>
              <a:t> </a:t>
            </a:r>
            <a:r>
              <a:rPr lang="el-GR" sz="2742" b="0" dirty="0" err="1">
                <a:solidFill>
                  <a:schemeClr val="dk1"/>
                </a:solidFill>
              </a:rPr>
              <a:t>nel</a:t>
            </a:r>
            <a:r>
              <a:rPr lang="el-GR" sz="2742" b="0" dirty="0">
                <a:solidFill>
                  <a:schemeClr val="dk1"/>
                </a:solidFill>
              </a:rPr>
              <a:t> </a:t>
            </a:r>
            <a:r>
              <a:rPr lang="el-GR" sz="2742" b="0" dirty="0" err="1">
                <a:solidFill>
                  <a:schemeClr val="dk1"/>
                </a:solidFill>
              </a:rPr>
              <a:t>frutto</a:t>
            </a:r>
            <a:r>
              <a:rPr lang="el-GR" sz="2742" b="0" dirty="0">
                <a:solidFill>
                  <a:schemeClr val="dk1"/>
                </a:solidFill>
              </a:rPr>
              <a:t> </a:t>
            </a:r>
            <a:r>
              <a:rPr lang="el-GR" sz="2742" b="0" dirty="0" err="1">
                <a:solidFill>
                  <a:schemeClr val="dk1"/>
                </a:solidFill>
              </a:rPr>
              <a:t>dell’oliva</a:t>
            </a:r>
            <a:r>
              <a:rPr lang="el-GR" sz="2742" b="0" dirty="0">
                <a:solidFill>
                  <a:schemeClr val="dk1"/>
                </a:solidFill>
              </a:rPr>
              <a:t>.</a:t>
            </a:r>
            <a:endParaRPr sz="2742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80000"/>
              </a:lnSpc>
              <a:spcBef>
                <a:spcPts val="1221"/>
              </a:spcBef>
              <a:spcAft>
                <a:spcPts val="0"/>
              </a:spcAft>
              <a:buClr>
                <a:schemeClr val="dk1"/>
              </a:buClr>
              <a:buSzPct val="40110"/>
              <a:buFont typeface="Arial"/>
              <a:buNone/>
            </a:pPr>
            <a:r>
              <a:rPr lang="el-GR" sz="2742" dirty="0">
                <a:solidFill>
                  <a:schemeClr val="dk1"/>
                </a:solidFill>
              </a:rPr>
              <a:t>I </a:t>
            </a:r>
            <a:r>
              <a:rPr lang="el-GR" sz="2742" dirty="0" err="1">
                <a:solidFill>
                  <a:schemeClr val="dk1"/>
                </a:solidFill>
              </a:rPr>
              <a:t>fattori</a:t>
            </a:r>
            <a:r>
              <a:rPr lang="el-GR" sz="2742" dirty="0">
                <a:solidFill>
                  <a:schemeClr val="dk1"/>
                </a:solidFill>
              </a:rPr>
              <a:t> </a:t>
            </a:r>
            <a:r>
              <a:rPr lang="el-GR" sz="2742" dirty="0" err="1">
                <a:solidFill>
                  <a:schemeClr val="dk1"/>
                </a:solidFill>
              </a:rPr>
              <a:t>che</a:t>
            </a:r>
            <a:r>
              <a:rPr lang="el-GR" sz="2742" dirty="0">
                <a:solidFill>
                  <a:schemeClr val="dk1"/>
                </a:solidFill>
              </a:rPr>
              <a:t> </a:t>
            </a:r>
            <a:r>
              <a:rPr lang="el-GR" sz="2742" dirty="0" err="1">
                <a:solidFill>
                  <a:schemeClr val="dk1"/>
                </a:solidFill>
              </a:rPr>
              <a:t>influenzano</a:t>
            </a:r>
            <a:r>
              <a:rPr lang="el-GR" sz="2742" dirty="0">
                <a:solidFill>
                  <a:schemeClr val="dk1"/>
                </a:solidFill>
              </a:rPr>
              <a:t> </a:t>
            </a:r>
            <a:r>
              <a:rPr lang="el-GR" sz="2742" dirty="0" err="1">
                <a:solidFill>
                  <a:schemeClr val="dk1"/>
                </a:solidFill>
              </a:rPr>
              <a:t>negativamente</a:t>
            </a:r>
            <a:r>
              <a:rPr lang="el-GR" sz="2742" dirty="0">
                <a:solidFill>
                  <a:schemeClr val="dk1"/>
                </a:solidFill>
              </a:rPr>
              <a:t> i </a:t>
            </a:r>
            <a:r>
              <a:rPr lang="el-GR" sz="2742" dirty="0" err="1">
                <a:solidFill>
                  <a:schemeClr val="dk1"/>
                </a:solidFill>
              </a:rPr>
              <a:t>valori</a:t>
            </a:r>
            <a:r>
              <a:rPr lang="el-GR" sz="2742" dirty="0">
                <a:solidFill>
                  <a:schemeClr val="dk1"/>
                </a:solidFill>
              </a:rPr>
              <a:t> </a:t>
            </a:r>
            <a:r>
              <a:rPr lang="el-GR" sz="2742" dirty="0" err="1">
                <a:solidFill>
                  <a:schemeClr val="dk1"/>
                </a:solidFill>
              </a:rPr>
              <a:t>dell’acidità</a:t>
            </a:r>
            <a:r>
              <a:rPr lang="el-GR" sz="2742" dirty="0">
                <a:solidFill>
                  <a:schemeClr val="dk1"/>
                </a:solidFill>
              </a:rPr>
              <a:t> </a:t>
            </a:r>
            <a:r>
              <a:rPr lang="el-GR" sz="2742" dirty="0" err="1">
                <a:solidFill>
                  <a:schemeClr val="dk1"/>
                </a:solidFill>
              </a:rPr>
              <a:t>sono</a:t>
            </a:r>
            <a:r>
              <a:rPr lang="el-GR" sz="2742" dirty="0">
                <a:solidFill>
                  <a:schemeClr val="dk1"/>
                </a:solidFill>
              </a:rPr>
              <a:t>:</a:t>
            </a:r>
            <a:endParaRPr sz="2742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80000"/>
              </a:lnSpc>
              <a:spcBef>
                <a:spcPts val="1221"/>
              </a:spcBef>
              <a:spcAft>
                <a:spcPts val="0"/>
              </a:spcAft>
              <a:buClr>
                <a:schemeClr val="dk1"/>
              </a:buClr>
              <a:buSzPct val="40110"/>
              <a:buNone/>
            </a:pPr>
            <a:r>
              <a:rPr lang="el-GR" sz="2742" b="0" dirty="0">
                <a:solidFill>
                  <a:schemeClr val="dk1"/>
                </a:solidFill>
              </a:rPr>
              <a:t>•  </a:t>
            </a:r>
            <a:r>
              <a:rPr lang="el-GR" sz="2742" b="0" dirty="0" err="1">
                <a:solidFill>
                  <a:schemeClr val="dk1"/>
                </a:solidFill>
              </a:rPr>
              <a:t>Olive</a:t>
            </a:r>
            <a:r>
              <a:rPr lang="el-GR" sz="2742" b="0" dirty="0">
                <a:solidFill>
                  <a:schemeClr val="dk1"/>
                </a:solidFill>
              </a:rPr>
              <a:t> </a:t>
            </a:r>
            <a:r>
              <a:rPr lang="el-GR" sz="2742" b="0" dirty="0" err="1">
                <a:solidFill>
                  <a:schemeClr val="dk1"/>
                </a:solidFill>
              </a:rPr>
              <a:t>eccessivamente</a:t>
            </a:r>
            <a:r>
              <a:rPr lang="el-GR" sz="2742" b="0" dirty="0">
                <a:solidFill>
                  <a:schemeClr val="dk1"/>
                </a:solidFill>
              </a:rPr>
              <a:t> </a:t>
            </a:r>
            <a:r>
              <a:rPr lang="el-GR" sz="2742" b="0" dirty="0" err="1">
                <a:solidFill>
                  <a:schemeClr val="dk1"/>
                </a:solidFill>
              </a:rPr>
              <a:t>mature</a:t>
            </a:r>
            <a:r>
              <a:rPr lang="el-GR" sz="2742" b="0" dirty="0">
                <a:solidFill>
                  <a:schemeClr val="dk1"/>
                </a:solidFill>
              </a:rPr>
              <a:t> o </a:t>
            </a:r>
            <a:r>
              <a:rPr lang="el-GR" sz="2742" b="0" dirty="0" err="1">
                <a:solidFill>
                  <a:schemeClr val="dk1"/>
                </a:solidFill>
              </a:rPr>
              <a:t>dan</a:t>
            </a:r>
            <a:r>
              <a:rPr lang="en-US" sz="2742" b="0" dirty="0">
                <a:solidFill>
                  <a:schemeClr val="dk1"/>
                </a:solidFill>
              </a:rPr>
              <a:t>n</a:t>
            </a:r>
            <a:r>
              <a:rPr lang="el-GR" sz="2742" b="0" dirty="0" err="1">
                <a:solidFill>
                  <a:schemeClr val="dk1"/>
                </a:solidFill>
              </a:rPr>
              <a:t>eggiate</a:t>
            </a:r>
            <a:r>
              <a:rPr lang="el-GR" sz="2742" b="0" dirty="0">
                <a:solidFill>
                  <a:schemeClr val="dk1"/>
                </a:solidFill>
              </a:rPr>
              <a:t>.</a:t>
            </a:r>
            <a:endParaRPr sz="2742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80000"/>
              </a:lnSpc>
              <a:spcBef>
                <a:spcPts val="1221"/>
              </a:spcBef>
              <a:spcAft>
                <a:spcPts val="0"/>
              </a:spcAft>
              <a:buClr>
                <a:schemeClr val="dk1"/>
              </a:buClr>
              <a:buSzPct val="40110"/>
              <a:buFont typeface="Arial"/>
              <a:buNone/>
            </a:pPr>
            <a:r>
              <a:rPr lang="el-GR" sz="2742" b="0" dirty="0">
                <a:solidFill>
                  <a:schemeClr val="dk1"/>
                </a:solidFill>
              </a:rPr>
              <a:t>• </a:t>
            </a:r>
            <a:r>
              <a:rPr lang="en-US" sz="2742" b="0" dirty="0">
                <a:solidFill>
                  <a:schemeClr val="dk1"/>
                </a:solidFill>
              </a:rPr>
              <a:t> </a:t>
            </a:r>
            <a:r>
              <a:rPr lang="el-GR" sz="2742" b="0" dirty="0" err="1">
                <a:solidFill>
                  <a:schemeClr val="dk1"/>
                </a:solidFill>
              </a:rPr>
              <a:t>Olive</a:t>
            </a:r>
            <a:r>
              <a:rPr lang="el-GR" sz="2742" b="0" dirty="0">
                <a:solidFill>
                  <a:schemeClr val="dk1"/>
                </a:solidFill>
              </a:rPr>
              <a:t> </a:t>
            </a:r>
            <a:r>
              <a:rPr lang="el-GR" sz="2742" b="0" dirty="0" err="1">
                <a:solidFill>
                  <a:schemeClr val="dk1"/>
                </a:solidFill>
              </a:rPr>
              <a:t>colpite</a:t>
            </a:r>
            <a:r>
              <a:rPr lang="el-GR" sz="2742" b="0" dirty="0">
                <a:solidFill>
                  <a:schemeClr val="dk1"/>
                </a:solidFill>
              </a:rPr>
              <a:t> </a:t>
            </a:r>
            <a:r>
              <a:rPr lang="el-GR" sz="2742" b="0" dirty="0" err="1">
                <a:solidFill>
                  <a:schemeClr val="dk1"/>
                </a:solidFill>
              </a:rPr>
              <a:t>dalla</a:t>
            </a:r>
            <a:r>
              <a:rPr lang="el-GR" sz="2742" b="0" dirty="0">
                <a:solidFill>
                  <a:schemeClr val="dk1"/>
                </a:solidFill>
              </a:rPr>
              <a:t> </a:t>
            </a:r>
            <a:r>
              <a:rPr lang="el-GR" sz="2742" b="0" dirty="0" err="1">
                <a:solidFill>
                  <a:schemeClr val="dk1"/>
                </a:solidFill>
              </a:rPr>
              <a:t>mosca</a:t>
            </a:r>
            <a:r>
              <a:rPr lang="el-GR" sz="2742" b="0" dirty="0">
                <a:solidFill>
                  <a:schemeClr val="dk1"/>
                </a:solidFill>
              </a:rPr>
              <a:t> </a:t>
            </a:r>
            <a:r>
              <a:rPr lang="el-GR" sz="2742" b="0" dirty="0" err="1">
                <a:solidFill>
                  <a:schemeClr val="dk1"/>
                </a:solidFill>
              </a:rPr>
              <a:t>olearia</a:t>
            </a:r>
            <a:r>
              <a:rPr lang="el-GR" sz="2742" b="0" dirty="0">
                <a:solidFill>
                  <a:schemeClr val="dk1"/>
                </a:solidFill>
              </a:rPr>
              <a:t>.</a:t>
            </a:r>
            <a:endParaRPr sz="2742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80000"/>
              </a:lnSpc>
              <a:spcBef>
                <a:spcPts val="1221"/>
              </a:spcBef>
              <a:spcAft>
                <a:spcPts val="0"/>
              </a:spcAft>
              <a:buClr>
                <a:schemeClr val="dk1"/>
              </a:buClr>
              <a:buSzPct val="40110"/>
              <a:buFont typeface="Arial"/>
              <a:buNone/>
            </a:pPr>
            <a:r>
              <a:rPr lang="el-GR" sz="2742" b="0" dirty="0">
                <a:solidFill>
                  <a:schemeClr val="dk1"/>
                </a:solidFill>
              </a:rPr>
              <a:t>• </a:t>
            </a:r>
            <a:r>
              <a:rPr lang="el-GR" sz="2742" b="0" dirty="0" err="1">
                <a:solidFill>
                  <a:schemeClr val="dk1"/>
                </a:solidFill>
              </a:rPr>
              <a:t>Stoccaggio</a:t>
            </a:r>
            <a:r>
              <a:rPr lang="el-GR" sz="2742" b="0" dirty="0">
                <a:solidFill>
                  <a:schemeClr val="dk1"/>
                </a:solidFill>
              </a:rPr>
              <a:t> </a:t>
            </a:r>
            <a:r>
              <a:rPr lang="el-GR" sz="2742" b="0" dirty="0" err="1">
                <a:solidFill>
                  <a:schemeClr val="dk1"/>
                </a:solidFill>
              </a:rPr>
              <a:t>lungo</a:t>
            </a:r>
            <a:r>
              <a:rPr lang="el-GR" sz="2742" b="0" dirty="0">
                <a:solidFill>
                  <a:schemeClr val="dk1"/>
                </a:solidFill>
              </a:rPr>
              <a:t> </a:t>
            </a:r>
            <a:r>
              <a:rPr lang="el-GR" sz="2742" b="0" dirty="0" err="1">
                <a:solidFill>
                  <a:schemeClr val="dk1"/>
                </a:solidFill>
              </a:rPr>
              <a:t>delle</a:t>
            </a:r>
            <a:r>
              <a:rPr lang="el-GR" sz="2742" b="0" dirty="0">
                <a:solidFill>
                  <a:schemeClr val="dk1"/>
                </a:solidFill>
              </a:rPr>
              <a:t> </a:t>
            </a:r>
            <a:r>
              <a:rPr lang="el-GR" sz="2742" b="0" dirty="0" err="1">
                <a:solidFill>
                  <a:schemeClr val="dk1"/>
                </a:solidFill>
              </a:rPr>
              <a:t>olive</a:t>
            </a:r>
            <a:r>
              <a:rPr lang="el-GR" sz="2742" b="0" dirty="0">
                <a:solidFill>
                  <a:schemeClr val="dk1"/>
                </a:solidFill>
              </a:rPr>
              <a:t> </a:t>
            </a:r>
            <a:r>
              <a:rPr lang="el-GR" sz="2742" b="0" dirty="0" err="1">
                <a:solidFill>
                  <a:schemeClr val="dk1"/>
                </a:solidFill>
              </a:rPr>
              <a:t>dalla</a:t>
            </a:r>
            <a:r>
              <a:rPr lang="el-GR" sz="2742" b="0" dirty="0">
                <a:solidFill>
                  <a:schemeClr val="dk1"/>
                </a:solidFill>
              </a:rPr>
              <a:t> </a:t>
            </a:r>
            <a:r>
              <a:rPr lang="el-GR" sz="2742" b="0" dirty="0" err="1">
                <a:solidFill>
                  <a:schemeClr val="dk1"/>
                </a:solidFill>
              </a:rPr>
              <a:t>raccolta</a:t>
            </a:r>
            <a:r>
              <a:rPr lang="el-GR" sz="2742" b="0" dirty="0">
                <a:solidFill>
                  <a:schemeClr val="dk1"/>
                </a:solidFill>
              </a:rPr>
              <a:t> </a:t>
            </a:r>
            <a:r>
              <a:rPr lang="el-GR" sz="2742" b="0" dirty="0" err="1">
                <a:solidFill>
                  <a:schemeClr val="dk1"/>
                </a:solidFill>
              </a:rPr>
              <a:t>fino</a:t>
            </a:r>
            <a:r>
              <a:rPr lang="el-GR" sz="2742" b="0" dirty="0">
                <a:solidFill>
                  <a:schemeClr val="dk1"/>
                </a:solidFill>
              </a:rPr>
              <a:t> </a:t>
            </a:r>
            <a:r>
              <a:rPr lang="el-GR" sz="2742" b="0" dirty="0" err="1">
                <a:solidFill>
                  <a:schemeClr val="dk1"/>
                </a:solidFill>
              </a:rPr>
              <a:t>al</a:t>
            </a:r>
            <a:r>
              <a:rPr lang="el-GR" sz="2742" b="0" dirty="0">
                <a:solidFill>
                  <a:schemeClr val="dk1"/>
                </a:solidFill>
              </a:rPr>
              <a:t> </a:t>
            </a:r>
            <a:r>
              <a:rPr lang="el-GR" sz="2742" b="0" dirty="0" err="1">
                <a:solidFill>
                  <a:schemeClr val="dk1"/>
                </a:solidFill>
              </a:rPr>
              <a:t>processo</a:t>
            </a:r>
            <a:r>
              <a:rPr lang="el-GR" sz="2742" b="0" dirty="0">
                <a:solidFill>
                  <a:schemeClr val="dk1"/>
                </a:solidFill>
              </a:rPr>
              <a:t> </a:t>
            </a:r>
            <a:r>
              <a:rPr lang="el-GR" sz="2742" b="0" dirty="0" err="1">
                <a:solidFill>
                  <a:schemeClr val="dk1"/>
                </a:solidFill>
              </a:rPr>
              <a:t>di</a:t>
            </a:r>
            <a:r>
              <a:rPr lang="el-GR" sz="2742" b="0" dirty="0">
                <a:solidFill>
                  <a:schemeClr val="dk1"/>
                </a:solidFill>
              </a:rPr>
              <a:t> </a:t>
            </a:r>
            <a:r>
              <a:rPr lang="el-GR" sz="2742" b="0" dirty="0" err="1">
                <a:solidFill>
                  <a:schemeClr val="dk1"/>
                </a:solidFill>
              </a:rPr>
              <a:t>estrazione</a:t>
            </a:r>
            <a:endParaRPr sz="2742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80000"/>
              </a:lnSpc>
              <a:spcBef>
                <a:spcPts val="1221"/>
              </a:spcBef>
              <a:spcAft>
                <a:spcPts val="0"/>
              </a:spcAft>
              <a:buClr>
                <a:schemeClr val="dk1"/>
              </a:buClr>
              <a:buSzPct val="120331"/>
              <a:buNone/>
            </a:pPr>
            <a:endParaRPr sz="2742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80000"/>
              </a:lnSpc>
              <a:spcBef>
                <a:spcPts val="1128"/>
              </a:spcBef>
              <a:spcAft>
                <a:spcPts val="0"/>
              </a:spcAft>
              <a:buClr>
                <a:schemeClr val="lt2"/>
              </a:buClr>
              <a:buSzPct val="100000"/>
              <a:buNone/>
            </a:pPr>
            <a:endParaRPr sz="280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lvl="0" indent="-178435" algn="just" rtl="0">
              <a:lnSpc>
                <a:spcPct val="80000"/>
              </a:lnSpc>
              <a:spcBef>
                <a:spcPts val="1036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280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lvl="0" indent="-178435" algn="just" rtl="0">
              <a:lnSpc>
                <a:spcPct val="80000"/>
              </a:lnSpc>
              <a:spcBef>
                <a:spcPts val="1036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280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lvl="0" indent="-178435" algn="just" rtl="0">
              <a:lnSpc>
                <a:spcPct val="80000"/>
              </a:lnSpc>
              <a:spcBef>
                <a:spcPts val="1036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280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lvl="0" indent="-178435" algn="just" rtl="0">
              <a:lnSpc>
                <a:spcPct val="80000"/>
              </a:lnSpc>
              <a:spcBef>
                <a:spcPts val="1036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280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742950" lvl="1" indent="-180022" algn="just" rtl="0">
              <a:lnSpc>
                <a:spcPct val="80000"/>
              </a:lnSpc>
              <a:spcBef>
                <a:spcPts val="851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1800" b="1" dirty="0"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135" name="Google Shape;135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668344" y="5589239"/>
            <a:ext cx="697260" cy="316909"/>
          </a:xfrm>
          <a:prstGeom prst="rect">
            <a:avLst/>
          </a:prstGeom>
          <a:noFill/>
          <a:ln>
            <a:noFill/>
          </a:ln>
        </p:spPr>
      </p:pic>
      <p:sp>
        <p:nvSpPr>
          <p:cNvPr id="136" name="Google Shape;136;p19"/>
          <p:cNvSpPr txBox="1"/>
          <p:nvPr/>
        </p:nvSpPr>
        <p:spPr>
          <a:xfrm>
            <a:off x="0" y="5733256"/>
            <a:ext cx="1691680" cy="288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2500" lnSpcReduction="20000"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7" name="Google Shape;137;p19" descr="C:\Users\user\AppData\Local\Microsoft\Windows\Temporary Internet Files\Content.Outlook\0TVTFSZK\AUTHENTIC-OLIVE-NET_Logo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948709" y="0"/>
            <a:ext cx="2152650" cy="7137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" name="Google Shape;138;p1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-5" y="-3"/>
            <a:ext cx="947805" cy="78613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0"/>
          <p:cNvSpPr txBox="1">
            <a:spLocks noGrp="1"/>
          </p:cNvSpPr>
          <p:nvPr>
            <p:ph type="title"/>
          </p:nvPr>
        </p:nvSpPr>
        <p:spPr>
          <a:xfrm>
            <a:off x="179512" y="950297"/>
            <a:ext cx="8754176" cy="1758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br>
              <a:rPr lang="el-GR" sz="36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sz="3100" b="1" dirty="0">
              <a:solidFill>
                <a:srgbClr val="000000"/>
              </a:solidFill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5483"/>
              <a:buFont typeface="Arial"/>
              <a:buNone/>
            </a:pPr>
            <a:endParaRPr sz="3100" b="1" dirty="0">
              <a:solidFill>
                <a:srgbClr val="000000"/>
              </a:solidFill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5483"/>
              <a:buFont typeface="Arial"/>
              <a:buNone/>
            </a:pPr>
            <a:r>
              <a:rPr lang="el-GR" sz="3100" b="1" dirty="0">
                <a:solidFill>
                  <a:srgbClr val="000000"/>
                </a:solidFill>
              </a:rPr>
              <a:t>CRITERI DI QUALITÀ DELL’OLIO DI OLIVA SULLA BASE DEI RISULTATI</a:t>
            </a:r>
            <a:endParaRPr sz="3100" b="1" dirty="0">
              <a:solidFill>
                <a:srgbClr val="000000"/>
              </a:solidFill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5483"/>
              <a:buFont typeface="Arial"/>
              <a:buNone/>
            </a:pPr>
            <a:r>
              <a:rPr lang="el-GR" sz="3100" b="1" dirty="0">
                <a:solidFill>
                  <a:srgbClr val="000000"/>
                </a:solidFill>
              </a:rPr>
              <a:t>DELLE ANALISI CHIMICHE (2)</a:t>
            </a:r>
            <a:endParaRPr sz="3100" b="1" dirty="0">
              <a:solidFill>
                <a:srgbClr val="000000"/>
              </a:solidFill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16128"/>
              <a:buFont typeface="Arial"/>
              <a:buNone/>
            </a:pPr>
            <a:br>
              <a:rPr lang="el-GR" sz="31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l-GR" sz="3200" dirty="0">
                <a:solidFill>
                  <a:srgbClr val="47796A"/>
                </a:solidFill>
              </a:rPr>
              <a:t> </a:t>
            </a:r>
            <a:endParaRPr sz="3200" dirty="0">
              <a:solidFill>
                <a:srgbClr val="47796A"/>
              </a:solidFill>
            </a:endParaRPr>
          </a:p>
        </p:txBody>
      </p:sp>
      <p:sp>
        <p:nvSpPr>
          <p:cNvPr id="145" name="Google Shape;145;p20"/>
          <p:cNvSpPr txBox="1">
            <a:spLocks noGrp="1"/>
          </p:cNvSpPr>
          <p:nvPr>
            <p:ph type="body" idx="1"/>
          </p:nvPr>
        </p:nvSpPr>
        <p:spPr>
          <a:xfrm>
            <a:off x="569211" y="2651041"/>
            <a:ext cx="7796400" cy="3886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47500" lnSpcReduction="20000"/>
          </a:bodyPr>
          <a:lstStyle/>
          <a:p>
            <a:pPr marL="0" lvl="0" indent="0" algn="just" rtl="0">
              <a:lnSpc>
                <a:spcPct val="120000"/>
              </a:lnSpc>
              <a:spcBef>
                <a:spcPts val="1020"/>
              </a:spcBef>
              <a:spcAft>
                <a:spcPts val="0"/>
              </a:spcAft>
              <a:buClr>
                <a:schemeClr val="dk1"/>
              </a:buClr>
              <a:buSzPct val="36666"/>
              <a:buFont typeface="Arial"/>
              <a:buNone/>
            </a:pPr>
            <a:r>
              <a:rPr lang="el-GR" sz="3000" dirty="0" err="1">
                <a:solidFill>
                  <a:schemeClr val="dk1"/>
                </a:solidFill>
              </a:rPr>
              <a:t>Determinazione</a:t>
            </a:r>
            <a:r>
              <a:rPr lang="el-GR" sz="3000" dirty="0">
                <a:solidFill>
                  <a:schemeClr val="dk1"/>
                </a:solidFill>
              </a:rPr>
              <a:t> </a:t>
            </a:r>
            <a:r>
              <a:rPr lang="el-GR" sz="3000" dirty="0" err="1">
                <a:solidFill>
                  <a:schemeClr val="dk1"/>
                </a:solidFill>
              </a:rPr>
              <a:t>del</a:t>
            </a:r>
            <a:r>
              <a:rPr lang="el-GR" sz="3000" dirty="0">
                <a:solidFill>
                  <a:schemeClr val="dk1"/>
                </a:solidFill>
              </a:rPr>
              <a:t> </a:t>
            </a:r>
            <a:r>
              <a:rPr lang="el-GR" sz="3000" dirty="0" err="1">
                <a:solidFill>
                  <a:schemeClr val="dk1"/>
                </a:solidFill>
              </a:rPr>
              <a:t>numero</a:t>
            </a:r>
            <a:r>
              <a:rPr lang="el-GR" sz="3000" dirty="0">
                <a:solidFill>
                  <a:schemeClr val="dk1"/>
                </a:solidFill>
              </a:rPr>
              <a:t> </a:t>
            </a:r>
            <a:r>
              <a:rPr lang="el-GR" sz="3000" dirty="0" err="1">
                <a:solidFill>
                  <a:schemeClr val="dk1"/>
                </a:solidFill>
              </a:rPr>
              <a:t>di</a:t>
            </a:r>
            <a:r>
              <a:rPr lang="el-GR" sz="3000" dirty="0">
                <a:solidFill>
                  <a:schemeClr val="dk1"/>
                </a:solidFill>
              </a:rPr>
              <a:t> </a:t>
            </a:r>
            <a:r>
              <a:rPr lang="el-GR" sz="3000" dirty="0" err="1">
                <a:solidFill>
                  <a:schemeClr val="dk1"/>
                </a:solidFill>
              </a:rPr>
              <a:t>perossidi</a:t>
            </a:r>
            <a:endParaRPr sz="300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1020"/>
              </a:spcBef>
              <a:spcAft>
                <a:spcPts val="0"/>
              </a:spcAft>
              <a:buClr>
                <a:schemeClr val="dk1"/>
              </a:buClr>
              <a:buSzPct val="36666"/>
              <a:buFont typeface="Arial"/>
              <a:buNone/>
            </a:pPr>
            <a:r>
              <a:rPr lang="el-GR" sz="3000" b="0" dirty="0" err="1">
                <a:solidFill>
                  <a:schemeClr val="dk1"/>
                </a:solidFill>
              </a:rPr>
              <a:t>Rappresenta</a:t>
            </a:r>
            <a:r>
              <a:rPr lang="el-GR" sz="3000" b="0" dirty="0">
                <a:solidFill>
                  <a:schemeClr val="dk1"/>
                </a:solidFill>
              </a:rPr>
              <a:t> </a:t>
            </a:r>
            <a:r>
              <a:rPr lang="el-GR" sz="3000" b="0" dirty="0" err="1">
                <a:solidFill>
                  <a:schemeClr val="dk1"/>
                </a:solidFill>
              </a:rPr>
              <a:t>la</a:t>
            </a:r>
            <a:r>
              <a:rPr lang="el-GR" sz="3000" b="0" dirty="0">
                <a:solidFill>
                  <a:schemeClr val="dk1"/>
                </a:solidFill>
              </a:rPr>
              <a:t> </a:t>
            </a:r>
            <a:r>
              <a:rPr lang="el-GR" sz="3000" b="0" dirty="0" err="1">
                <a:solidFill>
                  <a:schemeClr val="dk1"/>
                </a:solidFill>
              </a:rPr>
              <a:t>quantità</a:t>
            </a:r>
            <a:r>
              <a:rPr lang="el-GR" sz="3000" b="0" dirty="0">
                <a:solidFill>
                  <a:schemeClr val="dk1"/>
                </a:solidFill>
              </a:rPr>
              <a:t> </a:t>
            </a:r>
            <a:r>
              <a:rPr lang="el-GR" sz="3000" b="0" dirty="0" err="1">
                <a:solidFill>
                  <a:schemeClr val="dk1"/>
                </a:solidFill>
              </a:rPr>
              <a:t>di</a:t>
            </a:r>
            <a:r>
              <a:rPr lang="el-GR" sz="3000" b="0" dirty="0">
                <a:solidFill>
                  <a:schemeClr val="dk1"/>
                </a:solidFill>
              </a:rPr>
              <a:t> </a:t>
            </a:r>
            <a:r>
              <a:rPr lang="el-GR" sz="3000" b="0" dirty="0" err="1">
                <a:solidFill>
                  <a:schemeClr val="dk1"/>
                </a:solidFill>
              </a:rPr>
              <a:t>perossidi</a:t>
            </a:r>
            <a:r>
              <a:rPr lang="el-GR" sz="3000" b="0" dirty="0">
                <a:solidFill>
                  <a:schemeClr val="dk1"/>
                </a:solidFill>
              </a:rPr>
              <a:t> </a:t>
            </a:r>
            <a:r>
              <a:rPr lang="el-GR" sz="3000" b="0" dirty="0" err="1">
                <a:solidFill>
                  <a:schemeClr val="dk1"/>
                </a:solidFill>
              </a:rPr>
              <a:t>che</a:t>
            </a:r>
            <a:r>
              <a:rPr lang="el-GR" sz="3000" b="0" dirty="0">
                <a:solidFill>
                  <a:schemeClr val="dk1"/>
                </a:solidFill>
              </a:rPr>
              <a:t> </a:t>
            </a:r>
            <a:r>
              <a:rPr lang="el-GR" sz="3000" b="0" dirty="0" err="1">
                <a:solidFill>
                  <a:schemeClr val="dk1"/>
                </a:solidFill>
              </a:rPr>
              <a:t>si</a:t>
            </a:r>
            <a:r>
              <a:rPr lang="el-GR" sz="3000" b="0" dirty="0">
                <a:solidFill>
                  <a:schemeClr val="dk1"/>
                </a:solidFill>
              </a:rPr>
              <a:t> </a:t>
            </a:r>
            <a:r>
              <a:rPr lang="el-GR" sz="3000" b="0" dirty="0" err="1">
                <a:solidFill>
                  <a:schemeClr val="dk1"/>
                </a:solidFill>
              </a:rPr>
              <a:t>trova</a:t>
            </a:r>
            <a:r>
              <a:rPr lang="el-GR" sz="3000" b="0" dirty="0">
                <a:solidFill>
                  <a:schemeClr val="dk1"/>
                </a:solidFill>
              </a:rPr>
              <a:t> </a:t>
            </a:r>
            <a:r>
              <a:rPr lang="el-GR" sz="3000" b="0" dirty="0" err="1">
                <a:solidFill>
                  <a:schemeClr val="dk1"/>
                </a:solidFill>
              </a:rPr>
              <a:t>nell’olio</a:t>
            </a:r>
            <a:r>
              <a:rPr lang="el-GR" sz="3000" b="0" dirty="0">
                <a:solidFill>
                  <a:schemeClr val="dk1"/>
                </a:solidFill>
              </a:rPr>
              <a:t> </a:t>
            </a:r>
            <a:r>
              <a:rPr lang="el-GR" sz="3000" b="0" dirty="0" err="1">
                <a:solidFill>
                  <a:schemeClr val="dk1"/>
                </a:solidFill>
              </a:rPr>
              <a:t>di</a:t>
            </a:r>
            <a:r>
              <a:rPr lang="el-GR" sz="3000" b="0" dirty="0">
                <a:solidFill>
                  <a:schemeClr val="dk1"/>
                </a:solidFill>
              </a:rPr>
              <a:t> </a:t>
            </a:r>
            <a:r>
              <a:rPr lang="el-GR" sz="3000" b="0" dirty="0" err="1">
                <a:solidFill>
                  <a:schemeClr val="dk1"/>
                </a:solidFill>
              </a:rPr>
              <a:t>oliva</a:t>
            </a:r>
            <a:r>
              <a:rPr lang="el-GR" sz="3000" b="0" dirty="0">
                <a:solidFill>
                  <a:schemeClr val="dk1"/>
                </a:solidFill>
              </a:rPr>
              <a:t>. I</a:t>
            </a:r>
            <a:r>
              <a:rPr lang="en-US" sz="3000" b="0" dirty="0">
                <a:solidFill>
                  <a:schemeClr val="dk1"/>
                </a:solidFill>
              </a:rPr>
              <a:t> </a:t>
            </a:r>
            <a:r>
              <a:rPr lang="el-GR" sz="3000" b="0" dirty="0" err="1">
                <a:solidFill>
                  <a:schemeClr val="dk1"/>
                </a:solidFill>
              </a:rPr>
              <a:t>perossidi</a:t>
            </a:r>
            <a:r>
              <a:rPr lang="el-GR" sz="3000" b="0" dirty="0">
                <a:solidFill>
                  <a:schemeClr val="dk1"/>
                </a:solidFill>
              </a:rPr>
              <a:t> </a:t>
            </a:r>
            <a:r>
              <a:rPr lang="el-GR" sz="3000" b="0" dirty="0" err="1">
                <a:solidFill>
                  <a:schemeClr val="dk1"/>
                </a:solidFill>
              </a:rPr>
              <a:t>sono</a:t>
            </a:r>
            <a:r>
              <a:rPr lang="el-GR" sz="3000" b="0" dirty="0">
                <a:solidFill>
                  <a:schemeClr val="dk1"/>
                </a:solidFill>
              </a:rPr>
              <a:t> </a:t>
            </a:r>
            <a:r>
              <a:rPr lang="el-GR" sz="3000" b="0" dirty="0" err="1">
                <a:solidFill>
                  <a:schemeClr val="dk1"/>
                </a:solidFill>
              </a:rPr>
              <a:t>composti</a:t>
            </a:r>
            <a:r>
              <a:rPr lang="el-GR" sz="3000" b="0" dirty="0">
                <a:solidFill>
                  <a:schemeClr val="dk1"/>
                </a:solidFill>
              </a:rPr>
              <a:t> </a:t>
            </a:r>
            <a:r>
              <a:rPr lang="el-GR" sz="3000" b="0" dirty="0" err="1">
                <a:solidFill>
                  <a:schemeClr val="dk1"/>
                </a:solidFill>
              </a:rPr>
              <a:t>chimici</a:t>
            </a:r>
            <a:r>
              <a:rPr lang="el-GR" sz="3000" b="0" dirty="0">
                <a:solidFill>
                  <a:schemeClr val="dk1"/>
                </a:solidFill>
              </a:rPr>
              <a:t> </a:t>
            </a:r>
            <a:r>
              <a:rPr lang="el-GR" sz="3000" b="0" dirty="0" err="1">
                <a:solidFill>
                  <a:schemeClr val="dk1"/>
                </a:solidFill>
              </a:rPr>
              <a:t>prodotti</a:t>
            </a:r>
            <a:r>
              <a:rPr lang="el-GR" sz="3000" b="0" dirty="0">
                <a:solidFill>
                  <a:schemeClr val="dk1"/>
                </a:solidFill>
              </a:rPr>
              <a:t> per </a:t>
            </a:r>
            <a:r>
              <a:rPr lang="el-GR" sz="3000" b="0" dirty="0" err="1">
                <a:solidFill>
                  <a:schemeClr val="dk1"/>
                </a:solidFill>
              </a:rPr>
              <a:t>effetto</a:t>
            </a:r>
            <a:r>
              <a:rPr lang="el-GR" sz="3000" b="0" dirty="0">
                <a:solidFill>
                  <a:schemeClr val="dk1"/>
                </a:solidFill>
              </a:rPr>
              <a:t> </a:t>
            </a:r>
            <a:r>
              <a:rPr lang="el-GR" sz="3000" b="0" dirty="0" err="1">
                <a:solidFill>
                  <a:schemeClr val="dk1"/>
                </a:solidFill>
              </a:rPr>
              <a:t>del</a:t>
            </a:r>
            <a:r>
              <a:rPr lang="el-GR" sz="3000" b="0" dirty="0">
                <a:solidFill>
                  <a:schemeClr val="dk1"/>
                </a:solidFill>
              </a:rPr>
              <a:t> </a:t>
            </a:r>
            <a:r>
              <a:rPr lang="el-GR" sz="3000" b="0" dirty="0" err="1">
                <a:solidFill>
                  <a:schemeClr val="dk1"/>
                </a:solidFill>
              </a:rPr>
              <a:t>processo</a:t>
            </a:r>
            <a:r>
              <a:rPr lang="en-US" sz="3000" b="0" dirty="0">
                <a:solidFill>
                  <a:schemeClr val="dk1"/>
                </a:solidFill>
              </a:rPr>
              <a:t> </a:t>
            </a:r>
            <a:r>
              <a:rPr lang="el-GR" sz="3000" b="0" dirty="0" err="1">
                <a:solidFill>
                  <a:schemeClr val="dk1"/>
                </a:solidFill>
              </a:rPr>
              <a:t>dell’ossidazione</a:t>
            </a:r>
            <a:r>
              <a:rPr lang="el-GR" sz="3000" b="0" dirty="0">
                <a:solidFill>
                  <a:schemeClr val="dk1"/>
                </a:solidFill>
              </a:rPr>
              <a:t> </a:t>
            </a:r>
            <a:r>
              <a:rPr lang="el-GR" sz="3000" b="0" dirty="0" err="1">
                <a:solidFill>
                  <a:schemeClr val="dk1"/>
                </a:solidFill>
              </a:rPr>
              <a:t>causata</a:t>
            </a:r>
            <a:r>
              <a:rPr lang="el-GR" sz="3000" b="0" dirty="0">
                <a:solidFill>
                  <a:schemeClr val="dk1"/>
                </a:solidFill>
              </a:rPr>
              <a:t> </a:t>
            </a:r>
            <a:r>
              <a:rPr lang="el-GR" sz="3000" b="0" dirty="0" err="1">
                <a:solidFill>
                  <a:schemeClr val="dk1"/>
                </a:solidFill>
              </a:rPr>
              <a:t>dall’ossigeno</a:t>
            </a:r>
            <a:r>
              <a:rPr lang="el-GR" sz="3000" b="0" dirty="0">
                <a:solidFill>
                  <a:schemeClr val="dk1"/>
                </a:solidFill>
              </a:rPr>
              <a:t>.</a:t>
            </a:r>
            <a:endParaRPr sz="3000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1020"/>
              </a:spcBef>
              <a:spcAft>
                <a:spcPts val="0"/>
              </a:spcAft>
              <a:buClr>
                <a:schemeClr val="dk1"/>
              </a:buClr>
              <a:buSzPct val="36666"/>
              <a:buFont typeface="Arial"/>
              <a:buNone/>
            </a:pPr>
            <a:r>
              <a:rPr lang="el-GR" sz="3000" b="0" dirty="0">
                <a:solidFill>
                  <a:schemeClr val="dk1"/>
                </a:solidFill>
              </a:rPr>
              <a:t>I </a:t>
            </a:r>
            <a:r>
              <a:rPr lang="el-GR" sz="3000" b="0" dirty="0" err="1">
                <a:solidFill>
                  <a:schemeClr val="dk1"/>
                </a:solidFill>
              </a:rPr>
              <a:t>fattori</a:t>
            </a:r>
            <a:r>
              <a:rPr lang="el-GR" sz="3000" b="0" dirty="0">
                <a:solidFill>
                  <a:schemeClr val="dk1"/>
                </a:solidFill>
              </a:rPr>
              <a:t> </a:t>
            </a:r>
            <a:r>
              <a:rPr lang="el-GR" sz="3000" b="0" dirty="0" err="1">
                <a:solidFill>
                  <a:schemeClr val="dk1"/>
                </a:solidFill>
              </a:rPr>
              <a:t>che</a:t>
            </a:r>
            <a:r>
              <a:rPr lang="el-GR" sz="3000" b="0" dirty="0">
                <a:solidFill>
                  <a:schemeClr val="dk1"/>
                </a:solidFill>
              </a:rPr>
              <a:t> </a:t>
            </a:r>
            <a:r>
              <a:rPr lang="el-GR" sz="3000" b="0" dirty="0" err="1">
                <a:solidFill>
                  <a:schemeClr val="dk1"/>
                </a:solidFill>
              </a:rPr>
              <a:t>influenzano</a:t>
            </a:r>
            <a:r>
              <a:rPr lang="el-GR" sz="3000" b="0" dirty="0">
                <a:solidFill>
                  <a:schemeClr val="dk1"/>
                </a:solidFill>
              </a:rPr>
              <a:t> </a:t>
            </a:r>
            <a:r>
              <a:rPr lang="el-GR" sz="3000" b="0" dirty="0" err="1">
                <a:solidFill>
                  <a:schemeClr val="dk1"/>
                </a:solidFill>
              </a:rPr>
              <a:t>negativamente</a:t>
            </a:r>
            <a:r>
              <a:rPr lang="el-GR" sz="3000" b="0" dirty="0">
                <a:solidFill>
                  <a:schemeClr val="dk1"/>
                </a:solidFill>
              </a:rPr>
              <a:t> </a:t>
            </a:r>
            <a:r>
              <a:rPr lang="el-GR" sz="3000" b="0" dirty="0" err="1">
                <a:solidFill>
                  <a:schemeClr val="dk1"/>
                </a:solidFill>
              </a:rPr>
              <a:t>la</a:t>
            </a:r>
            <a:r>
              <a:rPr lang="el-GR" sz="3000" b="0" dirty="0">
                <a:solidFill>
                  <a:schemeClr val="dk1"/>
                </a:solidFill>
              </a:rPr>
              <a:t> </a:t>
            </a:r>
            <a:r>
              <a:rPr lang="el-GR" sz="3000" b="0" dirty="0" err="1">
                <a:solidFill>
                  <a:schemeClr val="dk1"/>
                </a:solidFill>
              </a:rPr>
              <a:t>quantità</a:t>
            </a:r>
            <a:r>
              <a:rPr lang="el-GR" sz="3000" b="0" dirty="0">
                <a:solidFill>
                  <a:schemeClr val="dk1"/>
                </a:solidFill>
              </a:rPr>
              <a:t> </a:t>
            </a:r>
            <a:r>
              <a:rPr lang="el-GR" sz="3000" b="0" dirty="0" err="1">
                <a:solidFill>
                  <a:schemeClr val="dk1"/>
                </a:solidFill>
              </a:rPr>
              <a:t>di</a:t>
            </a:r>
            <a:r>
              <a:rPr lang="el-GR" sz="3000" b="0" dirty="0">
                <a:solidFill>
                  <a:schemeClr val="dk1"/>
                </a:solidFill>
              </a:rPr>
              <a:t> </a:t>
            </a:r>
            <a:r>
              <a:rPr lang="el-GR" sz="3000" b="0" dirty="0" err="1">
                <a:solidFill>
                  <a:schemeClr val="dk1"/>
                </a:solidFill>
              </a:rPr>
              <a:t>perossidi</a:t>
            </a:r>
            <a:r>
              <a:rPr lang="el-GR" sz="3000" b="0" dirty="0">
                <a:solidFill>
                  <a:schemeClr val="dk1"/>
                </a:solidFill>
              </a:rPr>
              <a:t> </a:t>
            </a:r>
            <a:r>
              <a:rPr lang="el-GR" sz="3000" b="0" dirty="0" err="1">
                <a:solidFill>
                  <a:schemeClr val="dk1"/>
                </a:solidFill>
              </a:rPr>
              <a:t>sono</a:t>
            </a:r>
            <a:r>
              <a:rPr lang="el-GR" sz="3000" b="0" dirty="0">
                <a:solidFill>
                  <a:schemeClr val="dk1"/>
                </a:solidFill>
              </a:rPr>
              <a:t>:</a:t>
            </a:r>
            <a:endParaRPr sz="3000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1020"/>
              </a:spcBef>
              <a:spcAft>
                <a:spcPts val="0"/>
              </a:spcAft>
              <a:buClr>
                <a:schemeClr val="dk1"/>
              </a:buClr>
              <a:buSzPct val="36666"/>
              <a:buFont typeface="Arial"/>
              <a:buNone/>
            </a:pPr>
            <a:r>
              <a:rPr lang="el-GR" sz="3000" b="0" dirty="0">
                <a:solidFill>
                  <a:schemeClr val="dk1"/>
                </a:solidFill>
              </a:rPr>
              <a:t>•</a:t>
            </a:r>
            <a:r>
              <a:rPr lang="el-GR" sz="3000" b="0" dirty="0" err="1">
                <a:solidFill>
                  <a:schemeClr val="dk1"/>
                </a:solidFill>
              </a:rPr>
              <a:t>lavorazione</a:t>
            </a:r>
            <a:r>
              <a:rPr lang="el-GR" sz="3000" b="0" dirty="0">
                <a:solidFill>
                  <a:schemeClr val="dk1"/>
                </a:solidFill>
              </a:rPr>
              <a:t> </a:t>
            </a:r>
            <a:r>
              <a:rPr lang="el-GR" sz="3000" b="0" dirty="0" err="1">
                <a:solidFill>
                  <a:schemeClr val="dk1"/>
                </a:solidFill>
              </a:rPr>
              <a:t>di</a:t>
            </a:r>
            <a:r>
              <a:rPr lang="el-GR" sz="3000" b="0" dirty="0">
                <a:solidFill>
                  <a:schemeClr val="dk1"/>
                </a:solidFill>
              </a:rPr>
              <a:t> </a:t>
            </a:r>
            <a:r>
              <a:rPr lang="el-GR" sz="3000" b="0" dirty="0" err="1">
                <a:solidFill>
                  <a:schemeClr val="dk1"/>
                </a:solidFill>
              </a:rPr>
              <a:t>olive</a:t>
            </a:r>
            <a:r>
              <a:rPr lang="el-GR" sz="3000" b="0" dirty="0">
                <a:solidFill>
                  <a:schemeClr val="dk1"/>
                </a:solidFill>
              </a:rPr>
              <a:t> </a:t>
            </a:r>
            <a:r>
              <a:rPr lang="el-GR" sz="3000" b="0" dirty="0" err="1">
                <a:solidFill>
                  <a:schemeClr val="dk1"/>
                </a:solidFill>
              </a:rPr>
              <a:t>danneggiate</a:t>
            </a:r>
            <a:r>
              <a:rPr lang="el-GR" sz="3000" b="0" dirty="0">
                <a:solidFill>
                  <a:schemeClr val="dk1"/>
                </a:solidFill>
              </a:rPr>
              <a:t> </a:t>
            </a:r>
            <a:r>
              <a:rPr lang="el-GR" sz="3000" b="0" dirty="0" err="1">
                <a:solidFill>
                  <a:schemeClr val="dk1"/>
                </a:solidFill>
              </a:rPr>
              <a:t>durante</a:t>
            </a:r>
            <a:r>
              <a:rPr lang="el-GR" sz="3000" b="0" dirty="0">
                <a:solidFill>
                  <a:schemeClr val="dk1"/>
                </a:solidFill>
              </a:rPr>
              <a:t> </a:t>
            </a:r>
            <a:r>
              <a:rPr lang="el-GR" sz="3000" b="0" dirty="0" err="1">
                <a:solidFill>
                  <a:schemeClr val="dk1"/>
                </a:solidFill>
              </a:rPr>
              <a:t>la</a:t>
            </a:r>
            <a:r>
              <a:rPr lang="el-GR" sz="3000" b="0" dirty="0">
                <a:solidFill>
                  <a:schemeClr val="dk1"/>
                </a:solidFill>
              </a:rPr>
              <a:t> </a:t>
            </a:r>
            <a:r>
              <a:rPr lang="el-GR" sz="3000" b="0" dirty="0" err="1">
                <a:solidFill>
                  <a:schemeClr val="dk1"/>
                </a:solidFill>
              </a:rPr>
              <a:t>raccolta</a:t>
            </a:r>
            <a:r>
              <a:rPr lang="el-GR" sz="3000" b="0" dirty="0">
                <a:solidFill>
                  <a:schemeClr val="dk1"/>
                </a:solidFill>
              </a:rPr>
              <a:t> </a:t>
            </a:r>
            <a:r>
              <a:rPr lang="el-GR" sz="3000" b="0" dirty="0" err="1">
                <a:solidFill>
                  <a:schemeClr val="dk1"/>
                </a:solidFill>
              </a:rPr>
              <a:t>ed</a:t>
            </a:r>
            <a:r>
              <a:rPr lang="el-GR" sz="3000" b="0" dirty="0">
                <a:solidFill>
                  <a:schemeClr val="dk1"/>
                </a:solidFill>
              </a:rPr>
              <a:t> </a:t>
            </a:r>
            <a:r>
              <a:rPr lang="el-GR" sz="3000" b="0" dirty="0" err="1">
                <a:solidFill>
                  <a:schemeClr val="dk1"/>
                </a:solidFill>
              </a:rPr>
              <a:t>il</a:t>
            </a:r>
            <a:r>
              <a:rPr lang="el-GR" sz="3000" b="0" dirty="0">
                <a:solidFill>
                  <a:schemeClr val="dk1"/>
                </a:solidFill>
              </a:rPr>
              <a:t> </a:t>
            </a:r>
            <a:r>
              <a:rPr lang="el-GR" sz="3000" b="0" dirty="0" err="1">
                <a:solidFill>
                  <a:schemeClr val="dk1"/>
                </a:solidFill>
              </a:rPr>
              <a:t>stoccaggio</a:t>
            </a:r>
            <a:endParaRPr sz="3000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1020"/>
              </a:spcBef>
              <a:spcAft>
                <a:spcPts val="0"/>
              </a:spcAft>
              <a:buClr>
                <a:schemeClr val="dk1"/>
              </a:buClr>
              <a:buSzPct val="36666"/>
              <a:buFont typeface="Arial"/>
              <a:buNone/>
            </a:pPr>
            <a:r>
              <a:rPr lang="el-GR" sz="3000" b="0" dirty="0">
                <a:solidFill>
                  <a:schemeClr val="dk1"/>
                </a:solidFill>
              </a:rPr>
              <a:t>• </a:t>
            </a:r>
            <a:r>
              <a:rPr lang="el-GR" sz="3000" b="0" dirty="0" err="1">
                <a:solidFill>
                  <a:schemeClr val="dk1"/>
                </a:solidFill>
              </a:rPr>
              <a:t>contatto</a:t>
            </a:r>
            <a:r>
              <a:rPr lang="el-GR" sz="3000" b="0" dirty="0">
                <a:solidFill>
                  <a:schemeClr val="dk1"/>
                </a:solidFill>
              </a:rPr>
              <a:t> </a:t>
            </a:r>
            <a:r>
              <a:rPr lang="el-GR" sz="3000" b="0" dirty="0" err="1">
                <a:solidFill>
                  <a:schemeClr val="dk1"/>
                </a:solidFill>
              </a:rPr>
              <a:t>dell’olio</a:t>
            </a:r>
            <a:r>
              <a:rPr lang="el-GR" sz="3000" b="0" dirty="0">
                <a:solidFill>
                  <a:schemeClr val="dk1"/>
                </a:solidFill>
              </a:rPr>
              <a:t> </a:t>
            </a:r>
            <a:r>
              <a:rPr lang="el-GR" sz="3000" b="0" dirty="0" err="1">
                <a:solidFill>
                  <a:schemeClr val="dk1"/>
                </a:solidFill>
              </a:rPr>
              <a:t>con</a:t>
            </a:r>
            <a:r>
              <a:rPr lang="el-GR" sz="3000" b="0" dirty="0">
                <a:solidFill>
                  <a:schemeClr val="dk1"/>
                </a:solidFill>
              </a:rPr>
              <a:t> </a:t>
            </a:r>
            <a:r>
              <a:rPr lang="el-GR" sz="3000" b="0" dirty="0" err="1">
                <a:solidFill>
                  <a:schemeClr val="dk1"/>
                </a:solidFill>
              </a:rPr>
              <a:t>l’acqua</a:t>
            </a:r>
            <a:endParaRPr sz="3000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1020"/>
              </a:spcBef>
              <a:spcAft>
                <a:spcPts val="0"/>
              </a:spcAft>
              <a:buClr>
                <a:schemeClr val="dk1"/>
              </a:buClr>
              <a:buSzPct val="36666"/>
              <a:buFont typeface="Arial"/>
              <a:buNone/>
            </a:pPr>
            <a:r>
              <a:rPr lang="el-GR" sz="3000" b="0" dirty="0">
                <a:solidFill>
                  <a:schemeClr val="dk1"/>
                </a:solidFill>
              </a:rPr>
              <a:t>• </a:t>
            </a:r>
            <a:r>
              <a:rPr lang="el-GR" sz="3000" b="0" dirty="0" err="1">
                <a:solidFill>
                  <a:schemeClr val="dk1"/>
                </a:solidFill>
              </a:rPr>
              <a:t>esposizione</a:t>
            </a:r>
            <a:r>
              <a:rPr lang="el-GR" sz="3000" b="0" dirty="0">
                <a:solidFill>
                  <a:schemeClr val="dk1"/>
                </a:solidFill>
              </a:rPr>
              <a:t> </a:t>
            </a:r>
            <a:r>
              <a:rPr lang="el-GR" sz="3000" b="0" dirty="0" err="1">
                <a:solidFill>
                  <a:schemeClr val="dk1"/>
                </a:solidFill>
              </a:rPr>
              <a:t>dell’olio</a:t>
            </a:r>
            <a:r>
              <a:rPr lang="el-GR" sz="3000" b="0" dirty="0">
                <a:solidFill>
                  <a:schemeClr val="dk1"/>
                </a:solidFill>
              </a:rPr>
              <a:t> </a:t>
            </a:r>
            <a:r>
              <a:rPr lang="el-GR" sz="3000" b="0" dirty="0" err="1">
                <a:solidFill>
                  <a:schemeClr val="dk1"/>
                </a:solidFill>
              </a:rPr>
              <a:t>alla</a:t>
            </a:r>
            <a:r>
              <a:rPr lang="el-GR" sz="3000" b="0" dirty="0">
                <a:solidFill>
                  <a:schemeClr val="dk1"/>
                </a:solidFill>
              </a:rPr>
              <a:t> </a:t>
            </a:r>
            <a:r>
              <a:rPr lang="el-GR" sz="3000" b="0" dirty="0" err="1">
                <a:solidFill>
                  <a:schemeClr val="dk1"/>
                </a:solidFill>
              </a:rPr>
              <a:t>luce</a:t>
            </a:r>
            <a:endParaRPr sz="3000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1020"/>
              </a:spcBef>
              <a:spcAft>
                <a:spcPts val="0"/>
              </a:spcAft>
              <a:buClr>
                <a:schemeClr val="dk1"/>
              </a:buClr>
              <a:buSzPct val="36666"/>
              <a:buFont typeface="Arial"/>
              <a:buNone/>
            </a:pPr>
            <a:r>
              <a:rPr lang="el-GR" sz="3000" b="0" dirty="0">
                <a:solidFill>
                  <a:schemeClr val="dk1"/>
                </a:solidFill>
              </a:rPr>
              <a:t>• </a:t>
            </a:r>
            <a:r>
              <a:rPr lang="el-GR" sz="3000" b="0" dirty="0" err="1">
                <a:solidFill>
                  <a:schemeClr val="dk1"/>
                </a:solidFill>
              </a:rPr>
              <a:t>esposizione</a:t>
            </a:r>
            <a:r>
              <a:rPr lang="el-GR" sz="3000" b="0" dirty="0">
                <a:solidFill>
                  <a:schemeClr val="dk1"/>
                </a:solidFill>
              </a:rPr>
              <a:t> </a:t>
            </a:r>
            <a:r>
              <a:rPr lang="el-GR" sz="3000" b="0" dirty="0" err="1">
                <a:solidFill>
                  <a:schemeClr val="dk1"/>
                </a:solidFill>
              </a:rPr>
              <a:t>dell’olio</a:t>
            </a:r>
            <a:r>
              <a:rPr lang="el-GR" sz="3000" b="0" dirty="0">
                <a:solidFill>
                  <a:schemeClr val="dk1"/>
                </a:solidFill>
              </a:rPr>
              <a:t> a </a:t>
            </a:r>
            <a:r>
              <a:rPr lang="el-GR" sz="3000" b="0" dirty="0" err="1">
                <a:solidFill>
                  <a:schemeClr val="dk1"/>
                </a:solidFill>
              </a:rPr>
              <a:t>temperature</a:t>
            </a:r>
            <a:r>
              <a:rPr lang="el-GR" sz="3000" b="0" dirty="0">
                <a:solidFill>
                  <a:schemeClr val="dk1"/>
                </a:solidFill>
              </a:rPr>
              <a:t> </a:t>
            </a:r>
            <a:r>
              <a:rPr lang="el-GR" sz="3000" b="0" dirty="0" err="1">
                <a:solidFill>
                  <a:schemeClr val="dk1"/>
                </a:solidFill>
              </a:rPr>
              <a:t>alte</a:t>
            </a:r>
            <a:endParaRPr sz="3000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1020"/>
              </a:spcBef>
              <a:spcAft>
                <a:spcPts val="0"/>
              </a:spcAft>
              <a:buClr>
                <a:schemeClr val="dk1"/>
              </a:buClr>
              <a:buSzPct val="36666"/>
              <a:buFont typeface="Arial"/>
              <a:buNone/>
            </a:pPr>
            <a:r>
              <a:rPr lang="el-GR" sz="3000" b="0" dirty="0">
                <a:solidFill>
                  <a:schemeClr val="dk1"/>
                </a:solidFill>
              </a:rPr>
              <a:t>• </a:t>
            </a:r>
            <a:r>
              <a:rPr lang="el-GR" sz="3000" b="0" dirty="0" err="1">
                <a:solidFill>
                  <a:schemeClr val="dk1"/>
                </a:solidFill>
              </a:rPr>
              <a:t>contatto</a:t>
            </a:r>
            <a:r>
              <a:rPr lang="el-GR" sz="3000" b="0" dirty="0">
                <a:solidFill>
                  <a:schemeClr val="dk1"/>
                </a:solidFill>
              </a:rPr>
              <a:t> </a:t>
            </a:r>
            <a:r>
              <a:rPr lang="el-GR" sz="3000" b="0" dirty="0" err="1">
                <a:solidFill>
                  <a:schemeClr val="dk1"/>
                </a:solidFill>
              </a:rPr>
              <a:t>dell’olio</a:t>
            </a:r>
            <a:r>
              <a:rPr lang="el-GR" sz="3000" b="0" dirty="0">
                <a:solidFill>
                  <a:schemeClr val="dk1"/>
                </a:solidFill>
              </a:rPr>
              <a:t> </a:t>
            </a:r>
            <a:r>
              <a:rPr lang="el-GR" sz="3000" b="0" dirty="0" err="1">
                <a:solidFill>
                  <a:schemeClr val="dk1"/>
                </a:solidFill>
              </a:rPr>
              <a:t>con</a:t>
            </a:r>
            <a:r>
              <a:rPr lang="el-GR" sz="3000" b="0" dirty="0">
                <a:solidFill>
                  <a:schemeClr val="dk1"/>
                </a:solidFill>
              </a:rPr>
              <a:t> </a:t>
            </a:r>
            <a:r>
              <a:rPr lang="el-GR" sz="3000" b="0" dirty="0" err="1">
                <a:solidFill>
                  <a:schemeClr val="dk1"/>
                </a:solidFill>
              </a:rPr>
              <a:t>l’ossigeno</a:t>
            </a:r>
            <a:endParaRPr sz="3000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1020"/>
              </a:spcBef>
              <a:spcAft>
                <a:spcPts val="0"/>
              </a:spcAft>
              <a:buClr>
                <a:schemeClr val="dk1"/>
              </a:buClr>
              <a:buSzPct val="36666"/>
              <a:buFont typeface="Arial"/>
              <a:buNone/>
            </a:pPr>
            <a:r>
              <a:rPr lang="el-GR" sz="3000" b="0" dirty="0">
                <a:solidFill>
                  <a:schemeClr val="dk1"/>
                </a:solidFill>
              </a:rPr>
              <a:t>• </a:t>
            </a:r>
            <a:r>
              <a:rPr lang="el-GR" sz="3000" b="0" dirty="0" err="1">
                <a:solidFill>
                  <a:schemeClr val="dk1"/>
                </a:solidFill>
              </a:rPr>
              <a:t>presenza</a:t>
            </a:r>
            <a:r>
              <a:rPr lang="el-GR" sz="3000" b="0" dirty="0">
                <a:solidFill>
                  <a:schemeClr val="dk1"/>
                </a:solidFill>
              </a:rPr>
              <a:t> </a:t>
            </a:r>
            <a:r>
              <a:rPr lang="el-GR" sz="3000" b="0" dirty="0" err="1">
                <a:solidFill>
                  <a:schemeClr val="dk1"/>
                </a:solidFill>
              </a:rPr>
              <a:t>di</a:t>
            </a:r>
            <a:r>
              <a:rPr lang="el-GR" sz="3000" b="0" dirty="0">
                <a:solidFill>
                  <a:schemeClr val="dk1"/>
                </a:solidFill>
              </a:rPr>
              <a:t> </a:t>
            </a:r>
            <a:r>
              <a:rPr lang="el-GR" sz="3000" b="0" dirty="0" err="1">
                <a:solidFill>
                  <a:schemeClr val="dk1"/>
                </a:solidFill>
              </a:rPr>
              <a:t>tracce</a:t>
            </a:r>
            <a:r>
              <a:rPr lang="el-GR" sz="3000" b="0" dirty="0">
                <a:solidFill>
                  <a:schemeClr val="dk1"/>
                </a:solidFill>
              </a:rPr>
              <a:t> </a:t>
            </a:r>
            <a:r>
              <a:rPr lang="el-GR" sz="3000" b="0" dirty="0" err="1">
                <a:solidFill>
                  <a:schemeClr val="dk1"/>
                </a:solidFill>
              </a:rPr>
              <a:t>di</a:t>
            </a:r>
            <a:r>
              <a:rPr lang="el-GR" sz="3000" b="0" dirty="0">
                <a:solidFill>
                  <a:schemeClr val="dk1"/>
                </a:solidFill>
              </a:rPr>
              <a:t> </a:t>
            </a:r>
            <a:r>
              <a:rPr lang="el-GR" sz="3000" b="0" dirty="0" err="1">
                <a:solidFill>
                  <a:schemeClr val="dk1"/>
                </a:solidFill>
              </a:rPr>
              <a:t>elementi</a:t>
            </a:r>
            <a:r>
              <a:rPr lang="el-GR" sz="3000" b="0" dirty="0">
                <a:solidFill>
                  <a:schemeClr val="dk1"/>
                </a:solidFill>
              </a:rPr>
              <a:t> </a:t>
            </a:r>
            <a:r>
              <a:rPr lang="el-GR" sz="3000" b="0" dirty="0" err="1">
                <a:solidFill>
                  <a:schemeClr val="dk1"/>
                </a:solidFill>
              </a:rPr>
              <a:t>metallici</a:t>
            </a:r>
            <a:r>
              <a:rPr lang="el-GR" sz="3000" b="0" dirty="0">
                <a:solidFill>
                  <a:schemeClr val="dk1"/>
                </a:solidFill>
              </a:rPr>
              <a:t> </a:t>
            </a:r>
            <a:r>
              <a:rPr lang="el-GR" sz="3000" b="0" dirty="0" err="1">
                <a:solidFill>
                  <a:schemeClr val="dk1"/>
                </a:solidFill>
              </a:rPr>
              <a:t>che</a:t>
            </a:r>
            <a:r>
              <a:rPr lang="el-GR" sz="3000" b="0" dirty="0">
                <a:solidFill>
                  <a:schemeClr val="dk1"/>
                </a:solidFill>
              </a:rPr>
              <a:t> </a:t>
            </a:r>
            <a:r>
              <a:rPr lang="el-GR" sz="3000" b="0" dirty="0" err="1">
                <a:solidFill>
                  <a:schemeClr val="dk1"/>
                </a:solidFill>
              </a:rPr>
              <a:t>fungono</a:t>
            </a:r>
            <a:r>
              <a:rPr lang="el-GR" sz="3000" b="0" dirty="0">
                <a:solidFill>
                  <a:schemeClr val="dk1"/>
                </a:solidFill>
              </a:rPr>
              <a:t> </a:t>
            </a:r>
            <a:r>
              <a:rPr lang="el-GR" sz="3000" b="0" dirty="0" err="1">
                <a:solidFill>
                  <a:schemeClr val="dk1"/>
                </a:solidFill>
              </a:rPr>
              <a:t>da</a:t>
            </a:r>
            <a:r>
              <a:rPr lang="el-GR" sz="3000" b="0" dirty="0">
                <a:solidFill>
                  <a:schemeClr val="dk1"/>
                </a:solidFill>
              </a:rPr>
              <a:t> </a:t>
            </a:r>
            <a:r>
              <a:rPr lang="el-GR" sz="3000" b="0" dirty="0" err="1">
                <a:solidFill>
                  <a:schemeClr val="dk1"/>
                </a:solidFill>
              </a:rPr>
              <a:t>catalizzatori</a:t>
            </a:r>
            <a:r>
              <a:rPr lang="el-GR" sz="3000" b="0" dirty="0">
                <a:solidFill>
                  <a:schemeClr val="dk1"/>
                </a:solidFill>
              </a:rPr>
              <a:t>.</a:t>
            </a:r>
            <a:endParaRPr sz="3000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80000"/>
              </a:lnSpc>
              <a:spcBef>
                <a:spcPts val="102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300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80000"/>
              </a:lnSpc>
              <a:spcBef>
                <a:spcPts val="986"/>
              </a:spcBef>
              <a:spcAft>
                <a:spcPts val="0"/>
              </a:spcAft>
              <a:buClr>
                <a:schemeClr val="lt2"/>
              </a:buClr>
              <a:buSzPct val="100000"/>
              <a:buNone/>
            </a:pPr>
            <a:endParaRPr sz="280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lvl="0" indent="-191770" algn="just" rtl="0">
              <a:lnSpc>
                <a:spcPct val="80000"/>
              </a:lnSpc>
              <a:spcBef>
                <a:spcPts val="952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280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lvl="0" indent="-191770" algn="just" rtl="0">
              <a:lnSpc>
                <a:spcPct val="80000"/>
              </a:lnSpc>
              <a:spcBef>
                <a:spcPts val="952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280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lvl="0" indent="-191770" algn="just" rtl="0">
              <a:lnSpc>
                <a:spcPct val="80000"/>
              </a:lnSpc>
              <a:spcBef>
                <a:spcPts val="952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280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lvl="0" indent="-191770" algn="just" rtl="0">
              <a:lnSpc>
                <a:spcPct val="80000"/>
              </a:lnSpc>
              <a:spcBef>
                <a:spcPts val="952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280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742950" lvl="1" indent="-188594" algn="just" rtl="0">
              <a:lnSpc>
                <a:spcPct val="80000"/>
              </a:lnSpc>
              <a:spcBef>
                <a:spcPts val="782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1800" b="1" dirty="0"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146" name="Google Shape;146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27774" y="5574801"/>
            <a:ext cx="697260" cy="316909"/>
          </a:xfrm>
          <a:prstGeom prst="rect">
            <a:avLst/>
          </a:prstGeom>
          <a:noFill/>
          <a:ln>
            <a:noFill/>
          </a:ln>
        </p:spPr>
      </p:pic>
      <p:sp>
        <p:nvSpPr>
          <p:cNvPr id="147" name="Google Shape;147;p20"/>
          <p:cNvSpPr txBox="1"/>
          <p:nvPr/>
        </p:nvSpPr>
        <p:spPr>
          <a:xfrm>
            <a:off x="0" y="5733256"/>
            <a:ext cx="1691680" cy="288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2500" lnSpcReduction="20000"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8" name="Google Shape;148;p20" descr="C:\Users\user\AppData\Local\Microsoft\Windows\Temporary Internet Files\Content.Outlook\0TVTFSZK\AUTHENTIC-OLIVE-NET_Logo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948709" y="0"/>
            <a:ext cx="2152650" cy="7137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" name="Google Shape;149;p2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" y="70523"/>
            <a:ext cx="845840" cy="7015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1"/>
          <p:cNvSpPr txBox="1">
            <a:spLocks noGrp="1"/>
          </p:cNvSpPr>
          <p:nvPr>
            <p:ph type="title"/>
          </p:nvPr>
        </p:nvSpPr>
        <p:spPr>
          <a:xfrm>
            <a:off x="145262" y="410687"/>
            <a:ext cx="8754300" cy="187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1036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l-GR" sz="2800" b="1">
                <a:solidFill>
                  <a:schemeClr val="dk1"/>
                </a:solidFill>
              </a:rPr>
              <a:t>CRITERI DI QUALITÀ DELL’OLIO DI OLIVA SULLA BASE DEI RISULTATI</a:t>
            </a:r>
            <a:endParaRPr sz="2800" b="1">
              <a:solidFill>
                <a:schemeClr val="dk1"/>
              </a:solidFill>
            </a:endParaRPr>
          </a:p>
          <a:p>
            <a:pPr marL="0" lvl="0" indent="0" algn="ctr" rtl="0">
              <a:lnSpc>
                <a:spcPct val="80000"/>
              </a:lnSpc>
              <a:spcBef>
                <a:spcPts val="1036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l-GR" sz="2800" b="1">
                <a:solidFill>
                  <a:schemeClr val="dk1"/>
                </a:solidFill>
              </a:rPr>
              <a:t>DELLE ANALISI CHIMICHE (3)</a:t>
            </a:r>
            <a:endParaRPr sz="2800" b="1">
              <a:solidFill>
                <a:schemeClr val="dk1"/>
              </a:solidFill>
            </a:endParaRPr>
          </a:p>
        </p:txBody>
      </p:sp>
      <p:sp>
        <p:nvSpPr>
          <p:cNvPr id="156" name="Google Shape;156;p21"/>
          <p:cNvSpPr txBox="1">
            <a:spLocks noGrp="1"/>
          </p:cNvSpPr>
          <p:nvPr>
            <p:ph type="body" idx="1"/>
          </p:nvPr>
        </p:nvSpPr>
        <p:spPr>
          <a:xfrm>
            <a:off x="536736" y="2282984"/>
            <a:ext cx="8300400" cy="29031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25000" lnSpcReduction="20000"/>
          </a:bodyPr>
          <a:lstStyle/>
          <a:p>
            <a:pPr marL="0" lvl="0" indent="0" algn="just" rtl="0">
              <a:lnSpc>
                <a:spcPct val="120000"/>
              </a:lnSpc>
              <a:spcBef>
                <a:spcPts val="1036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7333" dirty="0" err="1">
                <a:solidFill>
                  <a:schemeClr val="dk1"/>
                </a:solidFill>
              </a:rPr>
              <a:t>Analisi</a:t>
            </a:r>
            <a:r>
              <a:rPr lang="el-GR" sz="7333" dirty="0">
                <a:solidFill>
                  <a:schemeClr val="dk1"/>
                </a:solidFill>
              </a:rPr>
              <a:t> </a:t>
            </a:r>
            <a:r>
              <a:rPr lang="el-GR" sz="7333" dirty="0" err="1">
                <a:solidFill>
                  <a:schemeClr val="dk1"/>
                </a:solidFill>
              </a:rPr>
              <a:t>spettrofotometrica</a:t>
            </a:r>
            <a:r>
              <a:rPr lang="el-GR" sz="7333" dirty="0">
                <a:solidFill>
                  <a:schemeClr val="dk1"/>
                </a:solidFill>
              </a:rPr>
              <a:t> </a:t>
            </a:r>
            <a:r>
              <a:rPr lang="el-GR" sz="7333" dirty="0" err="1">
                <a:solidFill>
                  <a:schemeClr val="dk1"/>
                </a:solidFill>
              </a:rPr>
              <a:t>nell’UV</a:t>
            </a:r>
            <a:endParaRPr sz="7333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1036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7333" b="0" dirty="0">
                <a:solidFill>
                  <a:schemeClr val="dk1"/>
                </a:solidFill>
              </a:rPr>
              <a:t>• </a:t>
            </a:r>
            <a:r>
              <a:rPr lang="el-GR" sz="7333" b="0" dirty="0" err="1">
                <a:solidFill>
                  <a:schemeClr val="dk1"/>
                </a:solidFill>
              </a:rPr>
              <a:t>Il</a:t>
            </a:r>
            <a:r>
              <a:rPr lang="el-GR" sz="7333" b="0" dirty="0">
                <a:solidFill>
                  <a:schemeClr val="dk1"/>
                </a:solidFill>
              </a:rPr>
              <a:t> </a:t>
            </a:r>
            <a:r>
              <a:rPr lang="el-GR" sz="7333" b="0" dirty="0" err="1">
                <a:solidFill>
                  <a:schemeClr val="dk1"/>
                </a:solidFill>
              </a:rPr>
              <a:t>parametro</a:t>
            </a:r>
            <a:r>
              <a:rPr lang="el-GR" sz="7333" b="0" dirty="0">
                <a:solidFill>
                  <a:schemeClr val="dk1"/>
                </a:solidFill>
              </a:rPr>
              <a:t> K232 è </a:t>
            </a:r>
            <a:r>
              <a:rPr lang="el-GR" sz="7333" b="0" dirty="0" err="1">
                <a:solidFill>
                  <a:schemeClr val="dk1"/>
                </a:solidFill>
              </a:rPr>
              <a:t>indice</a:t>
            </a:r>
            <a:r>
              <a:rPr lang="el-GR" sz="7333" b="0" dirty="0">
                <a:solidFill>
                  <a:schemeClr val="dk1"/>
                </a:solidFill>
              </a:rPr>
              <a:t> </a:t>
            </a:r>
            <a:r>
              <a:rPr lang="el-GR" sz="7333" b="0" dirty="0" err="1">
                <a:solidFill>
                  <a:schemeClr val="dk1"/>
                </a:solidFill>
              </a:rPr>
              <a:t>delle</a:t>
            </a:r>
            <a:r>
              <a:rPr lang="el-GR" sz="7333" b="0" dirty="0">
                <a:solidFill>
                  <a:schemeClr val="dk1"/>
                </a:solidFill>
              </a:rPr>
              <a:t> </a:t>
            </a:r>
            <a:r>
              <a:rPr lang="el-GR" sz="7333" b="0" dirty="0" err="1">
                <a:solidFill>
                  <a:schemeClr val="dk1"/>
                </a:solidFill>
              </a:rPr>
              <a:t>condizioni</a:t>
            </a:r>
            <a:r>
              <a:rPr lang="el-GR" sz="7333" b="0" dirty="0">
                <a:solidFill>
                  <a:schemeClr val="dk1"/>
                </a:solidFill>
              </a:rPr>
              <a:t> </a:t>
            </a:r>
            <a:r>
              <a:rPr lang="el-GR" sz="7333" b="0" dirty="0" err="1">
                <a:solidFill>
                  <a:schemeClr val="dk1"/>
                </a:solidFill>
              </a:rPr>
              <a:t>di</a:t>
            </a:r>
            <a:r>
              <a:rPr lang="el-GR" sz="7333" b="0" dirty="0">
                <a:solidFill>
                  <a:schemeClr val="dk1"/>
                </a:solidFill>
              </a:rPr>
              <a:t> </a:t>
            </a:r>
            <a:r>
              <a:rPr lang="el-GR" sz="7333" b="0" dirty="0" err="1">
                <a:solidFill>
                  <a:schemeClr val="dk1"/>
                </a:solidFill>
              </a:rPr>
              <a:t>stoccaggio</a:t>
            </a:r>
            <a:r>
              <a:rPr lang="el-GR" sz="7333" b="0" dirty="0">
                <a:solidFill>
                  <a:schemeClr val="dk1"/>
                </a:solidFill>
              </a:rPr>
              <a:t> </a:t>
            </a:r>
            <a:r>
              <a:rPr lang="el-GR" sz="7333" b="0" dirty="0" err="1">
                <a:solidFill>
                  <a:schemeClr val="dk1"/>
                </a:solidFill>
              </a:rPr>
              <a:t>di</a:t>
            </a:r>
            <a:r>
              <a:rPr lang="el-GR" sz="7333" b="0" dirty="0">
                <a:solidFill>
                  <a:schemeClr val="dk1"/>
                </a:solidFill>
              </a:rPr>
              <a:t> </a:t>
            </a:r>
            <a:r>
              <a:rPr lang="el-GR" sz="7333" b="0" dirty="0" err="1">
                <a:solidFill>
                  <a:schemeClr val="dk1"/>
                </a:solidFill>
              </a:rPr>
              <a:t>un</a:t>
            </a:r>
            <a:r>
              <a:rPr lang="el-GR" sz="7333" b="0" dirty="0">
                <a:solidFill>
                  <a:schemeClr val="dk1"/>
                </a:solidFill>
              </a:rPr>
              <a:t> </a:t>
            </a:r>
            <a:r>
              <a:rPr lang="el-GR" sz="7333" b="0" dirty="0" err="1">
                <a:solidFill>
                  <a:schemeClr val="dk1"/>
                </a:solidFill>
              </a:rPr>
              <a:t>olio</a:t>
            </a:r>
            <a:r>
              <a:rPr lang="el-GR" sz="7333" b="0" dirty="0">
                <a:solidFill>
                  <a:schemeClr val="dk1"/>
                </a:solidFill>
              </a:rPr>
              <a:t> </a:t>
            </a:r>
            <a:r>
              <a:rPr lang="el-GR" sz="7333" b="0" dirty="0" err="1">
                <a:solidFill>
                  <a:schemeClr val="dk1"/>
                </a:solidFill>
              </a:rPr>
              <a:t>di</a:t>
            </a:r>
            <a:r>
              <a:rPr lang="en-US" sz="7333" b="0" dirty="0">
                <a:solidFill>
                  <a:schemeClr val="dk1"/>
                </a:solidFill>
              </a:rPr>
              <a:t> </a:t>
            </a:r>
            <a:r>
              <a:rPr lang="el-GR" sz="7333" b="0" dirty="0" err="1">
                <a:solidFill>
                  <a:schemeClr val="dk1"/>
                </a:solidFill>
              </a:rPr>
              <a:t>oliva</a:t>
            </a:r>
            <a:r>
              <a:rPr lang="el-GR" sz="7333" b="0" dirty="0">
                <a:solidFill>
                  <a:schemeClr val="dk1"/>
                </a:solidFill>
              </a:rPr>
              <a:t>.</a:t>
            </a:r>
            <a:endParaRPr sz="7333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1036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7333" b="0" dirty="0">
                <a:solidFill>
                  <a:schemeClr val="dk1"/>
                </a:solidFill>
              </a:rPr>
              <a:t>• </a:t>
            </a:r>
            <a:r>
              <a:rPr lang="el-GR" sz="7333" b="0" dirty="0" err="1">
                <a:solidFill>
                  <a:schemeClr val="dk1"/>
                </a:solidFill>
              </a:rPr>
              <a:t>Il</a:t>
            </a:r>
            <a:r>
              <a:rPr lang="el-GR" sz="7333" b="0" dirty="0">
                <a:solidFill>
                  <a:schemeClr val="dk1"/>
                </a:solidFill>
              </a:rPr>
              <a:t> </a:t>
            </a:r>
            <a:r>
              <a:rPr lang="el-GR" sz="7333" b="0" dirty="0" err="1">
                <a:solidFill>
                  <a:schemeClr val="dk1"/>
                </a:solidFill>
              </a:rPr>
              <a:t>parametro</a:t>
            </a:r>
            <a:r>
              <a:rPr lang="el-GR" sz="7333" b="0" dirty="0">
                <a:solidFill>
                  <a:schemeClr val="dk1"/>
                </a:solidFill>
              </a:rPr>
              <a:t> K270 </a:t>
            </a:r>
            <a:r>
              <a:rPr lang="el-GR" sz="7333" b="0" dirty="0" err="1">
                <a:solidFill>
                  <a:schemeClr val="dk1"/>
                </a:solidFill>
              </a:rPr>
              <a:t>indice</a:t>
            </a:r>
            <a:r>
              <a:rPr lang="el-GR" sz="7333" b="0" dirty="0">
                <a:solidFill>
                  <a:schemeClr val="dk1"/>
                </a:solidFill>
              </a:rPr>
              <a:t> </a:t>
            </a:r>
            <a:r>
              <a:rPr lang="el-GR" sz="7333" b="0" dirty="0" err="1">
                <a:solidFill>
                  <a:schemeClr val="dk1"/>
                </a:solidFill>
              </a:rPr>
              <a:t>della</a:t>
            </a:r>
            <a:r>
              <a:rPr lang="el-GR" sz="7333" b="0" dirty="0">
                <a:solidFill>
                  <a:schemeClr val="dk1"/>
                </a:solidFill>
              </a:rPr>
              <a:t> </a:t>
            </a:r>
            <a:r>
              <a:rPr lang="el-GR" sz="7333" b="0" dirty="0" err="1">
                <a:solidFill>
                  <a:schemeClr val="dk1"/>
                </a:solidFill>
              </a:rPr>
              <a:t>freschezza</a:t>
            </a:r>
            <a:r>
              <a:rPr lang="el-GR" sz="7333" b="0" dirty="0">
                <a:solidFill>
                  <a:schemeClr val="dk1"/>
                </a:solidFill>
              </a:rPr>
              <a:t> </a:t>
            </a:r>
            <a:r>
              <a:rPr lang="el-GR" sz="7333" b="0" dirty="0" err="1">
                <a:solidFill>
                  <a:schemeClr val="dk1"/>
                </a:solidFill>
              </a:rPr>
              <a:t>di</a:t>
            </a:r>
            <a:r>
              <a:rPr lang="el-GR" sz="7333" b="0" dirty="0">
                <a:solidFill>
                  <a:schemeClr val="dk1"/>
                </a:solidFill>
              </a:rPr>
              <a:t> </a:t>
            </a:r>
            <a:r>
              <a:rPr lang="el-GR" sz="7333" b="0" dirty="0" err="1">
                <a:solidFill>
                  <a:schemeClr val="dk1"/>
                </a:solidFill>
              </a:rPr>
              <a:t>un</a:t>
            </a:r>
            <a:r>
              <a:rPr lang="el-GR" sz="7333" b="0" dirty="0">
                <a:solidFill>
                  <a:schemeClr val="dk1"/>
                </a:solidFill>
              </a:rPr>
              <a:t> </a:t>
            </a:r>
            <a:r>
              <a:rPr lang="el-GR" sz="7333" b="0" dirty="0" err="1">
                <a:solidFill>
                  <a:schemeClr val="dk1"/>
                </a:solidFill>
              </a:rPr>
              <a:t>olio</a:t>
            </a:r>
            <a:r>
              <a:rPr lang="el-GR" sz="7333" b="0" dirty="0">
                <a:solidFill>
                  <a:schemeClr val="dk1"/>
                </a:solidFill>
              </a:rPr>
              <a:t> </a:t>
            </a:r>
            <a:r>
              <a:rPr lang="el-GR" sz="7333" b="0" dirty="0" err="1">
                <a:solidFill>
                  <a:schemeClr val="dk1"/>
                </a:solidFill>
              </a:rPr>
              <a:t>di</a:t>
            </a:r>
            <a:r>
              <a:rPr lang="el-GR" sz="7333" b="0" dirty="0">
                <a:solidFill>
                  <a:schemeClr val="dk1"/>
                </a:solidFill>
              </a:rPr>
              <a:t> </a:t>
            </a:r>
            <a:r>
              <a:rPr lang="el-GR" sz="7333" b="0" dirty="0" err="1">
                <a:solidFill>
                  <a:schemeClr val="dk1"/>
                </a:solidFill>
              </a:rPr>
              <a:t>oliva</a:t>
            </a:r>
            <a:r>
              <a:rPr lang="el-GR" sz="7333" b="0" dirty="0">
                <a:solidFill>
                  <a:schemeClr val="dk1"/>
                </a:solidFill>
              </a:rPr>
              <a:t>.</a:t>
            </a:r>
            <a:endParaRPr sz="7333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1036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7333" b="0" dirty="0">
                <a:solidFill>
                  <a:schemeClr val="dk1"/>
                </a:solidFill>
              </a:rPr>
              <a:t>• </a:t>
            </a:r>
            <a:r>
              <a:rPr lang="el-GR" sz="7333" b="0" dirty="0" err="1">
                <a:solidFill>
                  <a:schemeClr val="dk1"/>
                </a:solidFill>
              </a:rPr>
              <a:t>Il</a:t>
            </a:r>
            <a:r>
              <a:rPr lang="el-GR" sz="7333" b="0" dirty="0">
                <a:solidFill>
                  <a:schemeClr val="dk1"/>
                </a:solidFill>
              </a:rPr>
              <a:t> </a:t>
            </a:r>
            <a:r>
              <a:rPr lang="el-GR" sz="7333" b="0" dirty="0" err="1">
                <a:solidFill>
                  <a:schemeClr val="dk1"/>
                </a:solidFill>
              </a:rPr>
              <a:t>parametro</a:t>
            </a:r>
            <a:r>
              <a:rPr lang="el-GR" sz="7333" b="0" dirty="0">
                <a:solidFill>
                  <a:schemeClr val="dk1"/>
                </a:solidFill>
              </a:rPr>
              <a:t> </a:t>
            </a:r>
            <a:r>
              <a:rPr lang="el-GR" sz="7333" b="0" dirty="0" err="1">
                <a:solidFill>
                  <a:schemeClr val="dk1"/>
                </a:solidFill>
              </a:rPr>
              <a:t>DeltaK</a:t>
            </a:r>
            <a:r>
              <a:rPr lang="el-GR" sz="7333" b="0" dirty="0">
                <a:solidFill>
                  <a:schemeClr val="dk1"/>
                </a:solidFill>
              </a:rPr>
              <a:t> è </a:t>
            </a:r>
            <a:r>
              <a:rPr lang="el-GR" sz="7333" b="0" dirty="0" err="1">
                <a:solidFill>
                  <a:schemeClr val="dk1"/>
                </a:solidFill>
              </a:rPr>
              <a:t>indice</a:t>
            </a:r>
            <a:r>
              <a:rPr lang="el-GR" sz="7333" b="0" dirty="0">
                <a:solidFill>
                  <a:schemeClr val="dk1"/>
                </a:solidFill>
              </a:rPr>
              <a:t> </a:t>
            </a:r>
            <a:r>
              <a:rPr lang="el-GR" sz="7333" b="0" dirty="0" err="1">
                <a:solidFill>
                  <a:schemeClr val="dk1"/>
                </a:solidFill>
              </a:rPr>
              <a:t>di</a:t>
            </a:r>
            <a:r>
              <a:rPr lang="el-GR" sz="7333" b="0" dirty="0">
                <a:solidFill>
                  <a:schemeClr val="dk1"/>
                </a:solidFill>
              </a:rPr>
              <a:t> </a:t>
            </a:r>
            <a:r>
              <a:rPr lang="el-GR" sz="7333" b="0" dirty="0" err="1">
                <a:solidFill>
                  <a:schemeClr val="dk1"/>
                </a:solidFill>
              </a:rPr>
              <a:t>avvenuti</a:t>
            </a:r>
            <a:r>
              <a:rPr lang="el-GR" sz="7333" b="0" dirty="0">
                <a:solidFill>
                  <a:schemeClr val="dk1"/>
                </a:solidFill>
              </a:rPr>
              <a:t> </a:t>
            </a:r>
            <a:r>
              <a:rPr lang="el-GR" sz="7333" b="0" dirty="0" err="1">
                <a:solidFill>
                  <a:schemeClr val="dk1"/>
                </a:solidFill>
              </a:rPr>
              <a:t>trattamenti</a:t>
            </a:r>
            <a:r>
              <a:rPr lang="el-GR" sz="7333" b="0" dirty="0">
                <a:solidFill>
                  <a:schemeClr val="dk1"/>
                </a:solidFill>
              </a:rPr>
              <a:t> </a:t>
            </a:r>
            <a:r>
              <a:rPr lang="el-GR" sz="7333" b="0" dirty="0" err="1">
                <a:solidFill>
                  <a:schemeClr val="dk1"/>
                </a:solidFill>
              </a:rPr>
              <a:t>fraudolenti</a:t>
            </a:r>
            <a:r>
              <a:rPr lang="en-US" sz="7333" b="0" dirty="0">
                <a:solidFill>
                  <a:schemeClr val="dk1"/>
                </a:solidFill>
              </a:rPr>
              <a:t> </a:t>
            </a:r>
            <a:r>
              <a:rPr lang="el-GR" sz="7333" b="0" dirty="0" err="1">
                <a:solidFill>
                  <a:schemeClr val="dk1"/>
                </a:solidFill>
              </a:rPr>
              <a:t>derivanti</a:t>
            </a:r>
            <a:r>
              <a:rPr lang="el-GR" sz="7333" b="0" dirty="0">
                <a:solidFill>
                  <a:schemeClr val="dk1"/>
                </a:solidFill>
              </a:rPr>
              <a:t> </a:t>
            </a:r>
            <a:r>
              <a:rPr lang="el-GR" sz="7333" b="0" dirty="0" err="1">
                <a:solidFill>
                  <a:schemeClr val="dk1"/>
                </a:solidFill>
              </a:rPr>
              <a:t>dalla</a:t>
            </a:r>
            <a:r>
              <a:rPr lang="el-GR" sz="7333" b="0" dirty="0">
                <a:solidFill>
                  <a:schemeClr val="dk1"/>
                </a:solidFill>
              </a:rPr>
              <a:t> </a:t>
            </a:r>
            <a:r>
              <a:rPr lang="el-GR" sz="7333" b="0" dirty="0" err="1">
                <a:solidFill>
                  <a:schemeClr val="dk1"/>
                </a:solidFill>
              </a:rPr>
              <a:t>miscelazione</a:t>
            </a:r>
            <a:r>
              <a:rPr lang="el-GR" sz="7333" b="0" dirty="0">
                <a:solidFill>
                  <a:schemeClr val="dk1"/>
                </a:solidFill>
              </a:rPr>
              <a:t> </a:t>
            </a:r>
            <a:r>
              <a:rPr lang="el-GR" sz="7333" b="0" dirty="0" err="1">
                <a:solidFill>
                  <a:schemeClr val="dk1"/>
                </a:solidFill>
              </a:rPr>
              <a:t>di</a:t>
            </a:r>
            <a:r>
              <a:rPr lang="el-GR" sz="7333" b="0" dirty="0">
                <a:solidFill>
                  <a:schemeClr val="dk1"/>
                </a:solidFill>
              </a:rPr>
              <a:t> </a:t>
            </a:r>
            <a:r>
              <a:rPr lang="el-GR" sz="7333" b="0" dirty="0" err="1">
                <a:solidFill>
                  <a:schemeClr val="dk1"/>
                </a:solidFill>
              </a:rPr>
              <a:t>oli</a:t>
            </a:r>
            <a:r>
              <a:rPr lang="el-GR" sz="7333" b="0" dirty="0">
                <a:solidFill>
                  <a:schemeClr val="dk1"/>
                </a:solidFill>
              </a:rPr>
              <a:t> </a:t>
            </a:r>
            <a:r>
              <a:rPr lang="el-GR" sz="7333" b="0" dirty="0" err="1">
                <a:solidFill>
                  <a:schemeClr val="dk1"/>
                </a:solidFill>
              </a:rPr>
              <a:t>di</a:t>
            </a:r>
            <a:r>
              <a:rPr lang="el-GR" sz="7333" b="0" dirty="0">
                <a:solidFill>
                  <a:schemeClr val="dk1"/>
                </a:solidFill>
              </a:rPr>
              <a:t> </a:t>
            </a:r>
            <a:r>
              <a:rPr lang="el-GR" sz="7333" b="0" dirty="0" err="1">
                <a:solidFill>
                  <a:schemeClr val="dk1"/>
                </a:solidFill>
              </a:rPr>
              <a:t>diversa</a:t>
            </a:r>
            <a:r>
              <a:rPr lang="el-GR" sz="7333" b="0" dirty="0">
                <a:solidFill>
                  <a:schemeClr val="dk1"/>
                </a:solidFill>
              </a:rPr>
              <a:t> </a:t>
            </a:r>
            <a:r>
              <a:rPr lang="el-GR" sz="7333" b="0" dirty="0" err="1">
                <a:solidFill>
                  <a:schemeClr val="dk1"/>
                </a:solidFill>
              </a:rPr>
              <a:t>qualità</a:t>
            </a:r>
            <a:r>
              <a:rPr lang="el-GR" sz="7333" b="0" dirty="0">
                <a:solidFill>
                  <a:schemeClr val="dk1"/>
                </a:solidFill>
              </a:rPr>
              <a:t>.</a:t>
            </a:r>
            <a:endParaRPr sz="7333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1036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7333" dirty="0">
                <a:solidFill>
                  <a:schemeClr val="dk1"/>
                </a:solidFill>
              </a:rPr>
              <a:t>I </a:t>
            </a:r>
            <a:r>
              <a:rPr lang="el-GR" sz="7333" dirty="0" err="1">
                <a:solidFill>
                  <a:schemeClr val="dk1"/>
                </a:solidFill>
              </a:rPr>
              <a:t>fattori</a:t>
            </a:r>
            <a:r>
              <a:rPr lang="el-GR" sz="7333" dirty="0">
                <a:solidFill>
                  <a:schemeClr val="dk1"/>
                </a:solidFill>
              </a:rPr>
              <a:t> </a:t>
            </a:r>
            <a:r>
              <a:rPr lang="el-GR" sz="7333" dirty="0" err="1">
                <a:solidFill>
                  <a:schemeClr val="dk1"/>
                </a:solidFill>
              </a:rPr>
              <a:t>che</a:t>
            </a:r>
            <a:r>
              <a:rPr lang="el-GR" sz="7333" dirty="0">
                <a:solidFill>
                  <a:schemeClr val="dk1"/>
                </a:solidFill>
              </a:rPr>
              <a:t> </a:t>
            </a:r>
            <a:r>
              <a:rPr lang="el-GR" sz="7333" dirty="0" err="1">
                <a:solidFill>
                  <a:schemeClr val="dk1"/>
                </a:solidFill>
              </a:rPr>
              <a:t>influiscono</a:t>
            </a:r>
            <a:r>
              <a:rPr lang="el-GR" sz="7333" dirty="0">
                <a:solidFill>
                  <a:schemeClr val="dk1"/>
                </a:solidFill>
              </a:rPr>
              <a:t> </a:t>
            </a:r>
            <a:r>
              <a:rPr lang="el-GR" sz="7333" dirty="0" err="1">
                <a:solidFill>
                  <a:schemeClr val="dk1"/>
                </a:solidFill>
              </a:rPr>
              <a:t>negativamente</a:t>
            </a:r>
            <a:r>
              <a:rPr lang="el-GR" sz="7333" dirty="0">
                <a:solidFill>
                  <a:schemeClr val="dk1"/>
                </a:solidFill>
              </a:rPr>
              <a:t> </a:t>
            </a:r>
            <a:r>
              <a:rPr lang="el-GR" sz="7333" dirty="0" err="1">
                <a:solidFill>
                  <a:schemeClr val="dk1"/>
                </a:solidFill>
              </a:rPr>
              <a:t>sull’assorbimento</a:t>
            </a:r>
            <a:r>
              <a:rPr lang="el-GR" sz="7333" dirty="0">
                <a:solidFill>
                  <a:schemeClr val="dk1"/>
                </a:solidFill>
              </a:rPr>
              <a:t> </a:t>
            </a:r>
            <a:r>
              <a:rPr lang="el-GR" sz="7333" dirty="0" err="1">
                <a:solidFill>
                  <a:schemeClr val="dk1"/>
                </a:solidFill>
              </a:rPr>
              <a:t>dell’olio</a:t>
            </a:r>
            <a:r>
              <a:rPr lang="el-GR" sz="7333" dirty="0">
                <a:solidFill>
                  <a:schemeClr val="dk1"/>
                </a:solidFill>
              </a:rPr>
              <a:t> </a:t>
            </a:r>
            <a:r>
              <a:rPr lang="el-GR" sz="7333" dirty="0" err="1">
                <a:solidFill>
                  <a:schemeClr val="dk1"/>
                </a:solidFill>
              </a:rPr>
              <a:t>di</a:t>
            </a:r>
            <a:endParaRPr sz="7333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1036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7333" dirty="0" err="1">
                <a:solidFill>
                  <a:schemeClr val="dk1"/>
                </a:solidFill>
              </a:rPr>
              <a:t>oliva</a:t>
            </a:r>
            <a:r>
              <a:rPr lang="el-GR" sz="7333" dirty="0">
                <a:solidFill>
                  <a:schemeClr val="dk1"/>
                </a:solidFill>
              </a:rPr>
              <a:t> </a:t>
            </a:r>
            <a:r>
              <a:rPr lang="el-GR" sz="7333" dirty="0" err="1">
                <a:solidFill>
                  <a:schemeClr val="dk1"/>
                </a:solidFill>
              </a:rPr>
              <a:t>nell’UV</a:t>
            </a:r>
            <a:r>
              <a:rPr lang="el-GR" sz="7333" dirty="0">
                <a:solidFill>
                  <a:schemeClr val="dk1"/>
                </a:solidFill>
              </a:rPr>
              <a:t> </a:t>
            </a:r>
            <a:r>
              <a:rPr lang="el-GR" sz="7333" dirty="0" err="1">
                <a:solidFill>
                  <a:schemeClr val="dk1"/>
                </a:solidFill>
              </a:rPr>
              <a:t>sono</a:t>
            </a:r>
            <a:r>
              <a:rPr lang="el-GR" sz="7333" dirty="0">
                <a:solidFill>
                  <a:schemeClr val="dk1"/>
                </a:solidFill>
              </a:rPr>
              <a:t>:</a:t>
            </a:r>
            <a:endParaRPr sz="7333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1036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7333" b="0" dirty="0">
                <a:solidFill>
                  <a:schemeClr val="dk1"/>
                </a:solidFill>
              </a:rPr>
              <a:t>• </a:t>
            </a:r>
            <a:r>
              <a:rPr lang="el-GR" sz="7333" b="0" dirty="0" err="1">
                <a:solidFill>
                  <a:schemeClr val="dk1"/>
                </a:solidFill>
              </a:rPr>
              <a:t>aria</a:t>
            </a:r>
            <a:endParaRPr sz="7333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1036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7333" b="0" dirty="0">
                <a:solidFill>
                  <a:schemeClr val="dk1"/>
                </a:solidFill>
              </a:rPr>
              <a:t>• </a:t>
            </a:r>
            <a:r>
              <a:rPr lang="el-GR" sz="7333" b="0" dirty="0" err="1">
                <a:solidFill>
                  <a:schemeClr val="dk1"/>
                </a:solidFill>
              </a:rPr>
              <a:t>luce</a:t>
            </a:r>
            <a:endParaRPr sz="7333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1036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7333" b="0" dirty="0">
                <a:solidFill>
                  <a:schemeClr val="dk1"/>
                </a:solidFill>
              </a:rPr>
              <a:t>• </a:t>
            </a:r>
            <a:r>
              <a:rPr lang="el-GR" sz="7333" b="0" dirty="0" err="1">
                <a:solidFill>
                  <a:schemeClr val="dk1"/>
                </a:solidFill>
              </a:rPr>
              <a:t>temperatura</a:t>
            </a:r>
            <a:endParaRPr sz="7333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1036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7333" b="0" dirty="0">
                <a:solidFill>
                  <a:schemeClr val="dk1"/>
                </a:solidFill>
              </a:rPr>
              <a:t>• </a:t>
            </a:r>
            <a:r>
              <a:rPr lang="el-GR" sz="7333" b="0" dirty="0" err="1">
                <a:solidFill>
                  <a:schemeClr val="dk1"/>
                </a:solidFill>
              </a:rPr>
              <a:t>tracce</a:t>
            </a:r>
            <a:r>
              <a:rPr lang="el-GR" sz="7333" b="0" dirty="0">
                <a:solidFill>
                  <a:schemeClr val="dk1"/>
                </a:solidFill>
              </a:rPr>
              <a:t> </a:t>
            </a:r>
            <a:r>
              <a:rPr lang="el-GR" sz="7333" b="0" dirty="0" err="1">
                <a:solidFill>
                  <a:schemeClr val="dk1"/>
                </a:solidFill>
              </a:rPr>
              <a:t>di</a:t>
            </a:r>
            <a:r>
              <a:rPr lang="el-GR" sz="7333" b="0" dirty="0">
                <a:solidFill>
                  <a:schemeClr val="dk1"/>
                </a:solidFill>
              </a:rPr>
              <a:t> </a:t>
            </a:r>
            <a:r>
              <a:rPr lang="el-GR" sz="7333" b="0" dirty="0" err="1">
                <a:solidFill>
                  <a:schemeClr val="dk1"/>
                </a:solidFill>
              </a:rPr>
              <a:t>elementi</a:t>
            </a:r>
            <a:r>
              <a:rPr lang="el-GR" sz="7333" b="0" dirty="0">
                <a:solidFill>
                  <a:schemeClr val="dk1"/>
                </a:solidFill>
              </a:rPr>
              <a:t> </a:t>
            </a:r>
            <a:r>
              <a:rPr lang="el-GR" sz="7333" b="0" dirty="0" err="1">
                <a:solidFill>
                  <a:schemeClr val="dk1"/>
                </a:solidFill>
              </a:rPr>
              <a:t>metallici</a:t>
            </a:r>
            <a:r>
              <a:rPr lang="el-GR" sz="7333" b="0" dirty="0">
                <a:solidFill>
                  <a:schemeClr val="dk1"/>
                </a:solidFill>
              </a:rPr>
              <a:t> </a:t>
            </a:r>
            <a:r>
              <a:rPr lang="el-GR" sz="7333" b="0" dirty="0" err="1">
                <a:solidFill>
                  <a:schemeClr val="dk1"/>
                </a:solidFill>
              </a:rPr>
              <a:t>che</a:t>
            </a:r>
            <a:r>
              <a:rPr lang="el-GR" sz="7333" b="0" dirty="0">
                <a:solidFill>
                  <a:schemeClr val="dk1"/>
                </a:solidFill>
              </a:rPr>
              <a:t> </a:t>
            </a:r>
            <a:r>
              <a:rPr lang="el-GR" sz="7333" b="0" dirty="0" err="1">
                <a:solidFill>
                  <a:schemeClr val="dk1"/>
                </a:solidFill>
              </a:rPr>
              <a:t>fungono</a:t>
            </a:r>
            <a:r>
              <a:rPr lang="el-GR" sz="7333" b="0" dirty="0">
                <a:solidFill>
                  <a:schemeClr val="dk1"/>
                </a:solidFill>
              </a:rPr>
              <a:t> </a:t>
            </a:r>
            <a:r>
              <a:rPr lang="el-GR" sz="7333" b="0" dirty="0" err="1">
                <a:solidFill>
                  <a:schemeClr val="dk1"/>
                </a:solidFill>
              </a:rPr>
              <a:t>da</a:t>
            </a:r>
            <a:r>
              <a:rPr lang="el-GR" sz="7333" b="0" dirty="0">
                <a:solidFill>
                  <a:schemeClr val="dk1"/>
                </a:solidFill>
              </a:rPr>
              <a:t> </a:t>
            </a:r>
            <a:r>
              <a:rPr lang="el-GR" sz="7333" b="0" dirty="0" err="1">
                <a:solidFill>
                  <a:schemeClr val="dk1"/>
                </a:solidFill>
              </a:rPr>
              <a:t>catalizzatori</a:t>
            </a:r>
            <a:r>
              <a:rPr lang="el-GR" sz="7333" b="0" dirty="0">
                <a:solidFill>
                  <a:schemeClr val="dk1"/>
                </a:solidFill>
              </a:rPr>
              <a:t>.</a:t>
            </a:r>
            <a:endParaRPr sz="7333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80000"/>
              </a:lnSpc>
              <a:spcBef>
                <a:spcPts val="1036"/>
              </a:spcBef>
              <a:spcAft>
                <a:spcPts val="0"/>
              </a:spcAft>
              <a:buClr>
                <a:schemeClr val="lt2"/>
              </a:buClr>
              <a:buSzPct val="100000"/>
              <a:buNone/>
            </a:pPr>
            <a:endParaRPr sz="280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80000"/>
              </a:lnSpc>
              <a:spcBef>
                <a:spcPts val="1036"/>
              </a:spcBef>
              <a:spcAft>
                <a:spcPts val="0"/>
              </a:spcAft>
              <a:buClr>
                <a:schemeClr val="lt2"/>
              </a:buClr>
              <a:buSzPct val="100000"/>
              <a:buNone/>
            </a:pPr>
            <a:endParaRPr sz="280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lvl="0" indent="-178435" algn="just" rtl="0">
              <a:lnSpc>
                <a:spcPct val="80000"/>
              </a:lnSpc>
              <a:spcBef>
                <a:spcPts val="1036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280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lvl="0" indent="-178435" algn="just" rtl="0">
              <a:lnSpc>
                <a:spcPct val="80000"/>
              </a:lnSpc>
              <a:spcBef>
                <a:spcPts val="1036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280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lvl="0" indent="-178435" algn="just" rtl="0">
              <a:lnSpc>
                <a:spcPct val="80000"/>
              </a:lnSpc>
              <a:spcBef>
                <a:spcPts val="1036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280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lvl="0" indent="-178435" algn="just" rtl="0">
              <a:lnSpc>
                <a:spcPct val="80000"/>
              </a:lnSpc>
              <a:spcBef>
                <a:spcPts val="1036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280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742950" lvl="1" indent="-180022" algn="just" rtl="0">
              <a:lnSpc>
                <a:spcPct val="80000"/>
              </a:lnSpc>
              <a:spcBef>
                <a:spcPts val="851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1800" b="1" dirty="0"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157" name="Google Shape;157;p2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668344" y="5589239"/>
            <a:ext cx="697260" cy="316909"/>
          </a:xfrm>
          <a:prstGeom prst="rect">
            <a:avLst/>
          </a:prstGeom>
          <a:noFill/>
          <a:ln>
            <a:noFill/>
          </a:ln>
        </p:spPr>
      </p:pic>
      <p:sp>
        <p:nvSpPr>
          <p:cNvPr id="158" name="Google Shape;158;p21"/>
          <p:cNvSpPr txBox="1"/>
          <p:nvPr/>
        </p:nvSpPr>
        <p:spPr>
          <a:xfrm>
            <a:off x="0" y="5733256"/>
            <a:ext cx="1691680" cy="288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2500" lnSpcReduction="20000"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9" name="Google Shape;159;p21" descr="C:\Users\user\AppData\Local\Microsoft\Windows\Temporary Internet Files\Content.Outlook\0TVTFSZK\AUTHENTIC-OLIVE-NET_Logo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948709" y="0"/>
            <a:ext cx="2152650" cy="7137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0" name="Google Shape;160;p2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" y="50766"/>
            <a:ext cx="845840" cy="7015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22"/>
          <p:cNvSpPr txBox="1">
            <a:spLocks noGrp="1"/>
          </p:cNvSpPr>
          <p:nvPr>
            <p:ph type="title"/>
          </p:nvPr>
        </p:nvSpPr>
        <p:spPr>
          <a:xfrm>
            <a:off x="339387" y="879769"/>
            <a:ext cx="8754300" cy="18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br>
              <a:rPr lang="el-GR" sz="36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l-GR" sz="2700" b="1">
                <a:solidFill>
                  <a:srgbClr val="000000"/>
                </a:solidFill>
              </a:rPr>
              <a:t>VALUTAZIONE ORGANOLETTICA DELLA QUALITÀ DELL’OLIO DI OLIVA</a:t>
            </a:r>
            <a:br>
              <a:rPr lang="el-GR" sz="27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l-GR" sz="3200">
                <a:solidFill>
                  <a:srgbClr val="47796A"/>
                </a:solidFill>
              </a:rPr>
              <a:t> </a:t>
            </a:r>
            <a:endParaRPr sz="3200">
              <a:solidFill>
                <a:srgbClr val="47796A"/>
              </a:solidFill>
            </a:endParaRPr>
          </a:p>
        </p:txBody>
      </p:sp>
      <p:sp>
        <p:nvSpPr>
          <p:cNvPr id="167" name="Google Shape;167;p22"/>
          <p:cNvSpPr txBox="1">
            <a:spLocks noGrp="1"/>
          </p:cNvSpPr>
          <p:nvPr>
            <p:ph type="body" idx="1"/>
          </p:nvPr>
        </p:nvSpPr>
        <p:spPr>
          <a:xfrm>
            <a:off x="339386" y="2156859"/>
            <a:ext cx="8300400" cy="53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25000" lnSpcReduction="20000"/>
          </a:bodyPr>
          <a:lstStyle/>
          <a:p>
            <a:pPr marL="342900" lvl="0" indent="0" algn="just" rtl="0">
              <a:lnSpc>
                <a:spcPct val="80000"/>
              </a:lnSpc>
              <a:spcBef>
                <a:spcPts val="1036"/>
              </a:spcBef>
              <a:spcAft>
                <a:spcPts val="60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n-US" sz="7487" b="0" dirty="0">
                <a:solidFill>
                  <a:schemeClr val="dk1"/>
                </a:solidFill>
              </a:rPr>
              <a:t>-</a:t>
            </a:r>
            <a:r>
              <a:rPr lang="el-GR" sz="7487" b="0" dirty="0" err="1">
                <a:solidFill>
                  <a:schemeClr val="dk1"/>
                </a:solidFill>
              </a:rPr>
              <a:t>Determina</a:t>
            </a:r>
            <a:r>
              <a:rPr lang="el-GR" sz="7487" b="0" dirty="0">
                <a:solidFill>
                  <a:schemeClr val="dk1"/>
                </a:solidFill>
              </a:rPr>
              <a:t> e </a:t>
            </a:r>
            <a:r>
              <a:rPr lang="el-GR" sz="7487" b="0" dirty="0" err="1">
                <a:solidFill>
                  <a:schemeClr val="dk1"/>
                </a:solidFill>
              </a:rPr>
              <a:t>descrive</a:t>
            </a:r>
            <a:r>
              <a:rPr lang="el-GR" sz="7487" b="0" dirty="0">
                <a:solidFill>
                  <a:schemeClr val="dk1"/>
                </a:solidFill>
              </a:rPr>
              <a:t> </a:t>
            </a:r>
            <a:r>
              <a:rPr lang="el-GR" sz="7487" b="0" dirty="0" err="1">
                <a:solidFill>
                  <a:schemeClr val="dk1"/>
                </a:solidFill>
              </a:rPr>
              <a:t>le</a:t>
            </a:r>
            <a:r>
              <a:rPr lang="el-GR" sz="7487" b="0" dirty="0">
                <a:solidFill>
                  <a:schemeClr val="dk1"/>
                </a:solidFill>
              </a:rPr>
              <a:t> </a:t>
            </a:r>
            <a:r>
              <a:rPr lang="el-GR" sz="7487" b="0" dirty="0" err="1">
                <a:solidFill>
                  <a:schemeClr val="dk1"/>
                </a:solidFill>
              </a:rPr>
              <a:t>caratteristiche</a:t>
            </a:r>
            <a:r>
              <a:rPr lang="el-GR" sz="7487" b="0" dirty="0">
                <a:solidFill>
                  <a:schemeClr val="dk1"/>
                </a:solidFill>
              </a:rPr>
              <a:t> (</a:t>
            </a:r>
            <a:r>
              <a:rPr lang="el-GR" sz="7487" b="0" dirty="0" err="1">
                <a:solidFill>
                  <a:schemeClr val="dk1"/>
                </a:solidFill>
              </a:rPr>
              <a:t>negative</a:t>
            </a:r>
            <a:r>
              <a:rPr lang="el-GR" sz="7487" b="0" dirty="0">
                <a:solidFill>
                  <a:schemeClr val="dk1"/>
                </a:solidFill>
              </a:rPr>
              <a:t> o </a:t>
            </a:r>
            <a:r>
              <a:rPr lang="el-GR" sz="7487" b="0" dirty="0" err="1">
                <a:solidFill>
                  <a:schemeClr val="dk1"/>
                </a:solidFill>
              </a:rPr>
              <a:t>positive</a:t>
            </a:r>
            <a:r>
              <a:rPr lang="el-GR" sz="7487" b="0" dirty="0">
                <a:solidFill>
                  <a:schemeClr val="dk1"/>
                </a:solidFill>
              </a:rPr>
              <a:t>) </a:t>
            </a:r>
            <a:r>
              <a:rPr lang="el-GR" sz="7487" b="0" dirty="0" err="1">
                <a:solidFill>
                  <a:schemeClr val="dk1"/>
                </a:solidFill>
              </a:rPr>
              <a:t>di</a:t>
            </a:r>
            <a:r>
              <a:rPr lang="el-GR" sz="7487" b="0" dirty="0">
                <a:solidFill>
                  <a:schemeClr val="dk1"/>
                </a:solidFill>
              </a:rPr>
              <a:t> </a:t>
            </a:r>
            <a:r>
              <a:rPr lang="el-GR" sz="7487" b="0" dirty="0" err="1">
                <a:solidFill>
                  <a:schemeClr val="dk1"/>
                </a:solidFill>
              </a:rPr>
              <a:t>un’olio</a:t>
            </a:r>
            <a:endParaRPr sz="7487" b="0" dirty="0">
              <a:solidFill>
                <a:schemeClr val="dk1"/>
              </a:solidFill>
            </a:endParaRPr>
          </a:p>
          <a:p>
            <a:pPr marL="342900" lvl="0" indent="0" algn="just" rtl="0">
              <a:lnSpc>
                <a:spcPct val="80000"/>
              </a:lnSpc>
              <a:spcBef>
                <a:spcPts val="1036"/>
              </a:spcBef>
              <a:spcAft>
                <a:spcPts val="60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7487" b="0" dirty="0" err="1">
                <a:solidFill>
                  <a:schemeClr val="dk1"/>
                </a:solidFill>
              </a:rPr>
              <a:t>di</a:t>
            </a:r>
            <a:r>
              <a:rPr lang="el-GR" sz="7487" b="0" dirty="0">
                <a:solidFill>
                  <a:schemeClr val="dk1"/>
                </a:solidFill>
              </a:rPr>
              <a:t> </a:t>
            </a:r>
            <a:r>
              <a:rPr lang="el-GR" sz="7487" b="0" dirty="0" err="1">
                <a:solidFill>
                  <a:schemeClr val="dk1"/>
                </a:solidFill>
              </a:rPr>
              <a:t>oliva</a:t>
            </a:r>
            <a:r>
              <a:rPr lang="el-GR" sz="7487" b="0" dirty="0">
                <a:solidFill>
                  <a:schemeClr val="dk1"/>
                </a:solidFill>
              </a:rPr>
              <a:t> </a:t>
            </a:r>
            <a:r>
              <a:rPr lang="el-GR" sz="7487" b="0" dirty="0" err="1">
                <a:solidFill>
                  <a:schemeClr val="dk1"/>
                </a:solidFill>
              </a:rPr>
              <a:t>usando</a:t>
            </a:r>
            <a:r>
              <a:rPr lang="el-GR" sz="7487" b="0" dirty="0">
                <a:solidFill>
                  <a:schemeClr val="dk1"/>
                </a:solidFill>
              </a:rPr>
              <a:t> i </a:t>
            </a:r>
            <a:r>
              <a:rPr lang="el-GR" sz="7487" b="0" dirty="0" err="1">
                <a:solidFill>
                  <a:schemeClr val="dk1"/>
                </a:solidFill>
              </a:rPr>
              <a:t>sensi</a:t>
            </a:r>
            <a:r>
              <a:rPr lang="el-GR" sz="7487" b="0" dirty="0">
                <a:solidFill>
                  <a:schemeClr val="dk1"/>
                </a:solidFill>
              </a:rPr>
              <a:t> </a:t>
            </a:r>
            <a:r>
              <a:rPr lang="el-GR" sz="7487" b="0" dirty="0" err="1">
                <a:solidFill>
                  <a:schemeClr val="dk1"/>
                </a:solidFill>
              </a:rPr>
              <a:t>dell’olfatto</a:t>
            </a:r>
            <a:r>
              <a:rPr lang="el-GR" sz="7487" b="0" dirty="0">
                <a:solidFill>
                  <a:schemeClr val="dk1"/>
                </a:solidFill>
              </a:rPr>
              <a:t> e </a:t>
            </a:r>
            <a:r>
              <a:rPr lang="el-GR" sz="7487" b="0" dirty="0" err="1">
                <a:solidFill>
                  <a:schemeClr val="dk1"/>
                </a:solidFill>
              </a:rPr>
              <a:t>del</a:t>
            </a:r>
            <a:r>
              <a:rPr lang="el-GR" sz="7487" b="0" dirty="0">
                <a:solidFill>
                  <a:schemeClr val="dk1"/>
                </a:solidFill>
              </a:rPr>
              <a:t> </a:t>
            </a:r>
            <a:r>
              <a:rPr lang="el-GR" sz="7487" b="0" dirty="0" err="1">
                <a:solidFill>
                  <a:schemeClr val="dk1"/>
                </a:solidFill>
              </a:rPr>
              <a:t>gusto</a:t>
            </a:r>
            <a:r>
              <a:rPr lang="el-GR" sz="7487" b="0" dirty="0">
                <a:solidFill>
                  <a:schemeClr val="dk1"/>
                </a:solidFill>
              </a:rPr>
              <a:t>. </a:t>
            </a:r>
            <a:r>
              <a:rPr lang="el-GR" sz="7487" b="0" dirty="0" err="1">
                <a:solidFill>
                  <a:schemeClr val="dk1"/>
                </a:solidFill>
              </a:rPr>
              <a:t>Viene</a:t>
            </a:r>
            <a:r>
              <a:rPr lang="el-GR" sz="7487" b="0" dirty="0">
                <a:solidFill>
                  <a:schemeClr val="dk1"/>
                </a:solidFill>
              </a:rPr>
              <a:t> </a:t>
            </a:r>
            <a:r>
              <a:rPr lang="el-GR" sz="7487" b="0" dirty="0" err="1">
                <a:solidFill>
                  <a:schemeClr val="dk1"/>
                </a:solidFill>
              </a:rPr>
              <a:t>eseguita</a:t>
            </a:r>
            <a:r>
              <a:rPr lang="el-GR" sz="7487" b="0" dirty="0">
                <a:solidFill>
                  <a:schemeClr val="dk1"/>
                </a:solidFill>
              </a:rPr>
              <a:t> </a:t>
            </a:r>
            <a:r>
              <a:rPr lang="el-GR" sz="7487" b="0" dirty="0" err="1">
                <a:solidFill>
                  <a:schemeClr val="dk1"/>
                </a:solidFill>
              </a:rPr>
              <a:t>da</a:t>
            </a:r>
            <a:r>
              <a:rPr lang="el-GR" sz="7487" b="0" dirty="0">
                <a:solidFill>
                  <a:schemeClr val="dk1"/>
                </a:solidFill>
              </a:rPr>
              <a:t> </a:t>
            </a:r>
            <a:r>
              <a:rPr lang="el-GR" sz="7487" b="0" dirty="0" err="1">
                <a:solidFill>
                  <a:schemeClr val="dk1"/>
                </a:solidFill>
              </a:rPr>
              <a:t>uno</a:t>
            </a:r>
            <a:endParaRPr sz="7487" b="0" dirty="0">
              <a:solidFill>
                <a:schemeClr val="dk1"/>
              </a:solidFill>
            </a:endParaRPr>
          </a:p>
          <a:p>
            <a:pPr marL="342900" lvl="0" indent="0" algn="just" rtl="0">
              <a:lnSpc>
                <a:spcPct val="80000"/>
              </a:lnSpc>
              <a:spcBef>
                <a:spcPts val="1036"/>
              </a:spcBef>
              <a:spcAft>
                <a:spcPts val="60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7487" b="0" dirty="0" err="1">
                <a:solidFill>
                  <a:schemeClr val="dk1"/>
                </a:solidFill>
              </a:rPr>
              <a:t>specifico</a:t>
            </a:r>
            <a:r>
              <a:rPr lang="el-GR" sz="7487" b="0" dirty="0">
                <a:solidFill>
                  <a:schemeClr val="dk1"/>
                </a:solidFill>
              </a:rPr>
              <a:t> </a:t>
            </a:r>
            <a:r>
              <a:rPr lang="el-GR" sz="7487" b="0" dirty="0" err="1">
                <a:solidFill>
                  <a:schemeClr val="dk1"/>
                </a:solidFill>
              </a:rPr>
              <a:t>comitato</a:t>
            </a:r>
            <a:r>
              <a:rPr lang="el-GR" sz="7487" b="0" dirty="0">
                <a:solidFill>
                  <a:schemeClr val="dk1"/>
                </a:solidFill>
              </a:rPr>
              <a:t> </a:t>
            </a:r>
            <a:r>
              <a:rPr lang="el-GR" sz="7487" b="0" dirty="0" err="1">
                <a:solidFill>
                  <a:schemeClr val="dk1"/>
                </a:solidFill>
              </a:rPr>
              <a:t>di</a:t>
            </a:r>
            <a:r>
              <a:rPr lang="el-GR" sz="7487" b="0" dirty="0">
                <a:solidFill>
                  <a:schemeClr val="dk1"/>
                </a:solidFill>
              </a:rPr>
              <a:t> </a:t>
            </a:r>
            <a:r>
              <a:rPr lang="el-GR" sz="7487" b="0" dirty="0" err="1">
                <a:solidFill>
                  <a:schemeClr val="dk1"/>
                </a:solidFill>
              </a:rPr>
              <a:t>assaggio</a:t>
            </a:r>
            <a:r>
              <a:rPr lang="el-GR" sz="7487" b="0" dirty="0">
                <a:solidFill>
                  <a:schemeClr val="dk1"/>
                </a:solidFill>
              </a:rPr>
              <a:t>.</a:t>
            </a:r>
            <a:endParaRPr sz="7487" b="0" dirty="0">
              <a:solidFill>
                <a:schemeClr val="dk1"/>
              </a:solidFill>
            </a:endParaRPr>
          </a:p>
          <a:p>
            <a:pPr marL="342900" lvl="0" indent="0" algn="just" rtl="0">
              <a:lnSpc>
                <a:spcPct val="80000"/>
              </a:lnSpc>
              <a:spcBef>
                <a:spcPts val="1036"/>
              </a:spcBef>
              <a:spcAft>
                <a:spcPts val="60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n-US" sz="7487" b="0" dirty="0">
                <a:solidFill>
                  <a:schemeClr val="dk1"/>
                </a:solidFill>
              </a:rPr>
              <a:t>-</a:t>
            </a:r>
            <a:r>
              <a:rPr lang="el-GR" sz="7487" b="0" dirty="0">
                <a:solidFill>
                  <a:schemeClr val="dk1"/>
                </a:solidFill>
              </a:rPr>
              <a:t>È </a:t>
            </a:r>
            <a:r>
              <a:rPr lang="el-GR" sz="7487" b="0" dirty="0" err="1">
                <a:solidFill>
                  <a:schemeClr val="dk1"/>
                </a:solidFill>
              </a:rPr>
              <a:t>una</a:t>
            </a:r>
            <a:r>
              <a:rPr lang="el-GR" sz="7487" b="0" dirty="0">
                <a:solidFill>
                  <a:schemeClr val="dk1"/>
                </a:solidFill>
              </a:rPr>
              <a:t> </a:t>
            </a:r>
            <a:r>
              <a:rPr lang="el-GR" sz="7487" b="0" dirty="0" err="1">
                <a:solidFill>
                  <a:schemeClr val="dk1"/>
                </a:solidFill>
              </a:rPr>
              <a:t>valutazione</a:t>
            </a:r>
            <a:r>
              <a:rPr lang="el-GR" sz="7487" b="0" dirty="0">
                <a:solidFill>
                  <a:schemeClr val="dk1"/>
                </a:solidFill>
              </a:rPr>
              <a:t> </a:t>
            </a:r>
            <a:r>
              <a:rPr lang="el-GR" sz="7487" b="0" dirty="0" err="1">
                <a:solidFill>
                  <a:schemeClr val="dk1"/>
                </a:solidFill>
              </a:rPr>
              <a:t>necessaria</a:t>
            </a:r>
            <a:r>
              <a:rPr lang="el-GR" sz="7487" b="0" dirty="0">
                <a:solidFill>
                  <a:schemeClr val="dk1"/>
                </a:solidFill>
              </a:rPr>
              <a:t> </a:t>
            </a:r>
            <a:r>
              <a:rPr lang="el-GR" sz="7487" b="0" dirty="0" err="1">
                <a:solidFill>
                  <a:schemeClr val="dk1"/>
                </a:solidFill>
              </a:rPr>
              <a:t>ai</a:t>
            </a:r>
            <a:r>
              <a:rPr lang="el-GR" sz="7487" b="0" dirty="0">
                <a:solidFill>
                  <a:schemeClr val="dk1"/>
                </a:solidFill>
              </a:rPr>
              <a:t> </a:t>
            </a:r>
            <a:r>
              <a:rPr lang="el-GR" sz="7487" b="0" dirty="0" err="1">
                <a:solidFill>
                  <a:schemeClr val="dk1"/>
                </a:solidFill>
              </a:rPr>
              <a:t>fini</a:t>
            </a:r>
            <a:r>
              <a:rPr lang="el-GR" sz="7487" b="0" dirty="0">
                <a:solidFill>
                  <a:schemeClr val="dk1"/>
                </a:solidFill>
              </a:rPr>
              <a:t> </a:t>
            </a:r>
            <a:r>
              <a:rPr lang="el-GR" sz="7487" b="0" dirty="0" err="1">
                <a:solidFill>
                  <a:schemeClr val="dk1"/>
                </a:solidFill>
              </a:rPr>
              <a:t>della</a:t>
            </a:r>
            <a:r>
              <a:rPr lang="el-GR" sz="7487" b="0" dirty="0">
                <a:solidFill>
                  <a:schemeClr val="dk1"/>
                </a:solidFill>
              </a:rPr>
              <a:t> </a:t>
            </a:r>
            <a:r>
              <a:rPr lang="el-GR" sz="7487" b="0" dirty="0" err="1">
                <a:solidFill>
                  <a:schemeClr val="dk1"/>
                </a:solidFill>
              </a:rPr>
              <a:t>classificazione</a:t>
            </a:r>
            <a:r>
              <a:rPr lang="el-GR" sz="7487" b="0" dirty="0">
                <a:solidFill>
                  <a:schemeClr val="dk1"/>
                </a:solidFill>
              </a:rPr>
              <a:t> </a:t>
            </a:r>
            <a:r>
              <a:rPr lang="el-GR" sz="7487" b="0" dirty="0" err="1">
                <a:solidFill>
                  <a:schemeClr val="dk1"/>
                </a:solidFill>
              </a:rPr>
              <a:t>di</a:t>
            </a:r>
            <a:r>
              <a:rPr lang="el-GR" sz="7487" b="0" dirty="0">
                <a:solidFill>
                  <a:schemeClr val="dk1"/>
                </a:solidFill>
              </a:rPr>
              <a:t> </a:t>
            </a:r>
            <a:r>
              <a:rPr lang="el-GR" sz="7487" b="0" dirty="0" err="1">
                <a:solidFill>
                  <a:schemeClr val="dk1"/>
                </a:solidFill>
              </a:rPr>
              <a:t>un’olio</a:t>
            </a:r>
            <a:r>
              <a:rPr lang="el-GR" sz="7487" b="0" dirty="0">
                <a:solidFill>
                  <a:schemeClr val="dk1"/>
                </a:solidFill>
              </a:rPr>
              <a:t> </a:t>
            </a:r>
            <a:r>
              <a:rPr lang="el-GR" sz="7487" b="0" dirty="0" err="1">
                <a:solidFill>
                  <a:schemeClr val="dk1"/>
                </a:solidFill>
              </a:rPr>
              <a:t>di</a:t>
            </a:r>
            <a:endParaRPr sz="7487" b="0" dirty="0">
              <a:solidFill>
                <a:schemeClr val="dk1"/>
              </a:solidFill>
            </a:endParaRPr>
          </a:p>
          <a:p>
            <a:pPr marL="342900" lvl="0" indent="0" algn="just" rtl="0">
              <a:lnSpc>
                <a:spcPct val="80000"/>
              </a:lnSpc>
              <a:spcBef>
                <a:spcPts val="1036"/>
              </a:spcBef>
              <a:spcAft>
                <a:spcPts val="60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7487" b="0" dirty="0" err="1">
                <a:solidFill>
                  <a:schemeClr val="dk1"/>
                </a:solidFill>
              </a:rPr>
              <a:t>oliva</a:t>
            </a:r>
            <a:r>
              <a:rPr lang="el-GR" sz="7487" b="0" dirty="0">
                <a:solidFill>
                  <a:schemeClr val="dk1"/>
                </a:solidFill>
              </a:rPr>
              <a:t> </a:t>
            </a:r>
            <a:r>
              <a:rPr lang="el-GR" sz="7487" b="0" dirty="0" err="1">
                <a:solidFill>
                  <a:schemeClr val="dk1"/>
                </a:solidFill>
              </a:rPr>
              <a:t>come</a:t>
            </a:r>
            <a:r>
              <a:rPr lang="el-GR" sz="7487" b="0" dirty="0">
                <a:solidFill>
                  <a:schemeClr val="dk1"/>
                </a:solidFill>
              </a:rPr>
              <a:t> “Extra </a:t>
            </a:r>
            <a:r>
              <a:rPr lang="el-GR" sz="7487" b="0" dirty="0" err="1">
                <a:solidFill>
                  <a:schemeClr val="dk1"/>
                </a:solidFill>
              </a:rPr>
              <a:t>Vergine</a:t>
            </a:r>
            <a:r>
              <a:rPr lang="el-GR" sz="7487" b="0" dirty="0">
                <a:solidFill>
                  <a:schemeClr val="dk1"/>
                </a:solidFill>
              </a:rPr>
              <a:t>” o “</a:t>
            </a:r>
            <a:r>
              <a:rPr lang="el-GR" sz="7487" b="0" dirty="0" err="1">
                <a:solidFill>
                  <a:schemeClr val="dk1"/>
                </a:solidFill>
              </a:rPr>
              <a:t>Vergine</a:t>
            </a:r>
            <a:r>
              <a:rPr lang="el-GR" sz="7487" b="0" dirty="0">
                <a:solidFill>
                  <a:schemeClr val="dk1"/>
                </a:solidFill>
              </a:rPr>
              <a:t>”, </a:t>
            </a:r>
            <a:r>
              <a:rPr lang="el-GR" sz="7487" b="0" dirty="0" err="1">
                <a:solidFill>
                  <a:schemeClr val="dk1"/>
                </a:solidFill>
              </a:rPr>
              <a:t>sulla</a:t>
            </a:r>
            <a:r>
              <a:rPr lang="el-GR" sz="7487" b="0" dirty="0">
                <a:solidFill>
                  <a:schemeClr val="dk1"/>
                </a:solidFill>
              </a:rPr>
              <a:t> </a:t>
            </a:r>
            <a:r>
              <a:rPr lang="el-GR" sz="7487" b="0" dirty="0" err="1">
                <a:solidFill>
                  <a:schemeClr val="dk1"/>
                </a:solidFill>
              </a:rPr>
              <a:t>base</a:t>
            </a:r>
            <a:r>
              <a:rPr lang="el-GR" sz="7487" b="0" dirty="0">
                <a:solidFill>
                  <a:schemeClr val="dk1"/>
                </a:solidFill>
              </a:rPr>
              <a:t> </a:t>
            </a:r>
            <a:r>
              <a:rPr lang="el-GR" sz="7487" b="0" dirty="0" err="1">
                <a:solidFill>
                  <a:schemeClr val="dk1"/>
                </a:solidFill>
              </a:rPr>
              <a:t>delle</a:t>
            </a:r>
            <a:r>
              <a:rPr lang="el-GR" sz="7487" b="0" dirty="0">
                <a:solidFill>
                  <a:schemeClr val="dk1"/>
                </a:solidFill>
              </a:rPr>
              <a:t> </a:t>
            </a:r>
            <a:r>
              <a:rPr lang="el-GR" sz="7487" b="0" dirty="0" err="1">
                <a:solidFill>
                  <a:schemeClr val="dk1"/>
                </a:solidFill>
              </a:rPr>
              <a:t>sue</a:t>
            </a:r>
            <a:endParaRPr sz="7487" b="0" dirty="0">
              <a:solidFill>
                <a:schemeClr val="dk1"/>
              </a:solidFill>
            </a:endParaRPr>
          </a:p>
          <a:p>
            <a:pPr marL="342900" lvl="0" indent="0" algn="just" rtl="0">
              <a:lnSpc>
                <a:spcPct val="80000"/>
              </a:lnSpc>
              <a:spcBef>
                <a:spcPts val="1036"/>
              </a:spcBef>
              <a:spcAft>
                <a:spcPts val="60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7487" b="0" dirty="0" err="1">
                <a:solidFill>
                  <a:schemeClr val="dk1"/>
                </a:solidFill>
              </a:rPr>
              <a:t>caratteristiche</a:t>
            </a:r>
            <a:r>
              <a:rPr lang="el-GR" sz="7487" b="0" dirty="0">
                <a:solidFill>
                  <a:schemeClr val="dk1"/>
                </a:solidFill>
              </a:rPr>
              <a:t> </a:t>
            </a:r>
            <a:r>
              <a:rPr lang="el-GR" sz="7487" b="0" dirty="0" err="1">
                <a:solidFill>
                  <a:schemeClr val="dk1"/>
                </a:solidFill>
              </a:rPr>
              <a:t>organolettiche</a:t>
            </a:r>
            <a:r>
              <a:rPr lang="el-GR" sz="7487" b="0" dirty="0">
                <a:solidFill>
                  <a:schemeClr val="dk1"/>
                </a:solidFill>
              </a:rPr>
              <a:t>.</a:t>
            </a:r>
            <a:endParaRPr sz="7487" b="0" dirty="0">
              <a:solidFill>
                <a:schemeClr val="dk1"/>
              </a:solidFill>
            </a:endParaRPr>
          </a:p>
          <a:p>
            <a:pPr marL="342900" lvl="0" indent="0" algn="just" rtl="0">
              <a:lnSpc>
                <a:spcPct val="80000"/>
              </a:lnSpc>
              <a:spcBef>
                <a:spcPts val="1036"/>
              </a:spcBef>
              <a:spcAft>
                <a:spcPts val="60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n-US" sz="7487" b="0" dirty="0">
                <a:solidFill>
                  <a:schemeClr val="dk1"/>
                </a:solidFill>
              </a:rPr>
              <a:t>-</a:t>
            </a:r>
            <a:r>
              <a:rPr lang="el-GR" sz="7487" b="0" dirty="0">
                <a:solidFill>
                  <a:schemeClr val="dk1"/>
                </a:solidFill>
              </a:rPr>
              <a:t>È </a:t>
            </a:r>
            <a:r>
              <a:rPr lang="el-GR" sz="7487" b="0" dirty="0" err="1">
                <a:solidFill>
                  <a:schemeClr val="dk1"/>
                </a:solidFill>
              </a:rPr>
              <a:t>classificata</a:t>
            </a:r>
            <a:r>
              <a:rPr lang="el-GR" sz="7487" b="0" dirty="0">
                <a:solidFill>
                  <a:schemeClr val="dk1"/>
                </a:solidFill>
              </a:rPr>
              <a:t> </a:t>
            </a:r>
            <a:r>
              <a:rPr lang="el-GR" sz="7487" b="0" dirty="0" err="1">
                <a:solidFill>
                  <a:schemeClr val="dk1"/>
                </a:solidFill>
              </a:rPr>
              <a:t>come</a:t>
            </a:r>
            <a:r>
              <a:rPr lang="el-GR" sz="7487" b="0" dirty="0">
                <a:solidFill>
                  <a:schemeClr val="dk1"/>
                </a:solidFill>
              </a:rPr>
              <a:t> </a:t>
            </a:r>
            <a:r>
              <a:rPr lang="el-GR" sz="7487" b="0" dirty="0" err="1">
                <a:solidFill>
                  <a:schemeClr val="dk1"/>
                </a:solidFill>
              </a:rPr>
              <a:t>gli</a:t>
            </a:r>
            <a:r>
              <a:rPr lang="el-GR" sz="7487" b="0" dirty="0">
                <a:solidFill>
                  <a:schemeClr val="dk1"/>
                </a:solidFill>
              </a:rPr>
              <a:t> </a:t>
            </a:r>
            <a:r>
              <a:rPr lang="el-GR" sz="7487" b="0" dirty="0" err="1">
                <a:solidFill>
                  <a:schemeClr val="dk1"/>
                </a:solidFill>
              </a:rPr>
              <a:t>altri</a:t>
            </a:r>
            <a:r>
              <a:rPr lang="el-GR" sz="7487" b="0" dirty="0">
                <a:solidFill>
                  <a:schemeClr val="dk1"/>
                </a:solidFill>
              </a:rPr>
              <a:t> </a:t>
            </a:r>
            <a:r>
              <a:rPr lang="el-GR" sz="7487" b="0" dirty="0" err="1">
                <a:solidFill>
                  <a:schemeClr val="dk1"/>
                </a:solidFill>
              </a:rPr>
              <a:t>controlli</a:t>
            </a:r>
            <a:r>
              <a:rPr lang="el-GR" sz="7487" b="0" dirty="0">
                <a:solidFill>
                  <a:schemeClr val="dk1"/>
                </a:solidFill>
              </a:rPr>
              <a:t> </a:t>
            </a:r>
            <a:r>
              <a:rPr lang="el-GR" sz="7487" b="0" dirty="0" err="1">
                <a:solidFill>
                  <a:schemeClr val="dk1"/>
                </a:solidFill>
              </a:rPr>
              <a:t>di</a:t>
            </a:r>
            <a:r>
              <a:rPr lang="el-GR" sz="7487" b="0" dirty="0">
                <a:solidFill>
                  <a:schemeClr val="dk1"/>
                </a:solidFill>
              </a:rPr>
              <a:t> </a:t>
            </a:r>
            <a:r>
              <a:rPr lang="el-GR" sz="7487" b="0" dirty="0" err="1">
                <a:solidFill>
                  <a:schemeClr val="dk1"/>
                </a:solidFill>
              </a:rPr>
              <a:t>qualità</a:t>
            </a:r>
            <a:r>
              <a:rPr lang="el-GR" sz="7487" b="0" dirty="0">
                <a:solidFill>
                  <a:schemeClr val="dk1"/>
                </a:solidFill>
              </a:rPr>
              <a:t> </a:t>
            </a:r>
            <a:r>
              <a:rPr lang="el-GR" sz="7487" b="0" dirty="0" err="1">
                <a:solidFill>
                  <a:schemeClr val="dk1"/>
                </a:solidFill>
              </a:rPr>
              <a:t>ed</a:t>
            </a:r>
            <a:r>
              <a:rPr lang="el-GR" sz="7487" b="0" dirty="0">
                <a:solidFill>
                  <a:schemeClr val="dk1"/>
                </a:solidFill>
              </a:rPr>
              <a:t> è </a:t>
            </a:r>
            <a:r>
              <a:rPr lang="el-GR" sz="7487" b="0" dirty="0" err="1">
                <a:solidFill>
                  <a:schemeClr val="dk1"/>
                </a:solidFill>
              </a:rPr>
              <a:t>insostituibile</a:t>
            </a:r>
            <a:r>
              <a:rPr lang="el-GR" sz="7487" b="0" dirty="0">
                <a:solidFill>
                  <a:schemeClr val="dk1"/>
                </a:solidFill>
              </a:rPr>
              <a:t>.</a:t>
            </a:r>
            <a:endParaRPr lang="en-US" sz="7487" b="0" dirty="0">
              <a:solidFill>
                <a:schemeClr val="dk1"/>
              </a:solidFill>
            </a:endParaRPr>
          </a:p>
          <a:p>
            <a:pPr marL="342900" lvl="0" indent="0" algn="just" rtl="0">
              <a:lnSpc>
                <a:spcPct val="80000"/>
              </a:lnSpc>
              <a:spcBef>
                <a:spcPts val="1036"/>
              </a:spcBef>
              <a:spcAft>
                <a:spcPts val="60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n-US" sz="7487" b="0" dirty="0">
                <a:solidFill>
                  <a:schemeClr val="dk1"/>
                </a:solidFill>
              </a:rPr>
              <a:t>-</a:t>
            </a:r>
            <a:r>
              <a:rPr lang="el-GR" sz="7487" b="0" dirty="0" err="1">
                <a:solidFill>
                  <a:schemeClr val="dk1"/>
                </a:solidFill>
              </a:rPr>
              <a:t>Viene</a:t>
            </a:r>
            <a:r>
              <a:rPr lang="el-GR" sz="7487" b="0" dirty="0">
                <a:solidFill>
                  <a:schemeClr val="dk1"/>
                </a:solidFill>
              </a:rPr>
              <a:t> </a:t>
            </a:r>
            <a:r>
              <a:rPr lang="el-GR" sz="7487" b="0" dirty="0" err="1">
                <a:solidFill>
                  <a:schemeClr val="dk1"/>
                </a:solidFill>
              </a:rPr>
              <a:t>utilizzato</a:t>
            </a:r>
            <a:r>
              <a:rPr lang="el-GR" sz="7487" b="0" dirty="0">
                <a:solidFill>
                  <a:schemeClr val="dk1"/>
                </a:solidFill>
              </a:rPr>
              <a:t> </a:t>
            </a:r>
            <a:r>
              <a:rPr lang="el-GR" sz="7487" b="0" dirty="0" err="1">
                <a:solidFill>
                  <a:schemeClr val="dk1"/>
                </a:solidFill>
              </a:rPr>
              <a:t>un</a:t>
            </a:r>
            <a:r>
              <a:rPr lang="el-GR" sz="7487" b="0" dirty="0">
                <a:solidFill>
                  <a:schemeClr val="dk1"/>
                </a:solidFill>
              </a:rPr>
              <a:t> </a:t>
            </a:r>
            <a:r>
              <a:rPr lang="el-GR" sz="7487" b="0" dirty="0" err="1">
                <a:solidFill>
                  <a:schemeClr val="dk1"/>
                </a:solidFill>
              </a:rPr>
              <a:t>gruppo</a:t>
            </a:r>
            <a:r>
              <a:rPr lang="el-GR" sz="7487" b="0" dirty="0">
                <a:solidFill>
                  <a:schemeClr val="dk1"/>
                </a:solidFill>
              </a:rPr>
              <a:t> </a:t>
            </a:r>
            <a:r>
              <a:rPr lang="el-GR" sz="7487" b="0" dirty="0" err="1">
                <a:solidFill>
                  <a:schemeClr val="dk1"/>
                </a:solidFill>
              </a:rPr>
              <a:t>di</a:t>
            </a:r>
            <a:r>
              <a:rPr lang="el-GR" sz="7487" b="0" dirty="0">
                <a:solidFill>
                  <a:schemeClr val="dk1"/>
                </a:solidFill>
              </a:rPr>
              <a:t> </a:t>
            </a:r>
            <a:r>
              <a:rPr lang="el-GR" sz="7487" b="0" dirty="0" err="1">
                <a:solidFill>
                  <a:schemeClr val="dk1"/>
                </a:solidFill>
              </a:rPr>
              <a:t>assaggiatori</a:t>
            </a:r>
            <a:r>
              <a:rPr lang="el-GR" sz="7487" b="0" dirty="0">
                <a:solidFill>
                  <a:schemeClr val="dk1"/>
                </a:solidFill>
              </a:rPr>
              <a:t> </a:t>
            </a:r>
            <a:r>
              <a:rPr lang="el-GR" sz="7487" b="0" dirty="0" err="1">
                <a:solidFill>
                  <a:schemeClr val="dk1"/>
                </a:solidFill>
              </a:rPr>
              <a:t>selezionati</a:t>
            </a:r>
            <a:r>
              <a:rPr lang="el-GR" sz="7487" b="0" dirty="0">
                <a:solidFill>
                  <a:schemeClr val="dk1"/>
                </a:solidFill>
              </a:rPr>
              <a:t> e </a:t>
            </a:r>
            <a:r>
              <a:rPr lang="el-GR" sz="7487" b="0" dirty="0" err="1">
                <a:solidFill>
                  <a:schemeClr val="dk1"/>
                </a:solidFill>
              </a:rPr>
              <a:t>specializzati</a:t>
            </a:r>
            <a:endParaRPr sz="7487" b="0" dirty="0">
              <a:solidFill>
                <a:schemeClr val="dk1"/>
              </a:solidFill>
            </a:endParaRPr>
          </a:p>
          <a:p>
            <a:pPr marL="342900" lvl="0" indent="0" algn="just" rtl="0">
              <a:lnSpc>
                <a:spcPct val="80000"/>
              </a:lnSpc>
              <a:spcBef>
                <a:spcPts val="1036"/>
              </a:spcBef>
              <a:spcAft>
                <a:spcPts val="60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7487" b="0" dirty="0">
                <a:solidFill>
                  <a:schemeClr val="dk1"/>
                </a:solidFill>
              </a:rPr>
              <a:t>(</a:t>
            </a:r>
            <a:r>
              <a:rPr lang="el-GR" sz="7487" b="0" dirty="0" err="1">
                <a:solidFill>
                  <a:schemeClr val="dk1"/>
                </a:solidFill>
              </a:rPr>
              <a:t>qualificati</a:t>
            </a:r>
            <a:r>
              <a:rPr lang="el-GR" sz="7487" b="0" dirty="0">
                <a:solidFill>
                  <a:schemeClr val="dk1"/>
                </a:solidFill>
              </a:rPr>
              <a:t> </a:t>
            </a:r>
            <a:r>
              <a:rPr lang="el-GR" sz="7487" b="0" dirty="0" err="1">
                <a:solidFill>
                  <a:schemeClr val="dk1"/>
                </a:solidFill>
              </a:rPr>
              <a:t>dal</a:t>
            </a:r>
            <a:r>
              <a:rPr lang="el-GR" sz="7487" b="0" dirty="0">
                <a:solidFill>
                  <a:schemeClr val="dk1"/>
                </a:solidFill>
              </a:rPr>
              <a:t> </a:t>
            </a:r>
            <a:r>
              <a:rPr lang="el-GR" sz="7487" b="0" dirty="0" err="1">
                <a:solidFill>
                  <a:schemeClr val="dk1"/>
                </a:solidFill>
              </a:rPr>
              <a:t>Consiglio</a:t>
            </a:r>
            <a:r>
              <a:rPr lang="el-GR" sz="7487" b="0" dirty="0">
                <a:solidFill>
                  <a:schemeClr val="dk1"/>
                </a:solidFill>
              </a:rPr>
              <a:t> </a:t>
            </a:r>
            <a:r>
              <a:rPr lang="el-GR" sz="7487" b="0" dirty="0" err="1">
                <a:solidFill>
                  <a:schemeClr val="dk1"/>
                </a:solidFill>
              </a:rPr>
              <a:t>Oleicolo</a:t>
            </a:r>
            <a:r>
              <a:rPr lang="el-GR" sz="7487" b="0" dirty="0">
                <a:solidFill>
                  <a:schemeClr val="dk1"/>
                </a:solidFill>
              </a:rPr>
              <a:t> </a:t>
            </a:r>
            <a:r>
              <a:rPr lang="el-GR" sz="7487" b="0" dirty="0" err="1">
                <a:solidFill>
                  <a:schemeClr val="dk1"/>
                </a:solidFill>
              </a:rPr>
              <a:t>Internazionale</a:t>
            </a:r>
            <a:r>
              <a:rPr lang="el-GR" sz="7487" b="0" dirty="0">
                <a:solidFill>
                  <a:schemeClr val="dk1"/>
                </a:solidFill>
              </a:rPr>
              <a:t>) </a:t>
            </a:r>
            <a:r>
              <a:rPr lang="el-GR" sz="7487" b="0" dirty="0" err="1">
                <a:solidFill>
                  <a:schemeClr val="dk1"/>
                </a:solidFill>
              </a:rPr>
              <a:t>che</a:t>
            </a:r>
            <a:r>
              <a:rPr lang="el-GR" sz="7487" b="0" dirty="0">
                <a:solidFill>
                  <a:schemeClr val="dk1"/>
                </a:solidFill>
              </a:rPr>
              <a:t> </a:t>
            </a:r>
            <a:r>
              <a:rPr lang="el-GR" sz="7487" b="0" dirty="0" err="1">
                <a:solidFill>
                  <a:schemeClr val="dk1"/>
                </a:solidFill>
              </a:rPr>
              <a:t>classificano</a:t>
            </a:r>
            <a:r>
              <a:rPr lang="el-GR" sz="7487" b="0" dirty="0">
                <a:solidFill>
                  <a:schemeClr val="dk1"/>
                </a:solidFill>
              </a:rPr>
              <a:t> </a:t>
            </a:r>
            <a:r>
              <a:rPr lang="el-GR" sz="7487" b="0" dirty="0" err="1">
                <a:solidFill>
                  <a:schemeClr val="dk1"/>
                </a:solidFill>
              </a:rPr>
              <a:t>gli</a:t>
            </a:r>
            <a:r>
              <a:rPr lang="el-GR" sz="7487" b="0" dirty="0">
                <a:solidFill>
                  <a:schemeClr val="dk1"/>
                </a:solidFill>
              </a:rPr>
              <a:t> </a:t>
            </a:r>
            <a:r>
              <a:rPr lang="el-GR" sz="7487" b="0" dirty="0" err="1">
                <a:solidFill>
                  <a:schemeClr val="dk1"/>
                </a:solidFill>
              </a:rPr>
              <a:t>oli</a:t>
            </a:r>
            <a:endParaRPr sz="7487" b="0" dirty="0">
              <a:solidFill>
                <a:schemeClr val="dk1"/>
              </a:solidFill>
            </a:endParaRPr>
          </a:p>
          <a:p>
            <a:pPr marL="342900" lvl="0" indent="0" algn="just" rtl="0">
              <a:lnSpc>
                <a:spcPct val="80000"/>
              </a:lnSpc>
              <a:spcBef>
                <a:spcPts val="1036"/>
              </a:spcBef>
              <a:spcAft>
                <a:spcPts val="60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7487" b="0" dirty="0" err="1">
                <a:solidFill>
                  <a:schemeClr val="dk1"/>
                </a:solidFill>
              </a:rPr>
              <a:t>vergini</a:t>
            </a:r>
            <a:r>
              <a:rPr lang="el-GR" sz="7487" b="0" dirty="0">
                <a:solidFill>
                  <a:schemeClr val="dk1"/>
                </a:solidFill>
              </a:rPr>
              <a:t> in </a:t>
            </a:r>
            <a:r>
              <a:rPr lang="el-GR" sz="7487" b="0" dirty="0" err="1">
                <a:solidFill>
                  <a:schemeClr val="dk1"/>
                </a:solidFill>
              </a:rPr>
              <a:t>base</a:t>
            </a:r>
            <a:r>
              <a:rPr lang="el-GR" sz="7487" b="0" dirty="0">
                <a:solidFill>
                  <a:schemeClr val="dk1"/>
                </a:solidFill>
              </a:rPr>
              <a:t> </a:t>
            </a:r>
            <a:r>
              <a:rPr lang="el-GR" sz="7487" b="0" dirty="0" err="1">
                <a:solidFill>
                  <a:schemeClr val="dk1"/>
                </a:solidFill>
              </a:rPr>
              <a:t>ai</a:t>
            </a:r>
            <a:r>
              <a:rPr lang="el-GR" sz="7487" b="0" dirty="0">
                <a:solidFill>
                  <a:schemeClr val="dk1"/>
                </a:solidFill>
              </a:rPr>
              <a:t> </a:t>
            </a:r>
            <a:r>
              <a:rPr lang="el-GR" sz="7487" b="0" dirty="0" err="1">
                <a:solidFill>
                  <a:schemeClr val="dk1"/>
                </a:solidFill>
              </a:rPr>
              <a:t>difetti</a:t>
            </a:r>
            <a:r>
              <a:rPr lang="el-GR" sz="7487" b="0" dirty="0">
                <a:solidFill>
                  <a:schemeClr val="dk1"/>
                </a:solidFill>
              </a:rPr>
              <a:t> </a:t>
            </a:r>
            <a:r>
              <a:rPr lang="el-GR" sz="7487" b="0" dirty="0" err="1">
                <a:solidFill>
                  <a:schemeClr val="dk1"/>
                </a:solidFill>
              </a:rPr>
              <a:t>principali</a:t>
            </a:r>
            <a:r>
              <a:rPr lang="el-GR" sz="7487" b="0" dirty="0">
                <a:solidFill>
                  <a:schemeClr val="dk1"/>
                </a:solidFill>
              </a:rPr>
              <a:t> </a:t>
            </a:r>
            <a:r>
              <a:rPr lang="el-GR" sz="7487" b="0" dirty="0" err="1">
                <a:solidFill>
                  <a:schemeClr val="dk1"/>
                </a:solidFill>
              </a:rPr>
              <a:t>notati</a:t>
            </a:r>
            <a:r>
              <a:rPr lang="el-GR" sz="7487" b="0" dirty="0">
                <a:solidFill>
                  <a:schemeClr val="dk1"/>
                </a:solidFill>
              </a:rPr>
              <a:t> </a:t>
            </a:r>
            <a:r>
              <a:rPr lang="el-GR" sz="7487" b="0" dirty="0" err="1">
                <a:solidFill>
                  <a:schemeClr val="dk1"/>
                </a:solidFill>
              </a:rPr>
              <a:t>ed</a:t>
            </a:r>
            <a:r>
              <a:rPr lang="el-GR" sz="7487" b="0" dirty="0">
                <a:solidFill>
                  <a:schemeClr val="dk1"/>
                </a:solidFill>
              </a:rPr>
              <a:t> </a:t>
            </a:r>
            <a:r>
              <a:rPr lang="el-GR" sz="7487" b="0" dirty="0" err="1">
                <a:solidFill>
                  <a:schemeClr val="dk1"/>
                </a:solidFill>
              </a:rPr>
              <a:t>alla</a:t>
            </a:r>
            <a:r>
              <a:rPr lang="el-GR" sz="7487" b="0" dirty="0">
                <a:solidFill>
                  <a:schemeClr val="dk1"/>
                </a:solidFill>
              </a:rPr>
              <a:t> </a:t>
            </a:r>
            <a:r>
              <a:rPr lang="el-GR" sz="7487" b="0" dirty="0" err="1">
                <a:solidFill>
                  <a:schemeClr val="dk1"/>
                </a:solidFill>
              </a:rPr>
              <a:t>presenza</a:t>
            </a:r>
            <a:r>
              <a:rPr lang="el-GR" sz="7487" b="0" dirty="0">
                <a:solidFill>
                  <a:schemeClr val="dk1"/>
                </a:solidFill>
              </a:rPr>
              <a:t> o </a:t>
            </a:r>
            <a:r>
              <a:rPr lang="el-GR" sz="7487" b="0" dirty="0" err="1">
                <a:solidFill>
                  <a:schemeClr val="dk1"/>
                </a:solidFill>
              </a:rPr>
              <a:t>meno</a:t>
            </a:r>
            <a:r>
              <a:rPr lang="el-GR" sz="7487" b="0" dirty="0">
                <a:solidFill>
                  <a:schemeClr val="dk1"/>
                </a:solidFill>
              </a:rPr>
              <a:t> </a:t>
            </a:r>
            <a:r>
              <a:rPr lang="el-GR" sz="7487" b="0" dirty="0" err="1">
                <a:solidFill>
                  <a:schemeClr val="dk1"/>
                </a:solidFill>
              </a:rPr>
              <a:t>del</a:t>
            </a:r>
            <a:endParaRPr sz="7487" b="0" dirty="0">
              <a:solidFill>
                <a:schemeClr val="dk1"/>
              </a:solidFill>
            </a:endParaRPr>
          </a:p>
          <a:p>
            <a:pPr marL="342900" lvl="0" indent="0" algn="just" rtl="0">
              <a:lnSpc>
                <a:spcPct val="80000"/>
              </a:lnSpc>
              <a:spcBef>
                <a:spcPts val="1036"/>
              </a:spcBef>
              <a:spcAft>
                <a:spcPts val="60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7487" b="0" dirty="0" err="1">
                <a:solidFill>
                  <a:schemeClr val="dk1"/>
                </a:solidFill>
              </a:rPr>
              <a:t>fruttato</a:t>
            </a:r>
            <a:r>
              <a:rPr lang="el-GR" sz="7487" b="0" dirty="0">
                <a:solidFill>
                  <a:schemeClr val="dk1"/>
                </a:solidFill>
              </a:rPr>
              <a:t>.</a:t>
            </a:r>
            <a:endParaRPr sz="7487" b="0" dirty="0">
              <a:solidFill>
                <a:schemeClr val="dk1"/>
              </a:solidFill>
            </a:endParaRPr>
          </a:p>
          <a:p>
            <a:pPr marL="342900" lvl="0" indent="0" algn="just" rtl="0">
              <a:lnSpc>
                <a:spcPct val="80000"/>
              </a:lnSpc>
              <a:spcBef>
                <a:spcPts val="1036"/>
              </a:spcBef>
              <a:spcAft>
                <a:spcPts val="0"/>
              </a:spcAft>
              <a:buSzPct val="300000"/>
              <a:buNone/>
            </a:pPr>
            <a:endParaRPr sz="2800" b="0" dirty="0">
              <a:solidFill>
                <a:schemeClr val="dk1"/>
              </a:solidFill>
            </a:endParaRPr>
          </a:p>
          <a:p>
            <a:pPr marL="342900" lvl="0" indent="-178435" algn="just" rtl="0">
              <a:lnSpc>
                <a:spcPct val="80000"/>
              </a:lnSpc>
              <a:spcBef>
                <a:spcPts val="1036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280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80000"/>
              </a:lnSpc>
              <a:spcBef>
                <a:spcPts val="1036"/>
              </a:spcBef>
              <a:spcAft>
                <a:spcPts val="0"/>
              </a:spcAft>
              <a:buClr>
                <a:schemeClr val="lt2"/>
              </a:buClr>
              <a:buSzPct val="100000"/>
              <a:buNone/>
            </a:pPr>
            <a:endParaRPr sz="280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80000"/>
              </a:lnSpc>
              <a:spcBef>
                <a:spcPts val="962"/>
              </a:spcBef>
              <a:spcAft>
                <a:spcPts val="0"/>
              </a:spcAft>
              <a:buClr>
                <a:schemeClr val="lt2"/>
              </a:buClr>
              <a:buSzPct val="100000"/>
              <a:buNone/>
            </a:pPr>
            <a:endParaRPr sz="2400" b="0" dirty="0">
              <a:solidFill>
                <a:schemeClr val="dk1"/>
              </a:solidFill>
            </a:endParaRPr>
          </a:p>
          <a:p>
            <a:pPr marL="342900" lvl="0" indent="-178435" algn="just" rtl="0">
              <a:lnSpc>
                <a:spcPct val="80000"/>
              </a:lnSpc>
              <a:spcBef>
                <a:spcPts val="962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280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lvl="0" indent="-178435" algn="just" rtl="0">
              <a:lnSpc>
                <a:spcPct val="80000"/>
              </a:lnSpc>
              <a:spcBef>
                <a:spcPts val="1036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280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lvl="0" indent="-178435" algn="just" rtl="0">
              <a:lnSpc>
                <a:spcPct val="80000"/>
              </a:lnSpc>
              <a:spcBef>
                <a:spcPts val="1036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280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lvl="0" indent="-178435" algn="just" rtl="0">
              <a:lnSpc>
                <a:spcPct val="80000"/>
              </a:lnSpc>
              <a:spcBef>
                <a:spcPts val="1036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280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lvl="0" indent="-178435" algn="just" rtl="0">
              <a:lnSpc>
                <a:spcPct val="80000"/>
              </a:lnSpc>
              <a:spcBef>
                <a:spcPts val="1036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280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742950" lvl="1" indent="-180022" algn="just" rtl="0">
              <a:lnSpc>
                <a:spcPct val="80000"/>
              </a:lnSpc>
              <a:spcBef>
                <a:spcPts val="851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1800" b="1" dirty="0"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168" name="Google Shape;168;p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10800000">
            <a:off x="8365604" y="5906148"/>
            <a:ext cx="1246956" cy="763212"/>
          </a:xfrm>
          <a:prstGeom prst="rect">
            <a:avLst/>
          </a:prstGeom>
          <a:noFill/>
          <a:ln>
            <a:noFill/>
          </a:ln>
        </p:spPr>
      </p:pic>
      <p:sp>
        <p:nvSpPr>
          <p:cNvPr id="169" name="Google Shape;169;p22"/>
          <p:cNvSpPr txBox="1"/>
          <p:nvPr/>
        </p:nvSpPr>
        <p:spPr>
          <a:xfrm>
            <a:off x="0" y="5733256"/>
            <a:ext cx="1691680" cy="288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2500" lnSpcReduction="20000"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0" name="Google Shape;170;p22" descr="C:\Users\user\AppData\Local\Microsoft\Windows\Temporary Internet Files\Content.Outlook\0TVTFSZK\AUTHENTIC-OLIVE-NET_Logo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948709" y="0"/>
            <a:ext cx="2152650" cy="7137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1" name="Google Shape;171;p2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0" y="0"/>
            <a:ext cx="1060703" cy="879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Θέμα του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1432</Words>
  <Application>Microsoft Office PowerPoint</Application>
  <PresentationFormat>Προβολή στην οθόνη (4:3)</PresentationFormat>
  <Paragraphs>211</Paragraphs>
  <Slides>15</Slides>
  <Notes>15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3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15</vt:i4>
      </vt:variant>
    </vt:vector>
  </HeadingPairs>
  <TitlesOfParts>
    <vt:vector size="19" baseType="lpstr">
      <vt:lpstr>Arial</vt:lpstr>
      <vt:lpstr>Noto Sans Symbols</vt:lpstr>
      <vt:lpstr>Verdana</vt:lpstr>
      <vt:lpstr>Θέμα του Office</vt:lpstr>
      <vt:lpstr>   U.T. 7: PRESENTAZIONE DEL 3° PORTALE DEL SISTEMA DI CERTIFICAZIONE DI AUTENTICITA DELL’OLIO DI OLIVA                                                 – Qualità/Analisi Chimiche/ Metodi Organolettiche  ”Certification of Authenticity and Development of a Promotion Network olive products in the across border GREECE – ITALY area” https://interreg-authentic-olive-net.eu/       Il presente testo è stato prodotto con il sostegno economico dell’Unione Europea e rispecchia i punti di vista degli autori e l’Autorità di Gestione non è responsabile per qualsiasi uso delle informazioni contenute in questo documento.  </vt:lpstr>
      <vt:lpstr>        </vt:lpstr>
      <vt:lpstr>  CARATTERISTICHE NUTRIZIONALI DELL’OLIO DI OLIVA (2)      </vt:lpstr>
      <vt:lpstr>  CARATTERISTICHE NUTRIZIONALI DELL’OLIO DI OLIVA (3)      </vt:lpstr>
      <vt:lpstr>  CONTROLLI CHIMICO-FISICI DELLA QUALITÀ DELL’OLIO DI OLIVA     </vt:lpstr>
      <vt:lpstr>CRITERI DI QUALITÀ DELL’OLIO DI OLIVA SULLA BASE DEI RISULTATI DELLE ANALISI CHIMICHE (1)</vt:lpstr>
      <vt:lpstr>    CRITERI DI QUALITÀ DELL’OLIO DI OLIVA SULLA BASE DEI RISULTATI DELLE ANALISI CHIMICHE (2)      </vt:lpstr>
      <vt:lpstr>CRITERI DI QUALITÀ DELL’OLIO DI OLIVA SULLA BASE DEI RISULTATI DELLE ANALISI CHIMICHE (3)</vt:lpstr>
      <vt:lpstr>  VALUTAZIONE ORGANOLETTICA DELLA QUALITÀ DELL’OLIO DI OLIVA     </vt:lpstr>
      <vt:lpstr>  CARATTERISTICHE ORGANOLETTICHE POSITIVE DELL’OLIO DI OLIVA (1)     </vt:lpstr>
      <vt:lpstr>   CARATTERISTICHE ORGANOLETTICHE POSITIVE DELL’OLIO DI OLIVA (2)    </vt:lpstr>
      <vt:lpstr> CARATTERISTICHE ORGANOLETTICHE POSITIVE DELL’OLIO DI OLIVA (2)      </vt:lpstr>
      <vt:lpstr>  CARATTERISTICHE ORGANOLETTICHE NEGATIVE DELL’OLIO DI OLIVA (1)     </vt:lpstr>
      <vt:lpstr>  CARATTERISTICHE ORGANOLETTICHE NEGATIVE DELL’OLIO DI OLIVA (2)     </vt:lpstr>
      <vt:lpstr>  CARATTERISTICHE ORGANOLETTICHE NEGATIVE DELL’OLIO DI OLIVA (3)  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PRESENTAZIONE DEL 3° PORTALE DEL SISTEMA DI CERTIFICAZIONE DI AUTENTICITA DELL’OLIO DI OLIVA                                                 – Qualità/Analisi Chimiche/ Metodi Organolettiche  ”Certification of Authenticity and Development of a Promotion Network olive products in the across border GREECE – ITALY area” https://interreg-authentic-olive-net.eu/       Il presente testo è stato prodotto con il sostegno economico dell’Unione Europea e rispecchia i punti di vista degli autori e l’Autorità di Gestione non è responsabile per qualsiasi uso delle informazioni contenute in questo documento.   </dc:title>
  <dc:creator>EURICON</dc:creator>
  <cp:lastModifiedBy>EURICON</cp:lastModifiedBy>
  <cp:revision>18</cp:revision>
  <dcterms:modified xsi:type="dcterms:W3CDTF">2021-08-04T11:29:28Z</dcterms:modified>
</cp:coreProperties>
</file>