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jKtDtCOWLQydveE++HV9bblgOK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1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853E-4EAC-A93D-23FDCF43AE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358656"/>
        <c:axId val="82410816"/>
      </c:radarChart>
      <c:catAx>
        <c:axId val="923586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2410816"/>
        <c:crosses val="autoZero"/>
        <c:auto val="1"/>
        <c:lblAlgn val="ctr"/>
        <c:lblOffset val="100"/>
        <c:noMultiLvlLbl val="0"/>
      </c:catAx>
      <c:valAx>
        <c:axId val="824108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23586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7F41-4717-9059-14EA92B761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359680"/>
        <c:axId val="82405632"/>
      </c:radarChart>
      <c:catAx>
        <c:axId val="923596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2405632"/>
        <c:crosses val="autoZero"/>
        <c:auto val="1"/>
        <c:lblAlgn val="ctr"/>
        <c:lblOffset val="100"/>
        <c:noMultiLvlLbl val="0"/>
      </c:catAx>
      <c:valAx>
        <c:axId val="824056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23596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9283-4363-BDC9-3AE2357F32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12416"/>
        <c:axId val="84100224"/>
      </c:radarChart>
      <c:catAx>
        <c:axId val="332124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4100224"/>
        <c:crosses val="autoZero"/>
        <c:auto val="1"/>
        <c:lblAlgn val="ctr"/>
        <c:lblOffset val="100"/>
        <c:noMultiLvlLbl val="0"/>
      </c:catAx>
      <c:valAx>
        <c:axId val="841002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32124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77EE-40BB-BA64-A93BD747B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88768"/>
        <c:axId val="84103680"/>
      </c:radarChart>
      <c:catAx>
        <c:axId val="50887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4103680"/>
        <c:crosses val="autoZero"/>
        <c:auto val="1"/>
        <c:lblAlgn val="ctr"/>
        <c:lblOffset val="100"/>
        <c:noMultiLvlLbl val="0"/>
      </c:catAx>
      <c:valAx>
        <c:axId val="841036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50887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9F4A-4B53-A7A3-883F4000E1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122816"/>
        <c:axId val="84104832"/>
      </c:radarChart>
      <c:catAx>
        <c:axId val="331228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4104832"/>
        <c:crosses val="autoZero"/>
        <c:auto val="1"/>
        <c:lblAlgn val="ctr"/>
        <c:lblOffset val="100"/>
        <c:noMultiLvlLbl val="0"/>
      </c:catAx>
      <c:valAx>
        <c:axId val="841048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31228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06EF-421A-B46B-3B66467587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503680"/>
        <c:axId val="90920000"/>
      </c:radarChart>
      <c:catAx>
        <c:axId val="1465036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0920000"/>
        <c:crosses val="autoZero"/>
        <c:auto val="1"/>
        <c:lblAlgn val="ctr"/>
        <c:lblOffset val="100"/>
        <c:noMultiLvlLbl val="0"/>
      </c:catAx>
      <c:valAx>
        <c:axId val="909200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65036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ACF7-46DE-93DF-9EF21D417B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732160"/>
        <c:axId val="98549760"/>
      </c:radarChart>
      <c:catAx>
        <c:axId val="40732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8549760"/>
        <c:crosses val="autoZero"/>
        <c:auto val="1"/>
        <c:lblAlgn val="ctr"/>
        <c:lblOffset val="100"/>
        <c:noMultiLvlLbl val="0"/>
      </c:catAx>
      <c:valAx>
        <c:axId val="98549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07321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5373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1</a:t>
            </a:fld>
            <a:endParaRPr/>
          </a:p>
        </p:txBody>
      </p:sp>
      <p:sp>
        <p:nvSpPr>
          <p:cNvPr id="77" name="Google Shape;77;p1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10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2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88" name="Google Shape;88;p2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4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4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7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7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8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8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0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0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9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ιαφάνεια τίτλου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Εικόνα με λεζάντα">
  <p:cSld name="Εικόνα με λεζάντα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2"/>
          <p:cNvSpPr>
            <a:spLocks noGrp="1"/>
          </p:cNvSpPr>
          <p:nvPr>
            <p:ph type="pic" idx="2"/>
          </p:nvPr>
        </p:nvSpPr>
        <p:spPr>
          <a:xfrm>
            <a:off x="1792288" y="1556792"/>
            <a:ext cx="5486400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body" idx="1"/>
          </p:nvPr>
        </p:nvSpPr>
        <p:spPr>
          <a:xfrm>
            <a:off x="1792288" y="5157192"/>
            <a:ext cx="5486400" cy="1015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2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2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Κατακόρυφο κείμενο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3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ατακόρυφος τίτλος και Κείμενο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νή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1950" algn="l">
              <a:spcBef>
                <a:spcPts val="420"/>
              </a:spcBef>
              <a:spcAft>
                <a:spcPts val="0"/>
              </a:spcAft>
              <a:buClr>
                <a:schemeClr val="lt2"/>
              </a:buClr>
              <a:buSzPts val="2100"/>
              <a:buChar char="•"/>
              <a:defRPr sz="21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body" idx="2"/>
          </p:nvPr>
        </p:nvSpPr>
        <p:spPr>
          <a:xfrm>
            <a:off x="403106" y="2175262"/>
            <a:ext cx="8393257" cy="3950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2pPr>
            <a:lvl3pPr marL="1371600" lvl="2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3pPr>
            <a:lvl4pPr marL="1828800" lvl="3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4pPr>
            <a:lvl5pPr marL="2286000" lvl="4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5pPr>
            <a:lvl6pPr marL="2743200" lvl="5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marL="3200400" lvl="6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marL="3657600" lvl="7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marL="4114800" lvl="8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Περιεχόμενο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body" idx="1"/>
          </p:nvPr>
        </p:nvSpPr>
        <p:spPr>
          <a:xfrm>
            <a:off x="464156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/>
            </a:lvl1pPr>
            <a:lvl2pPr marL="914400" lvl="1" indent="-406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/>
            </a:lvl2pPr>
            <a:lvl3pPr marL="1371600" lvl="2" indent="-3810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marL="1828800" lvl="3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/>
            </a:lvl4pPr>
            <a:lvl5pPr marL="2286000" lvl="4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6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φαλίδα ενότητας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000"/>
              <a:buFont typeface="Arial"/>
              <a:buNone/>
              <a:defRPr sz="4000" b="0" cap="none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ύο περιεχόμενα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8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8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Σύγκριση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2"/>
          </p:nvPr>
        </p:nvSpPr>
        <p:spPr>
          <a:xfrm>
            <a:off x="457200" y="2214016"/>
            <a:ext cx="4040188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3"/>
          </p:nvPr>
        </p:nvSpPr>
        <p:spPr>
          <a:xfrm>
            <a:off x="4645025" y="1574254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4"/>
          </p:nvPr>
        </p:nvSpPr>
        <p:spPr>
          <a:xfrm>
            <a:off x="4645025" y="2214016"/>
            <a:ext cx="4041775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9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9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Μόνο τίτλος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0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εριεχόμενο με λεζάντα">
  <p:cSld name="Περιεχόμενο με λεζάντα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>
            <a:spLocks noGrp="1"/>
          </p:cNvSpPr>
          <p:nvPr>
            <p:ph type="body" idx="1"/>
          </p:nvPr>
        </p:nvSpPr>
        <p:spPr>
          <a:xfrm>
            <a:off x="3575050" y="1556792"/>
            <a:ext cx="5111750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2"/>
          </p:nvPr>
        </p:nvSpPr>
        <p:spPr>
          <a:xfrm>
            <a:off x="457200" y="1556792"/>
            <a:ext cx="3008313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21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683568" y="1916832"/>
            <a:ext cx="7772400" cy="3168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00000"/>
              <a:buFont typeface="Arial"/>
              <a:buNone/>
            </a:pPr>
            <a:br>
              <a:rPr lang="el-GR" dirty="0">
                <a:solidFill>
                  <a:srgbClr val="47796A"/>
                </a:solidFill>
              </a:rPr>
            </a:br>
            <a:br>
              <a:rPr lang="el-GR" dirty="0"/>
            </a:br>
            <a:br>
              <a:rPr lang="el-GR" dirty="0"/>
            </a:br>
            <a:r>
              <a:rPr lang="el-GR" sz="2200" b="1" dirty="0">
                <a:solidFill>
                  <a:schemeClr val="dk2"/>
                </a:solidFill>
              </a:rPr>
              <a:t>U.T.</a:t>
            </a:r>
            <a:r>
              <a:rPr lang="en-US" sz="2200" b="1" dirty="0">
                <a:solidFill>
                  <a:schemeClr val="dk2"/>
                </a:solidFill>
              </a:rPr>
              <a:t> 3</a:t>
            </a:r>
            <a:r>
              <a:rPr lang="el-GR" sz="2200" b="1" dirty="0">
                <a:solidFill>
                  <a:schemeClr val="dk2"/>
                </a:solidFill>
              </a:rPr>
              <a:t>: PRESENTAZIONE DELLA SITUAZIONE ATTUALE RELATIVA ALLA COLTIVAZIONE E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l-GR" sz="2200" b="1" dirty="0">
                <a:solidFill>
                  <a:schemeClr val="dk2"/>
                </a:solidFill>
              </a:rPr>
              <a:t>ALL’ACREDITAMENTO DEGLI OLI DI OLIVA IN GRECIA E IN ITALIA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br>
              <a:rPr lang="el-G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Certification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Authenticity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and Development of a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olive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products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across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border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GREECE – ITALY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area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https://interreg-authentic-olive-net.eu/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6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3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300" i="1" dirty="0" err="1"/>
              <a:t>Il</a:t>
            </a:r>
            <a:r>
              <a:rPr lang="el-GR" sz="1300" i="1" dirty="0"/>
              <a:t> </a:t>
            </a:r>
            <a:r>
              <a:rPr lang="el-GR" sz="1300" i="1" dirty="0" err="1"/>
              <a:t>presente</a:t>
            </a:r>
            <a:r>
              <a:rPr lang="el-GR" sz="1300" i="1" dirty="0"/>
              <a:t> </a:t>
            </a:r>
            <a:r>
              <a:rPr lang="el-GR" sz="1300" i="1" dirty="0" err="1"/>
              <a:t>testo</a:t>
            </a:r>
            <a:r>
              <a:rPr lang="el-GR" sz="1300" i="1" dirty="0"/>
              <a:t> è </a:t>
            </a:r>
            <a:r>
              <a:rPr lang="el-GR" sz="1300" i="1" dirty="0" err="1"/>
              <a:t>stato</a:t>
            </a:r>
            <a:r>
              <a:rPr lang="el-GR" sz="1300" i="1" dirty="0"/>
              <a:t> </a:t>
            </a:r>
            <a:r>
              <a:rPr lang="el-GR" sz="1300" i="1" dirty="0" err="1"/>
              <a:t>prodotto</a:t>
            </a:r>
            <a:r>
              <a:rPr lang="el-GR" sz="1300" i="1" dirty="0"/>
              <a:t> </a:t>
            </a:r>
            <a:r>
              <a:rPr lang="el-GR" sz="1300" i="1" dirty="0" err="1"/>
              <a:t>con</a:t>
            </a:r>
            <a:r>
              <a:rPr lang="el-GR" sz="1300" i="1" dirty="0"/>
              <a:t> </a:t>
            </a:r>
            <a:r>
              <a:rPr lang="el-GR" sz="1300" i="1" dirty="0" err="1"/>
              <a:t>il</a:t>
            </a:r>
            <a:r>
              <a:rPr lang="el-GR" sz="1300" i="1" dirty="0"/>
              <a:t> </a:t>
            </a:r>
            <a:r>
              <a:rPr lang="el-GR" sz="1300" i="1" dirty="0" err="1"/>
              <a:t>sostegno</a:t>
            </a:r>
            <a:r>
              <a:rPr lang="el-GR" sz="1300" i="1" dirty="0"/>
              <a:t> </a:t>
            </a:r>
            <a:r>
              <a:rPr lang="el-GR" sz="1300" i="1" dirty="0" err="1"/>
              <a:t>economico</a:t>
            </a:r>
            <a:r>
              <a:rPr lang="el-GR" sz="1300" i="1" dirty="0"/>
              <a:t> </a:t>
            </a:r>
            <a:r>
              <a:rPr lang="el-GR" sz="1300" i="1" dirty="0" err="1"/>
              <a:t>dell’Unione</a:t>
            </a:r>
            <a:r>
              <a:rPr lang="el-GR" sz="1300" i="1" dirty="0"/>
              <a:t> </a:t>
            </a:r>
            <a:r>
              <a:rPr lang="el-GR" sz="1300" i="1" dirty="0" err="1"/>
              <a:t>Europea</a:t>
            </a:r>
            <a:r>
              <a:rPr lang="el-GR" sz="1300" i="1" dirty="0"/>
              <a:t> e </a:t>
            </a:r>
            <a:r>
              <a:rPr lang="el-GR" sz="1300" i="1" dirty="0" err="1"/>
              <a:t>rispecchia</a:t>
            </a:r>
            <a:r>
              <a:rPr lang="el-GR" sz="1300" i="1" dirty="0"/>
              <a:t> i </a:t>
            </a:r>
            <a:r>
              <a:rPr lang="el-GR" sz="1300" i="1" dirty="0" err="1"/>
              <a:t>punti</a:t>
            </a:r>
            <a:r>
              <a:rPr lang="el-GR" sz="1300" i="1" dirty="0"/>
              <a:t> </a:t>
            </a:r>
            <a:r>
              <a:rPr lang="el-GR" sz="1300" i="1" dirty="0" err="1"/>
              <a:t>di</a:t>
            </a:r>
            <a:r>
              <a:rPr lang="el-GR" sz="1300" i="1" dirty="0"/>
              <a:t> </a:t>
            </a:r>
            <a:r>
              <a:rPr lang="el-GR" sz="1300" i="1" dirty="0" err="1"/>
              <a:t>vista</a:t>
            </a:r>
            <a:r>
              <a:rPr lang="el-GR" sz="1300" i="1" dirty="0"/>
              <a:t> </a:t>
            </a:r>
            <a:r>
              <a:rPr lang="el-GR" sz="1300" i="1" dirty="0" err="1"/>
              <a:t>degli</a:t>
            </a:r>
            <a:r>
              <a:rPr lang="el-GR" sz="1300" i="1" dirty="0"/>
              <a:t> </a:t>
            </a:r>
            <a:r>
              <a:rPr lang="el-GR" sz="1300" i="1" dirty="0" err="1"/>
              <a:t>autori</a:t>
            </a:r>
            <a:r>
              <a:rPr lang="el-GR" sz="1300" i="1" dirty="0"/>
              <a:t> e </a:t>
            </a:r>
            <a:r>
              <a:rPr lang="el-GR" sz="1300" i="1" dirty="0" err="1"/>
              <a:t>l’Autorità</a:t>
            </a:r>
            <a:r>
              <a:rPr lang="el-GR" sz="1300" i="1" dirty="0"/>
              <a:t> </a:t>
            </a:r>
            <a:r>
              <a:rPr lang="el-GR" sz="1300" i="1" dirty="0" err="1"/>
              <a:t>di</a:t>
            </a:r>
            <a:r>
              <a:rPr lang="el-GR" sz="1300" i="1" dirty="0"/>
              <a:t> </a:t>
            </a:r>
            <a:r>
              <a:rPr lang="el-GR" sz="1300" i="1" dirty="0" err="1"/>
              <a:t>Gestione</a:t>
            </a:r>
            <a:r>
              <a:rPr lang="el-GR" sz="1300" i="1" dirty="0"/>
              <a:t> non è </a:t>
            </a:r>
            <a:r>
              <a:rPr lang="el-GR" sz="1300" i="1" dirty="0" err="1"/>
              <a:t>responsabile</a:t>
            </a:r>
            <a:r>
              <a:rPr lang="el-GR" sz="1300" i="1" dirty="0"/>
              <a:t> per </a:t>
            </a:r>
            <a:r>
              <a:rPr lang="el-GR" sz="1300" i="1" dirty="0" err="1"/>
              <a:t>qualsiasi</a:t>
            </a:r>
            <a:r>
              <a:rPr lang="el-GR" sz="1300" i="1" dirty="0"/>
              <a:t> </a:t>
            </a:r>
            <a:r>
              <a:rPr lang="el-GR" sz="1300" i="1" dirty="0" err="1"/>
              <a:t>uso</a:t>
            </a:r>
            <a:r>
              <a:rPr lang="el-GR" sz="1300" i="1" dirty="0"/>
              <a:t> </a:t>
            </a:r>
            <a:r>
              <a:rPr lang="el-GR" sz="1300" i="1" dirty="0" err="1"/>
              <a:t>delle</a:t>
            </a:r>
            <a:r>
              <a:rPr lang="el-GR" sz="1300" i="1" dirty="0"/>
              <a:t> </a:t>
            </a:r>
            <a:r>
              <a:rPr lang="el-GR" sz="1300" i="1" dirty="0" err="1"/>
              <a:t>informazioni</a:t>
            </a:r>
            <a:r>
              <a:rPr lang="el-GR" sz="1300" i="1" dirty="0"/>
              <a:t> </a:t>
            </a:r>
            <a:r>
              <a:rPr lang="el-GR" sz="1300" i="1" dirty="0" err="1"/>
              <a:t>contenute</a:t>
            </a:r>
            <a:r>
              <a:rPr lang="el-GR" sz="1300" i="1" dirty="0"/>
              <a:t> in</a:t>
            </a:r>
            <a:endParaRPr sz="13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l-GR" sz="1300" i="1" dirty="0" err="1"/>
              <a:t>questo</a:t>
            </a:r>
            <a:r>
              <a:rPr lang="el-GR" sz="1300" i="1" dirty="0"/>
              <a:t> </a:t>
            </a:r>
            <a:r>
              <a:rPr lang="el-GR" sz="1300" i="1" dirty="0" err="1"/>
              <a:t>documento</a:t>
            </a:r>
            <a:r>
              <a:rPr lang="el-GR" sz="1300" i="1" dirty="0"/>
              <a:t>.</a:t>
            </a:r>
            <a:endParaRPr sz="13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100000"/>
              <a:buFont typeface="Arial"/>
              <a:buNone/>
            </a:pPr>
            <a:endParaRPr b="1" i="1" dirty="0">
              <a:solidFill>
                <a:schemeClr val="dk2"/>
              </a:solidFill>
            </a:endParaRPr>
          </a:p>
        </p:txBody>
      </p:sp>
      <p:sp>
        <p:nvSpPr>
          <p:cNvPr id="80" name="Google Shape;80;p1" descr="ÎÏÎ¿ÏÎ­Î»ÎµÏÎ¼Î± ÎµÎ¹ÎºÏÎ½Î±Ï Î³Î¹Î± interreg greece italy logo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3768" y="23249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07260" y="4425002"/>
            <a:ext cx="1486313" cy="1229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9176" y="6223992"/>
            <a:ext cx="777261" cy="4470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"/>
          <p:cNvSpPr txBox="1">
            <a:spLocks noGrp="1"/>
          </p:cNvSpPr>
          <p:nvPr>
            <p:ph type="title"/>
          </p:nvPr>
        </p:nvSpPr>
        <p:spPr>
          <a:xfrm>
            <a:off x="439826" y="500803"/>
            <a:ext cx="8178000" cy="7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l-GR" sz="3200" b="1">
                <a:solidFill>
                  <a:schemeClr val="dk2"/>
                </a:solidFill>
              </a:rPr>
              <a:t>CONCLUDENDO...</a:t>
            </a:r>
            <a:endParaRPr sz="3200" b="1">
              <a:solidFill>
                <a:schemeClr val="dk2"/>
              </a:solidFill>
            </a:endParaRPr>
          </a:p>
        </p:txBody>
      </p:sp>
      <p:sp>
        <p:nvSpPr>
          <p:cNvPr id="198" name="Google Shape;198;p11"/>
          <p:cNvSpPr txBox="1">
            <a:spLocks noGrp="1"/>
          </p:cNvSpPr>
          <p:nvPr>
            <p:ph type="body" idx="1"/>
          </p:nvPr>
        </p:nvSpPr>
        <p:spPr>
          <a:xfrm>
            <a:off x="604381" y="1549069"/>
            <a:ext cx="7848900" cy="51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l-GR" sz="7350" b="0" dirty="0">
                <a:solidFill>
                  <a:schemeClr val="dk1"/>
                </a:solidFill>
              </a:rPr>
              <a:t>I </a:t>
            </a:r>
            <a:r>
              <a:rPr lang="el-GR" sz="7350" b="0" dirty="0" err="1">
                <a:solidFill>
                  <a:schemeClr val="dk1"/>
                </a:solidFill>
              </a:rPr>
              <a:t>controlli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esistenti</a:t>
            </a:r>
            <a:r>
              <a:rPr lang="el-GR" sz="7350" b="0" dirty="0">
                <a:solidFill>
                  <a:schemeClr val="dk1"/>
                </a:solidFill>
              </a:rPr>
              <a:t> per </a:t>
            </a:r>
            <a:r>
              <a:rPr lang="el-GR" sz="7350" b="0" dirty="0" err="1">
                <a:solidFill>
                  <a:schemeClr val="dk1"/>
                </a:solidFill>
              </a:rPr>
              <a:t>la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certificazione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dell’autenticità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dell’olio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oliva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si</a:t>
            </a:r>
            <a:r>
              <a:rPr lang="en-US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concentrano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sulla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origine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geografica</a:t>
            </a:r>
            <a:r>
              <a:rPr lang="el-GR" sz="7350" b="0" dirty="0">
                <a:solidFill>
                  <a:schemeClr val="dk1"/>
                </a:solidFill>
              </a:rPr>
              <a:t> e non </a:t>
            </a:r>
            <a:r>
              <a:rPr lang="el-GR" sz="7350" b="0" dirty="0" err="1">
                <a:solidFill>
                  <a:schemeClr val="dk1"/>
                </a:solidFill>
              </a:rPr>
              <a:t>sulle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caratteristiche</a:t>
            </a:r>
            <a:r>
              <a:rPr lang="el-GR" sz="7350" b="0" dirty="0">
                <a:solidFill>
                  <a:schemeClr val="dk1"/>
                </a:solidFill>
              </a:rPr>
              <a:t>.</a:t>
            </a:r>
            <a:endParaRPr sz="735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lang="en-US" sz="735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50" b="0" dirty="0" err="1">
                <a:solidFill>
                  <a:schemeClr val="dk1"/>
                </a:solidFill>
              </a:rPr>
              <a:t>Le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analisi</a:t>
            </a:r>
            <a:r>
              <a:rPr lang="el-GR" sz="7350" b="0" dirty="0">
                <a:solidFill>
                  <a:schemeClr val="dk1"/>
                </a:solidFill>
              </a:rPr>
              <a:t> in </a:t>
            </a:r>
            <a:r>
              <a:rPr lang="el-GR" sz="7350" b="0" dirty="0" err="1">
                <a:solidFill>
                  <a:schemeClr val="dk1"/>
                </a:solidFill>
              </a:rPr>
              <a:t>laboratorio</a:t>
            </a:r>
            <a:r>
              <a:rPr lang="el-GR" sz="7350" b="0" dirty="0">
                <a:solidFill>
                  <a:schemeClr val="dk1"/>
                </a:solidFill>
              </a:rPr>
              <a:t> non </a:t>
            </a:r>
            <a:r>
              <a:rPr lang="el-GR" sz="7350" b="0" dirty="0" err="1">
                <a:solidFill>
                  <a:schemeClr val="dk1"/>
                </a:solidFill>
              </a:rPr>
              <a:t>vengono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eseguite</a:t>
            </a:r>
            <a:r>
              <a:rPr lang="el-GR" sz="7350" b="0" dirty="0">
                <a:solidFill>
                  <a:schemeClr val="dk1"/>
                </a:solidFill>
              </a:rPr>
              <a:t> in </a:t>
            </a:r>
            <a:r>
              <a:rPr lang="el-GR" sz="7350" b="0" dirty="0" err="1">
                <a:solidFill>
                  <a:schemeClr val="dk1"/>
                </a:solidFill>
              </a:rPr>
              <a:t>maniera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massiva</a:t>
            </a:r>
            <a:r>
              <a:rPr lang="en-US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nell’ambito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controlli</a:t>
            </a:r>
            <a:r>
              <a:rPr lang="el-GR" sz="7350" b="0" dirty="0">
                <a:solidFill>
                  <a:schemeClr val="dk1"/>
                </a:solidFill>
              </a:rPr>
              <a:t>, </a:t>
            </a:r>
            <a:r>
              <a:rPr lang="el-GR" sz="7350" b="0" dirty="0" err="1">
                <a:solidFill>
                  <a:schemeClr val="dk1"/>
                </a:solidFill>
              </a:rPr>
              <a:t>dato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che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le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ispezioni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sono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principalmente</a:t>
            </a:r>
            <a:r>
              <a:rPr lang="en-US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fondate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sulle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dichiarazioni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dei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produttori</a:t>
            </a:r>
            <a:r>
              <a:rPr lang="el-GR" sz="7350" b="0" dirty="0">
                <a:solidFill>
                  <a:schemeClr val="dk1"/>
                </a:solidFill>
              </a:rPr>
              <a:t>, </a:t>
            </a:r>
            <a:r>
              <a:rPr lang="el-GR" sz="7350" b="0" dirty="0" err="1">
                <a:solidFill>
                  <a:schemeClr val="dk1"/>
                </a:solidFill>
              </a:rPr>
              <a:t>fatto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che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può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favorire</a:t>
            </a:r>
            <a:r>
              <a:rPr lang="en-US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l’adulterazione</a:t>
            </a:r>
            <a:r>
              <a:rPr lang="el-GR" sz="7350" b="0" dirty="0">
                <a:solidFill>
                  <a:schemeClr val="dk1"/>
                </a:solidFill>
              </a:rPr>
              <a:t> e </a:t>
            </a:r>
            <a:r>
              <a:rPr lang="el-GR" sz="7350" b="0" dirty="0" err="1">
                <a:solidFill>
                  <a:schemeClr val="dk1"/>
                </a:solidFill>
              </a:rPr>
              <a:t>la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presenza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sul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mercato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oli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oliva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contraffatti</a:t>
            </a:r>
            <a:r>
              <a:rPr lang="el-GR" sz="7350" b="0" dirty="0">
                <a:solidFill>
                  <a:schemeClr val="dk1"/>
                </a:solidFill>
              </a:rPr>
              <a:t>.</a:t>
            </a:r>
            <a:endParaRPr sz="735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5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50" b="0" dirty="0">
                <a:solidFill>
                  <a:schemeClr val="dk1"/>
                </a:solidFill>
              </a:rPr>
              <a:t>In </a:t>
            </a:r>
            <a:r>
              <a:rPr lang="el-GR" sz="7350" b="0" dirty="0" err="1">
                <a:solidFill>
                  <a:schemeClr val="dk1"/>
                </a:solidFill>
              </a:rPr>
              <a:t>base</a:t>
            </a:r>
            <a:r>
              <a:rPr lang="el-GR" sz="7350" b="0" dirty="0">
                <a:solidFill>
                  <a:schemeClr val="dk1"/>
                </a:solidFill>
              </a:rPr>
              <a:t> a </a:t>
            </a:r>
            <a:r>
              <a:rPr lang="el-GR" sz="7350" b="0" dirty="0" err="1">
                <a:solidFill>
                  <a:schemeClr val="dk1"/>
                </a:solidFill>
              </a:rPr>
              <a:t>quanto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sopra</a:t>
            </a:r>
            <a:r>
              <a:rPr lang="el-GR" sz="7350" b="0" dirty="0">
                <a:solidFill>
                  <a:schemeClr val="dk1"/>
                </a:solidFill>
              </a:rPr>
              <a:t>, </a:t>
            </a:r>
            <a:r>
              <a:rPr lang="el-GR" sz="7350" b="0" dirty="0" err="1">
                <a:solidFill>
                  <a:schemeClr val="dk1"/>
                </a:solidFill>
              </a:rPr>
              <a:t>si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considera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utile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lo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sviluppo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una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nuova</a:t>
            </a:r>
            <a:r>
              <a:rPr lang="en-US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metodologia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certificazione</a:t>
            </a:r>
            <a:r>
              <a:rPr lang="el-GR" sz="7350" b="0" dirty="0">
                <a:solidFill>
                  <a:schemeClr val="dk1"/>
                </a:solidFill>
              </a:rPr>
              <a:t>, </a:t>
            </a:r>
            <a:r>
              <a:rPr lang="el-GR" sz="7350" b="0" dirty="0" err="1">
                <a:solidFill>
                  <a:schemeClr val="dk1"/>
                </a:solidFill>
              </a:rPr>
              <a:t>che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sarà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basata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sull’esecuzione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controlli</a:t>
            </a:r>
            <a:r>
              <a:rPr lang="en-US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organolettici</a:t>
            </a:r>
            <a:r>
              <a:rPr lang="el-GR" sz="7350" b="0" dirty="0">
                <a:solidFill>
                  <a:schemeClr val="dk1"/>
                </a:solidFill>
              </a:rPr>
              <a:t> e </a:t>
            </a:r>
            <a:r>
              <a:rPr lang="el-GR" sz="7350" b="0" dirty="0" err="1">
                <a:solidFill>
                  <a:schemeClr val="dk1"/>
                </a:solidFill>
              </a:rPr>
              <a:t>analisi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chimico-fisiche</a:t>
            </a:r>
            <a:r>
              <a:rPr lang="el-GR" sz="7350" b="0" dirty="0">
                <a:solidFill>
                  <a:schemeClr val="dk1"/>
                </a:solidFill>
              </a:rPr>
              <a:t>, </a:t>
            </a:r>
            <a:r>
              <a:rPr lang="el-GR" sz="7350" b="0" dirty="0" err="1">
                <a:solidFill>
                  <a:schemeClr val="dk1"/>
                </a:solidFill>
              </a:rPr>
              <a:t>con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obiettivo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assicurare</a:t>
            </a:r>
            <a:r>
              <a:rPr lang="el-GR" sz="7350" b="0" dirty="0">
                <a:solidFill>
                  <a:schemeClr val="dk1"/>
                </a:solidFill>
              </a:rPr>
              <a:t>, </a:t>
            </a:r>
            <a:r>
              <a:rPr lang="el-GR" sz="7350" b="0" dirty="0" err="1">
                <a:solidFill>
                  <a:schemeClr val="dk1"/>
                </a:solidFill>
              </a:rPr>
              <a:t>al</a:t>
            </a:r>
            <a:r>
              <a:rPr lang="en-US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massimo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grado</a:t>
            </a:r>
            <a:r>
              <a:rPr lang="el-GR" sz="7350" b="0" dirty="0">
                <a:solidFill>
                  <a:schemeClr val="dk1"/>
                </a:solidFill>
              </a:rPr>
              <a:t>, </a:t>
            </a:r>
            <a:r>
              <a:rPr lang="el-GR" sz="7350" b="0" dirty="0" err="1">
                <a:solidFill>
                  <a:schemeClr val="dk1"/>
                </a:solidFill>
              </a:rPr>
              <a:t>l’autenticità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degli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oli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locali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tramite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verifica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dell’origine</a:t>
            </a:r>
            <a:r>
              <a:rPr lang="el-GR" sz="7350" b="0" dirty="0">
                <a:solidFill>
                  <a:schemeClr val="dk1"/>
                </a:solidFill>
              </a:rPr>
              <a:t> e</a:t>
            </a:r>
            <a:r>
              <a:rPr lang="en-US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della</a:t>
            </a:r>
            <a:r>
              <a:rPr lang="el-GR" sz="7350" b="0" dirty="0">
                <a:solidFill>
                  <a:schemeClr val="dk1"/>
                </a:solidFill>
              </a:rPr>
              <a:t> </a:t>
            </a:r>
            <a:r>
              <a:rPr lang="el-GR" sz="7350" b="0" dirty="0" err="1">
                <a:solidFill>
                  <a:schemeClr val="dk1"/>
                </a:solidFill>
              </a:rPr>
              <a:t>qualità</a:t>
            </a:r>
            <a:r>
              <a:rPr lang="el-GR" sz="7350" b="0" dirty="0">
                <a:solidFill>
                  <a:schemeClr val="dk1"/>
                </a:solidFill>
              </a:rPr>
              <a:t>.</a:t>
            </a:r>
            <a:endParaRPr sz="735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</a:pPr>
            <a:endParaRPr sz="7350" b="0" dirty="0">
              <a:solidFill>
                <a:schemeClr val="dk1"/>
              </a:solidFill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450"/>
              <a:buFont typeface="Noto Sans Symbols"/>
              <a:buNone/>
            </a:pPr>
            <a:endParaRPr sz="735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32142"/>
              <a:buFont typeface="Noto Sans Symbols"/>
              <a:buNone/>
            </a:pPr>
            <a:endParaRPr sz="56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9" name="Google Shape;199;p11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0" name="Google Shape;200;p11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p11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" y="0"/>
            <a:ext cx="807368" cy="6696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/>
          <p:nvPr/>
        </p:nvSpPr>
        <p:spPr>
          <a:xfrm>
            <a:off x="611560" y="382810"/>
            <a:ext cx="7776900" cy="190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1">
                <a:solidFill>
                  <a:schemeClr val="dk2"/>
                </a:solidFill>
              </a:rPr>
              <a:t>PRODUZIONE GLOBALE DI OLIO DI OLIVA</a:t>
            </a:r>
            <a:endParaRPr sz="20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2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1359" y="-12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" y="-9"/>
            <a:ext cx="936104" cy="776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80083" y="1837118"/>
            <a:ext cx="6563072" cy="2655243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"/>
          <p:cNvSpPr txBox="1"/>
          <p:nvPr/>
        </p:nvSpPr>
        <p:spPr>
          <a:xfrm>
            <a:off x="2999988" y="51376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/>
              <a:t>Fonte: International Olive Council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179512" y="908720"/>
            <a:ext cx="8754176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700" b="1">
                <a:solidFill>
                  <a:srgbClr val="000000"/>
                </a:solidFill>
              </a:rPr>
              <a:t>PRODUZIONE DI OLIO DI OLIVA NEL U.E.</a:t>
            </a: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446171" y="1628800"/>
            <a:ext cx="8229600" cy="52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 sz="1400" b="0">
              <a:solidFill>
                <a:schemeClr val="dk1"/>
              </a:solidFill>
            </a:endParaRPr>
          </a:p>
          <a:p>
            <a:pPr marL="342900" lvl="0" indent="-25400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</a:pPr>
            <a:endParaRPr sz="14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 sz="1400" b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 sz="14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8000"/>
              <a:buNone/>
            </a:pPr>
            <a:endParaRPr sz="8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8000"/>
              <a:buNone/>
            </a:pPr>
            <a:endParaRPr sz="8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8000"/>
              <a:buNone/>
            </a:pPr>
            <a:endParaRPr sz="80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02" name="Google Shape;102;p3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" name="Google Shape;103;p3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3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" y="-1476"/>
            <a:ext cx="864096" cy="716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07247" y="2714624"/>
            <a:ext cx="5345073" cy="1794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3" descr="Εικονίδιο Επαληθεύτηκε από την κοινότητα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81050" y="3921825"/>
            <a:ext cx="152400" cy="15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3"/>
          <p:cNvSpPr txBox="1"/>
          <p:nvPr/>
        </p:nvSpPr>
        <p:spPr>
          <a:xfrm>
            <a:off x="3166600" y="3804000"/>
            <a:ext cx="54603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52400" marR="1905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200">
                <a:solidFill>
                  <a:schemeClr val="dk1"/>
                </a:solidFill>
                <a:highlight>
                  <a:srgbClr val="F8F9FA"/>
                </a:highlight>
              </a:rPr>
              <a:t>Fonte: Commissione Europea</a:t>
            </a:r>
            <a:endParaRPr sz="1200">
              <a:solidFill>
                <a:schemeClr val="dk1"/>
              </a:solidFill>
              <a:highlight>
                <a:srgbClr val="F8F9FA"/>
              </a:highlight>
            </a:endParaRPr>
          </a:p>
          <a:p>
            <a:pPr marL="152400" marR="152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">
              <a:solidFill>
                <a:srgbClr val="202124"/>
              </a:solidFill>
              <a:highlight>
                <a:srgbClr val="F8F9FA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"/>
          <p:cNvSpPr txBox="1">
            <a:spLocks noGrp="1"/>
          </p:cNvSpPr>
          <p:nvPr>
            <p:ph type="title"/>
          </p:nvPr>
        </p:nvSpPr>
        <p:spPr>
          <a:xfrm>
            <a:off x="194912" y="476915"/>
            <a:ext cx="8754300" cy="19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l-GR" sz="2200" b="1">
                <a:solidFill>
                  <a:srgbClr val="47796A"/>
                </a:solidFill>
              </a:rPr>
              <a:t>COLTIVAZIONE DI OLIVE IN GRECIA</a:t>
            </a:r>
            <a:br>
              <a:rPr lang="el-GR"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15" name="Google Shape;115;p4"/>
          <p:cNvSpPr txBox="1">
            <a:spLocks noGrp="1"/>
          </p:cNvSpPr>
          <p:nvPr>
            <p:ph type="body" idx="1"/>
          </p:nvPr>
        </p:nvSpPr>
        <p:spPr>
          <a:xfrm>
            <a:off x="447936" y="1268760"/>
            <a:ext cx="3692100" cy="53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coltivazione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</a:t>
            </a:r>
            <a:r>
              <a:rPr lang="el-GR" sz="6400" b="0" dirty="0">
                <a:solidFill>
                  <a:schemeClr val="dk1"/>
                </a:solidFill>
              </a:rPr>
              <a:t> in </a:t>
            </a:r>
            <a:r>
              <a:rPr lang="el-GR" sz="6400" b="0" dirty="0" err="1">
                <a:solidFill>
                  <a:schemeClr val="dk1"/>
                </a:solidFill>
              </a:rPr>
              <a:t>Grecia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ammonta</a:t>
            </a:r>
            <a:r>
              <a:rPr lang="el-GR" sz="6400" b="0" dirty="0">
                <a:solidFill>
                  <a:schemeClr val="dk1"/>
                </a:solidFill>
              </a:rPr>
              <a:t> a 116 </a:t>
            </a:r>
            <a:r>
              <a:rPr lang="el-GR" sz="6400" b="0" dirty="0" err="1">
                <a:solidFill>
                  <a:schemeClr val="dk1"/>
                </a:solidFill>
              </a:rPr>
              <a:t>milioni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più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170 </a:t>
            </a:r>
            <a:r>
              <a:rPr lang="el-GR" sz="6400" b="0" dirty="0" err="1">
                <a:solidFill>
                  <a:schemeClr val="dk1"/>
                </a:solidFill>
              </a:rPr>
              <a:t>milioni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alberi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23% </a:t>
            </a:r>
            <a:r>
              <a:rPr lang="el-GR" sz="6400" b="0" dirty="0" err="1">
                <a:solidFill>
                  <a:schemeClr val="dk1"/>
                </a:solidFill>
              </a:rPr>
              <a:t>del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totale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zone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coltivate</a:t>
            </a:r>
            <a:r>
              <a:rPr lang="el-GR" sz="6400" b="0" dirty="0">
                <a:solidFill>
                  <a:schemeClr val="dk1"/>
                </a:solidFill>
              </a:rPr>
              <a:t> in </a:t>
            </a:r>
            <a:r>
              <a:rPr lang="el-GR" sz="6400" b="0" dirty="0" err="1">
                <a:solidFill>
                  <a:schemeClr val="dk1"/>
                </a:solidFill>
              </a:rPr>
              <a:t>Grecia</a:t>
            </a:r>
            <a:r>
              <a:rPr lang="el-GR" sz="6400" b="0" dirty="0">
                <a:solidFill>
                  <a:schemeClr val="dk1"/>
                </a:solidFill>
              </a:rPr>
              <a:t> è </a:t>
            </a:r>
            <a:r>
              <a:rPr lang="el-GR" sz="6400" b="0" dirty="0" err="1">
                <a:solidFill>
                  <a:schemeClr val="dk1"/>
                </a:solidFill>
              </a:rPr>
              <a:t>coperto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oliveti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Peloponneso</a:t>
            </a:r>
            <a:r>
              <a:rPr lang="el-GR" sz="6400" b="0" dirty="0">
                <a:solidFill>
                  <a:schemeClr val="dk1"/>
                </a:solidFill>
              </a:rPr>
              <a:t> e Creta </a:t>
            </a:r>
            <a:r>
              <a:rPr lang="el-GR" sz="6400" b="0" dirty="0" err="1">
                <a:solidFill>
                  <a:schemeClr val="dk1"/>
                </a:solidFill>
              </a:rPr>
              <a:t>condividono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75% </a:t>
            </a:r>
            <a:r>
              <a:rPr lang="el-GR" sz="6400" b="0" dirty="0" err="1">
                <a:solidFill>
                  <a:schemeClr val="dk1"/>
                </a:solidFill>
              </a:rPr>
              <a:t>della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produzione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totale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Ogni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albero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produce</a:t>
            </a:r>
            <a:r>
              <a:rPr lang="el-GR" sz="6400" b="0" dirty="0">
                <a:solidFill>
                  <a:schemeClr val="dk1"/>
                </a:solidFill>
              </a:rPr>
              <a:t> in </a:t>
            </a:r>
            <a:r>
              <a:rPr lang="el-GR" sz="6400" b="0" dirty="0" err="1">
                <a:solidFill>
                  <a:schemeClr val="dk1"/>
                </a:solidFill>
              </a:rPr>
              <a:t>media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</a:t>
            </a:r>
            <a:r>
              <a:rPr lang="el-GR" sz="6400" b="0" dirty="0">
                <a:solidFill>
                  <a:schemeClr val="dk1"/>
                </a:solidFill>
              </a:rPr>
              <a:t> 15 a 40 </a:t>
            </a:r>
            <a:r>
              <a:rPr lang="el-GR" sz="6400" b="0" dirty="0" err="1">
                <a:solidFill>
                  <a:schemeClr val="dk1"/>
                </a:solidFill>
              </a:rPr>
              <a:t>chili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</a:t>
            </a:r>
            <a:r>
              <a:rPr lang="el-GR" sz="6400" b="0" dirty="0">
                <a:solidFill>
                  <a:schemeClr val="dk1"/>
                </a:solidFill>
              </a:rPr>
              <a:t> per </a:t>
            </a:r>
            <a:r>
              <a:rPr lang="el-GR" sz="6400" b="0" dirty="0" err="1">
                <a:solidFill>
                  <a:schemeClr val="dk1"/>
                </a:solidFill>
              </a:rPr>
              <a:t>anno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>
                <a:solidFill>
                  <a:schemeClr val="dk1"/>
                </a:solidFill>
              </a:rPr>
              <a:t>In </a:t>
            </a:r>
            <a:r>
              <a:rPr lang="el-GR" sz="6400" b="0" dirty="0" err="1">
                <a:solidFill>
                  <a:schemeClr val="dk1"/>
                </a:solidFill>
              </a:rPr>
              <a:t>media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Grecia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produce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intorno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ai</a:t>
            </a:r>
            <a:r>
              <a:rPr lang="el-GR" sz="6400" b="0" dirty="0">
                <a:solidFill>
                  <a:schemeClr val="dk1"/>
                </a:solidFill>
              </a:rPr>
              <a:t> 2.600.000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tonnellate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>
                <a:solidFill>
                  <a:schemeClr val="dk1"/>
                </a:solidFill>
              </a:rPr>
              <a:t>per </a:t>
            </a:r>
            <a:r>
              <a:rPr lang="el-GR" sz="6400" b="0" dirty="0" err="1">
                <a:solidFill>
                  <a:schemeClr val="dk1"/>
                </a:solidFill>
              </a:rPr>
              <a:t>anno</a:t>
            </a:r>
            <a:r>
              <a:rPr lang="el-GR" sz="6400" b="0" dirty="0">
                <a:solidFill>
                  <a:schemeClr val="dk1"/>
                </a:solidFill>
              </a:rPr>
              <a:t> e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produzione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annuale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dell’olio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oscilla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fra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le</a:t>
            </a:r>
            <a:r>
              <a:rPr lang="el-GR" sz="6400" b="0" dirty="0">
                <a:solidFill>
                  <a:schemeClr val="dk1"/>
                </a:solidFill>
              </a:rPr>
              <a:t> 300.000 e </a:t>
            </a:r>
            <a:r>
              <a:rPr lang="el-GR" sz="6400" b="0" dirty="0" err="1">
                <a:solidFill>
                  <a:schemeClr val="dk1"/>
                </a:solidFill>
              </a:rPr>
              <a:t>le</a:t>
            </a:r>
            <a:r>
              <a:rPr lang="el-GR" sz="6400" b="0" dirty="0">
                <a:solidFill>
                  <a:schemeClr val="dk1"/>
                </a:solidFill>
              </a:rPr>
              <a:t> 400.000 </a:t>
            </a:r>
            <a:r>
              <a:rPr lang="el-GR" sz="6400" b="0" dirty="0" err="1">
                <a:solidFill>
                  <a:schemeClr val="dk1"/>
                </a:solidFill>
              </a:rPr>
              <a:t>tonnellate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coltivazione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continua</a:t>
            </a:r>
            <a:r>
              <a:rPr lang="el-GR" sz="6400" b="0" dirty="0">
                <a:solidFill>
                  <a:schemeClr val="dk1"/>
                </a:solidFill>
              </a:rPr>
              <a:t> a </a:t>
            </a:r>
            <a:r>
              <a:rPr lang="el-GR" sz="6400" b="0" dirty="0" err="1">
                <a:solidFill>
                  <a:schemeClr val="dk1"/>
                </a:solidFill>
              </a:rPr>
              <a:t>realizzarsi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metodo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tradizionale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coltivazione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viene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ereditata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una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generazione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all’altra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400"/>
              <a:buNone/>
            </a:pPr>
            <a:endParaRPr sz="6400" b="0" dirty="0">
              <a:solidFill>
                <a:schemeClr val="dk1"/>
              </a:solidFill>
            </a:endParaRPr>
          </a:p>
          <a:p>
            <a:pPr marL="342900" lvl="0" indent="-24892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400"/>
              <a:buFont typeface="Noto Sans Symbols"/>
              <a:buNone/>
            </a:pPr>
            <a:endParaRPr sz="64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8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48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48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48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118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16" name="Google Shape;116;p4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7" name="Google Shape;117;p4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4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" y="-4"/>
            <a:ext cx="919604" cy="762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0" y="1340768"/>
            <a:ext cx="4032448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>
            <a:spLocks noGrp="1"/>
          </p:cNvSpPr>
          <p:nvPr>
            <p:ph type="title"/>
          </p:nvPr>
        </p:nvSpPr>
        <p:spPr>
          <a:xfrm>
            <a:off x="194912" y="836705"/>
            <a:ext cx="8754300" cy="4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lang="el-GR"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800" b="1">
                <a:solidFill>
                  <a:srgbClr val="000000"/>
                </a:solidFill>
              </a:rPr>
              <a:t>COLTIVAZIONE DI OLIVE IN ITALIA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7" name="Google Shape;127;p5"/>
          <p:cNvSpPr txBox="1">
            <a:spLocks noGrp="1"/>
          </p:cNvSpPr>
          <p:nvPr>
            <p:ph type="body" idx="1"/>
          </p:nvPr>
        </p:nvSpPr>
        <p:spPr>
          <a:xfrm>
            <a:off x="323528" y="1412776"/>
            <a:ext cx="4176464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649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coltivazione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</a:t>
            </a:r>
            <a:r>
              <a:rPr lang="el-GR" sz="6400" b="0" dirty="0">
                <a:solidFill>
                  <a:schemeClr val="dk1"/>
                </a:solidFill>
              </a:rPr>
              <a:t> in </a:t>
            </a:r>
            <a:r>
              <a:rPr lang="el-GR" sz="6400" b="0" dirty="0" err="1">
                <a:solidFill>
                  <a:schemeClr val="dk1"/>
                </a:solidFill>
              </a:rPr>
              <a:t>Italia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ammonta</a:t>
            </a:r>
            <a:r>
              <a:rPr lang="el-GR" sz="6400" b="0" dirty="0">
                <a:solidFill>
                  <a:schemeClr val="dk1"/>
                </a:solidFill>
              </a:rPr>
              <a:t> a 1.075.000 </a:t>
            </a:r>
            <a:r>
              <a:rPr lang="el-GR" sz="6400" b="0" dirty="0" err="1">
                <a:solidFill>
                  <a:schemeClr val="dk1"/>
                </a:solidFill>
              </a:rPr>
              <a:t>ettari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dai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quali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21% è </a:t>
            </a:r>
            <a:r>
              <a:rPr lang="el-GR" sz="6400" b="0" dirty="0" err="1">
                <a:solidFill>
                  <a:schemeClr val="dk1"/>
                </a:solidFill>
              </a:rPr>
              <a:t>irrigato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zone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più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importanti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coltivazione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trovano</a:t>
            </a:r>
            <a:r>
              <a:rPr lang="el-GR" sz="6400" b="0" dirty="0">
                <a:solidFill>
                  <a:schemeClr val="dk1"/>
                </a:solidFill>
              </a:rPr>
              <a:t> in </a:t>
            </a:r>
            <a:r>
              <a:rPr lang="el-GR" sz="6400" b="0" dirty="0" err="1">
                <a:solidFill>
                  <a:schemeClr val="dk1"/>
                </a:solidFill>
              </a:rPr>
              <a:t>Puglia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che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rappresenta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45% </a:t>
            </a:r>
            <a:r>
              <a:rPr lang="el-GR" sz="6400" b="0" dirty="0" err="1">
                <a:solidFill>
                  <a:schemeClr val="dk1"/>
                </a:solidFill>
              </a:rPr>
              <a:t>delle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zone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coltivate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seguita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Calabria</a:t>
            </a:r>
            <a:r>
              <a:rPr lang="el-GR" sz="6400" b="0" dirty="0">
                <a:solidFill>
                  <a:schemeClr val="dk1"/>
                </a:solidFill>
              </a:rPr>
              <a:t> (19%), </a:t>
            </a:r>
            <a:r>
              <a:rPr lang="el-GR" sz="6400" b="0" dirty="0" err="1">
                <a:solidFill>
                  <a:schemeClr val="dk1"/>
                </a:solidFill>
              </a:rPr>
              <a:t>Sicilia</a:t>
            </a:r>
            <a:r>
              <a:rPr lang="el-GR" sz="6400" b="0" dirty="0">
                <a:solidFill>
                  <a:schemeClr val="dk1"/>
                </a:solidFill>
              </a:rPr>
              <a:t> (10%), </a:t>
            </a:r>
            <a:r>
              <a:rPr lang="el-GR" sz="6400" b="0" dirty="0" err="1">
                <a:solidFill>
                  <a:schemeClr val="dk1"/>
                </a:solidFill>
              </a:rPr>
              <a:t>Campania</a:t>
            </a:r>
            <a:r>
              <a:rPr lang="el-GR" sz="6400" b="0" dirty="0">
                <a:solidFill>
                  <a:schemeClr val="dk1"/>
                </a:solidFill>
              </a:rPr>
              <a:t> (7%), </a:t>
            </a:r>
            <a:r>
              <a:rPr lang="el-GR" sz="6400" b="0" dirty="0" err="1">
                <a:solidFill>
                  <a:schemeClr val="dk1"/>
                </a:solidFill>
              </a:rPr>
              <a:t>Lazio</a:t>
            </a:r>
            <a:r>
              <a:rPr lang="el-GR" sz="6400" b="0" dirty="0">
                <a:solidFill>
                  <a:schemeClr val="dk1"/>
                </a:solidFill>
              </a:rPr>
              <a:t> (5%), </a:t>
            </a:r>
            <a:r>
              <a:rPr lang="el-GR" sz="6400" b="0" dirty="0" err="1">
                <a:solidFill>
                  <a:schemeClr val="dk1"/>
                </a:solidFill>
              </a:rPr>
              <a:t>Toscana</a:t>
            </a:r>
            <a:r>
              <a:rPr lang="el-GR" sz="6400" b="0" dirty="0">
                <a:solidFill>
                  <a:schemeClr val="dk1"/>
                </a:solidFill>
              </a:rPr>
              <a:t> (3%), </a:t>
            </a:r>
            <a:r>
              <a:rPr lang="el-GR" sz="6400" b="0" dirty="0" err="1">
                <a:solidFill>
                  <a:schemeClr val="dk1"/>
                </a:solidFill>
              </a:rPr>
              <a:t>Sardegna</a:t>
            </a:r>
            <a:r>
              <a:rPr lang="el-GR" sz="6400" b="0" dirty="0">
                <a:solidFill>
                  <a:schemeClr val="dk1"/>
                </a:solidFill>
              </a:rPr>
              <a:t> (3%),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Basilicata</a:t>
            </a:r>
            <a:r>
              <a:rPr lang="el-GR" sz="6400" b="0" dirty="0">
                <a:solidFill>
                  <a:schemeClr val="dk1"/>
                </a:solidFill>
              </a:rPr>
              <a:t> (2%)  </a:t>
            </a:r>
            <a:r>
              <a:rPr lang="el-GR" sz="6400" b="0" dirty="0" err="1">
                <a:solidFill>
                  <a:schemeClr val="dk1"/>
                </a:solidFill>
              </a:rPr>
              <a:t>Umbria</a:t>
            </a:r>
            <a:r>
              <a:rPr lang="el-GR" sz="6400" b="0" dirty="0">
                <a:solidFill>
                  <a:schemeClr val="dk1"/>
                </a:solidFill>
              </a:rPr>
              <a:t> (2%).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zone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coltivazione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biologica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sono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intorno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ai</a:t>
            </a:r>
            <a:r>
              <a:rPr lang="el-GR" sz="6400" b="0" dirty="0">
                <a:solidFill>
                  <a:schemeClr val="dk1"/>
                </a:solidFill>
              </a:rPr>
              <a:t> 176.000 </a:t>
            </a:r>
            <a:r>
              <a:rPr lang="el-GR" sz="6400" b="0" dirty="0" err="1">
                <a:solidFill>
                  <a:schemeClr val="dk1"/>
                </a:solidFill>
              </a:rPr>
              <a:t>ettari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ossia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16% </a:t>
            </a:r>
            <a:r>
              <a:rPr lang="el-GR" sz="6400" b="0" dirty="0" err="1">
                <a:solidFill>
                  <a:schemeClr val="dk1"/>
                </a:solidFill>
              </a:rPr>
              <a:t>del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totale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nazionale</a:t>
            </a:r>
            <a:r>
              <a:rPr lang="el-GR" sz="6400" b="0" dirty="0">
                <a:solidFill>
                  <a:schemeClr val="dk1"/>
                </a:solidFill>
              </a:rPr>
              <a:t>.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zona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superficie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più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grande</a:t>
            </a:r>
            <a:r>
              <a:rPr lang="el-GR" sz="6400" b="0" dirty="0">
                <a:solidFill>
                  <a:schemeClr val="dk1"/>
                </a:solidFill>
              </a:rPr>
              <a:t> è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Puglia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</a:t>
            </a:r>
            <a:r>
              <a:rPr lang="el-GR" sz="6400" b="0" dirty="0">
                <a:solidFill>
                  <a:schemeClr val="dk1"/>
                </a:solidFill>
              </a:rPr>
              <a:t> 55.000 </a:t>
            </a:r>
            <a:r>
              <a:rPr lang="el-GR" sz="6400" b="0" dirty="0" err="1">
                <a:solidFill>
                  <a:schemeClr val="dk1"/>
                </a:solidFill>
              </a:rPr>
              <a:t>ettari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32% </a:t>
            </a:r>
            <a:r>
              <a:rPr lang="el-GR" sz="6400" b="0" dirty="0" err="1">
                <a:solidFill>
                  <a:schemeClr val="dk1"/>
                </a:solidFill>
              </a:rPr>
              <a:t>del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totale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nazionale</a:t>
            </a:r>
            <a:r>
              <a:rPr lang="el-GR" sz="6400" b="0" dirty="0">
                <a:solidFill>
                  <a:schemeClr val="dk1"/>
                </a:solidFill>
              </a:rPr>
              <a:t> e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15% </a:t>
            </a:r>
            <a:r>
              <a:rPr lang="el-GR" sz="6400" b="0" dirty="0" err="1">
                <a:solidFill>
                  <a:schemeClr val="dk1"/>
                </a:solidFill>
              </a:rPr>
              <a:t>della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superficie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totale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oliveti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>
                <a:solidFill>
                  <a:schemeClr val="dk1"/>
                </a:solidFill>
              </a:rPr>
              <a:t>In </a:t>
            </a:r>
            <a:r>
              <a:rPr lang="el-GR" sz="6400" b="0" dirty="0" err="1">
                <a:solidFill>
                  <a:schemeClr val="dk1"/>
                </a:solidFill>
              </a:rPr>
              <a:t>Italia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esistono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più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500 </a:t>
            </a:r>
            <a:r>
              <a:rPr lang="el-GR" sz="6400" b="0" dirty="0" err="1">
                <a:solidFill>
                  <a:schemeClr val="dk1"/>
                </a:solidFill>
              </a:rPr>
              <a:t>varietà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olive</a:t>
            </a:r>
            <a:r>
              <a:rPr lang="el-GR" sz="6400" b="0" dirty="0">
                <a:solidFill>
                  <a:schemeClr val="dk1"/>
                </a:solidFill>
              </a:rPr>
              <a:t> e </a:t>
            </a:r>
            <a:r>
              <a:rPr lang="el-GR" sz="6400" b="0" dirty="0" err="1">
                <a:solidFill>
                  <a:schemeClr val="dk1"/>
                </a:solidFill>
              </a:rPr>
              <a:t>più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</a:t>
            </a:r>
            <a:r>
              <a:rPr lang="el-GR" sz="6400" b="0" dirty="0">
                <a:solidFill>
                  <a:schemeClr val="dk1"/>
                </a:solidFill>
              </a:rPr>
              <a:t> 90% </a:t>
            </a:r>
            <a:r>
              <a:rPr lang="el-GR" sz="6400" b="0" dirty="0" err="1">
                <a:solidFill>
                  <a:schemeClr val="dk1"/>
                </a:solidFill>
              </a:rPr>
              <a:t>della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produzione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proviene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</a:t>
            </a:r>
            <a:r>
              <a:rPr lang="el-GR" sz="6400" b="0" dirty="0">
                <a:solidFill>
                  <a:schemeClr val="dk1"/>
                </a:solidFill>
              </a:rPr>
              <a:t> 45 </a:t>
            </a:r>
            <a:r>
              <a:rPr lang="el-GR" sz="6400" b="0" dirty="0" err="1">
                <a:solidFill>
                  <a:schemeClr val="dk1"/>
                </a:solidFill>
              </a:rPr>
              <a:t>varietà</a:t>
            </a:r>
            <a:r>
              <a:rPr lang="el-GR" sz="7649" b="0" dirty="0">
                <a:solidFill>
                  <a:schemeClr val="dk1"/>
                </a:solidFill>
              </a:rPr>
              <a:t>.</a:t>
            </a:r>
            <a:endParaRPr sz="7649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400"/>
              <a:buNone/>
            </a:pPr>
            <a:endParaRPr sz="7649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8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28" name="Google Shape;128;p5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9" name="Google Shape;129;p5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5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74890" y="0"/>
            <a:ext cx="2369120" cy="836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0" y="-3"/>
            <a:ext cx="879376" cy="729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5" descr="Millenari di Puglia”: idea of respect and protection of century olive lands  for a sustainable tomorrow. | Sustainability and the commons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16016" y="1340768"/>
            <a:ext cx="3744416" cy="4104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>
            <a:spLocks noGrp="1"/>
          </p:cNvSpPr>
          <p:nvPr>
            <p:ph type="title"/>
          </p:nvPr>
        </p:nvSpPr>
        <p:spPr>
          <a:xfrm>
            <a:off x="1135366" y="569716"/>
            <a:ext cx="7272900" cy="8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200" b="1">
                <a:solidFill>
                  <a:srgbClr val="47796A"/>
                </a:solidFill>
              </a:rPr>
              <a:t>VARIETA PIU IMPORTANTI DI OLIVE IN GRECIA</a:t>
            </a: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3200">
              <a:solidFill>
                <a:srgbClr val="47796A"/>
              </a:solidFill>
            </a:endParaRPr>
          </a:p>
        </p:txBody>
      </p:sp>
      <p:sp>
        <p:nvSpPr>
          <p:cNvPr id="139" name="Google Shape;139;p6"/>
          <p:cNvSpPr txBox="1">
            <a:spLocks noGrp="1"/>
          </p:cNvSpPr>
          <p:nvPr>
            <p:ph type="body" idx="1"/>
          </p:nvPr>
        </p:nvSpPr>
        <p:spPr>
          <a:xfrm>
            <a:off x="529677" y="1484776"/>
            <a:ext cx="8229600" cy="51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325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837"/>
              <a:buNone/>
            </a:pPr>
            <a:r>
              <a:rPr lang="el-GR" sz="6241" dirty="0">
                <a:solidFill>
                  <a:schemeClr val="dk1"/>
                </a:solidFill>
              </a:rPr>
              <a:t>o</a:t>
            </a:r>
            <a:r>
              <a:rPr lang="el-GR" sz="624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6241" b="0" dirty="0" err="1">
                <a:solidFill>
                  <a:schemeClr val="dk1"/>
                </a:solidFill>
              </a:rPr>
              <a:t>Kalamon</a:t>
            </a:r>
            <a:r>
              <a:rPr lang="el-GR" sz="6241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</a:t>
            </a:r>
            <a:endParaRPr sz="6241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837"/>
              <a:buNone/>
            </a:pPr>
            <a:r>
              <a:rPr lang="el-GR" sz="6241" dirty="0">
                <a:solidFill>
                  <a:schemeClr val="dk1"/>
                </a:solidFill>
              </a:rPr>
              <a:t>o</a:t>
            </a:r>
            <a:r>
              <a:rPr lang="el-GR" sz="6241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6241" b="0" dirty="0" err="1">
                <a:solidFill>
                  <a:schemeClr val="dk1"/>
                </a:solidFill>
              </a:rPr>
              <a:t>Koroneiki</a:t>
            </a:r>
            <a:endParaRPr sz="6541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837"/>
              <a:buNone/>
            </a:pPr>
            <a:r>
              <a:rPr lang="el-GR" sz="6241" dirty="0">
                <a:solidFill>
                  <a:schemeClr val="dk1"/>
                </a:solidFill>
              </a:rPr>
              <a:t>o</a:t>
            </a:r>
            <a:r>
              <a:rPr lang="el-GR" sz="6241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6241" b="0" dirty="0" err="1">
                <a:solidFill>
                  <a:schemeClr val="dk1"/>
                </a:solidFill>
              </a:rPr>
              <a:t>Athinolia</a:t>
            </a:r>
            <a:r>
              <a:rPr lang="el-GR" sz="6241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</a:t>
            </a:r>
            <a:endParaRPr sz="6241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837"/>
              <a:buNone/>
            </a:pPr>
            <a:r>
              <a:rPr lang="el-GR" sz="6241" dirty="0">
                <a:solidFill>
                  <a:schemeClr val="dk1"/>
                </a:solidFill>
              </a:rPr>
              <a:t>o</a:t>
            </a:r>
            <a:r>
              <a:rPr lang="el-GR" sz="6241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6241" b="0" dirty="0" err="1">
                <a:solidFill>
                  <a:schemeClr val="dk1"/>
                </a:solidFill>
              </a:rPr>
              <a:t>Manaki</a:t>
            </a:r>
            <a:endParaRPr sz="6541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837"/>
              <a:buNone/>
            </a:pPr>
            <a:r>
              <a:rPr lang="el-GR" sz="6241" dirty="0">
                <a:solidFill>
                  <a:schemeClr val="dk1"/>
                </a:solidFill>
              </a:rPr>
              <a:t>o</a:t>
            </a:r>
            <a:r>
              <a:rPr lang="el-GR" sz="6241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6241" b="0" dirty="0" err="1">
                <a:solidFill>
                  <a:schemeClr val="dk1"/>
                </a:solidFill>
              </a:rPr>
              <a:t>Amfissis</a:t>
            </a:r>
            <a:endParaRPr sz="6541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837"/>
              <a:buNone/>
            </a:pPr>
            <a:r>
              <a:rPr lang="el-GR" sz="6241" dirty="0">
                <a:solidFill>
                  <a:schemeClr val="dk1"/>
                </a:solidFill>
              </a:rPr>
              <a:t>o</a:t>
            </a:r>
            <a:r>
              <a:rPr lang="el-GR" sz="6241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6241" b="0" dirty="0" err="1">
                <a:solidFill>
                  <a:schemeClr val="dk1"/>
                </a:solidFill>
              </a:rPr>
              <a:t>Ladolia</a:t>
            </a:r>
            <a:endParaRPr sz="6541" dirty="0"/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8837"/>
              <a:buNone/>
            </a:pPr>
            <a:r>
              <a:rPr lang="el-GR" sz="624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6241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041" b="0" dirty="0">
                <a:solidFill>
                  <a:srgbClr val="47796A"/>
                </a:solidFill>
              </a:rPr>
              <a:t>- </a:t>
            </a:r>
            <a:r>
              <a:rPr lang="el-GR" sz="6041" b="0" dirty="0" err="1">
                <a:solidFill>
                  <a:srgbClr val="47796A"/>
                </a:solidFill>
              </a:rPr>
              <a:t>L’olio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di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oliva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che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proviene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da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frutti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di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colore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da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verde</a:t>
            </a:r>
            <a:r>
              <a:rPr lang="el-GR" sz="6041" dirty="0">
                <a:solidFill>
                  <a:srgbClr val="47796A"/>
                </a:solidFill>
              </a:rPr>
              <a:t> a </a:t>
            </a:r>
            <a:r>
              <a:rPr lang="el-GR" sz="6041" dirty="0" err="1">
                <a:solidFill>
                  <a:srgbClr val="47796A"/>
                </a:solidFill>
              </a:rPr>
              <a:t>viola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contiene</a:t>
            </a:r>
            <a:r>
              <a:rPr lang="en-US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grandi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quantità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di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composti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chimici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fenolici</a:t>
            </a:r>
            <a:r>
              <a:rPr lang="el-GR" sz="6041" b="0" dirty="0">
                <a:solidFill>
                  <a:srgbClr val="47796A"/>
                </a:solidFill>
              </a:rPr>
              <a:t> e </a:t>
            </a:r>
            <a:r>
              <a:rPr lang="el-GR" sz="6041" b="0" dirty="0" err="1">
                <a:solidFill>
                  <a:srgbClr val="47796A"/>
                </a:solidFill>
              </a:rPr>
              <a:t>aromatici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ed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ha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un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sapore</a:t>
            </a:r>
            <a:r>
              <a:rPr lang="en-US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intensamente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fruttato</a:t>
            </a:r>
            <a:r>
              <a:rPr lang="el-GR" sz="6041" b="0" dirty="0">
                <a:solidFill>
                  <a:srgbClr val="47796A"/>
                </a:solidFill>
              </a:rPr>
              <a:t> (</a:t>
            </a:r>
            <a:r>
              <a:rPr lang="el-GR" sz="6041" dirty="0" err="1">
                <a:solidFill>
                  <a:srgbClr val="47796A"/>
                </a:solidFill>
              </a:rPr>
              <a:t>Koroneiki</a:t>
            </a:r>
            <a:r>
              <a:rPr lang="el-GR" sz="6041" dirty="0">
                <a:solidFill>
                  <a:srgbClr val="47796A"/>
                </a:solidFill>
              </a:rPr>
              <a:t> e </a:t>
            </a:r>
            <a:r>
              <a:rPr lang="el-GR" sz="6041" dirty="0" err="1">
                <a:solidFill>
                  <a:srgbClr val="47796A"/>
                </a:solidFill>
              </a:rPr>
              <a:t>Athinolia</a:t>
            </a:r>
            <a:r>
              <a:rPr lang="el-GR" sz="6041" b="0" dirty="0">
                <a:solidFill>
                  <a:srgbClr val="47796A"/>
                </a:solidFill>
              </a:rPr>
              <a:t>).</a:t>
            </a:r>
            <a:endParaRPr sz="6041" b="0" dirty="0">
              <a:solidFill>
                <a:srgbClr val="47796A"/>
              </a:solidFill>
            </a:endParaRPr>
          </a:p>
          <a:p>
            <a:pPr marL="342900" lvl="0" indent="0" algn="just" rtl="0">
              <a:lnSpc>
                <a:spcPct val="115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041" b="0" dirty="0">
                <a:solidFill>
                  <a:srgbClr val="47796A"/>
                </a:solidFill>
              </a:rPr>
              <a:t>- </a:t>
            </a:r>
            <a:r>
              <a:rPr lang="el-GR" sz="6041" b="0" dirty="0" err="1">
                <a:solidFill>
                  <a:srgbClr val="47796A"/>
                </a:solidFill>
              </a:rPr>
              <a:t>Il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sapore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dell’olio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di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oliva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che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proviene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da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frutti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di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colore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da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viola</a:t>
            </a:r>
            <a:r>
              <a:rPr lang="el-GR" sz="6041" dirty="0">
                <a:solidFill>
                  <a:srgbClr val="47796A"/>
                </a:solidFill>
              </a:rPr>
              <a:t> a</a:t>
            </a:r>
            <a:r>
              <a:rPr lang="en-US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nero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b="0" dirty="0">
                <a:solidFill>
                  <a:srgbClr val="47796A"/>
                </a:solidFill>
              </a:rPr>
              <a:t>è </a:t>
            </a:r>
            <a:r>
              <a:rPr lang="el-GR" sz="6041" b="0" dirty="0" err="1">
                <a:solidFill>
                  <a:srgbClr val="47796A"/>
                </a:solidFill>
              </a:rPr>
              <a:t>meno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intenso</a:t>
            </a:r>
            <a:r>
              <a:rPr lang="el-GR" sz="6041" b="0" dirty="0">
                <a:solidFill>
                  <a:srgbClr val="47796A"/>
                </a:solidFill>
              </a:rPr>
              <a:t> e </a:t>
            </a:r>
            <a:r>
              <a:rPr lang="el-GR" sz="6041" b="0" dirty="0" err="1">
                <a:solidFill>
                  <a:srgbClr val="47796A"/>
                </a:solidFill>
              </a:rPr>
              <a:t>l’aroma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ricorda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frutti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maturi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come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mela</a:t>
            </a:r>
            <a:r>
              <a:rPr lang="el-GR" sz="6041" b="0" dirty="0">
                <a:solidFill>
                  <a:srgbClr val="47796A"/>
                </a:solidFill>
              </a:rPr>
              <a:t>,</a:t>
            </a:r>
            <a:r>
              <a:rPr lang="en-US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pomodori</a:t>
            </a:r>
            <a:r>
              <a:rPr lang="el-GR" sz="6041" b="0" dirty="0">
                <a:solidFill>
                  <a:srgbClr val="47796A"/>
                </a:solidFill>
              </a:rPr>
              <a:t> e </a:t>
            </a:r>
            <a:r>
              <a:rPr lang="el-GR" sz="6041" b="0" dirty="0" err="1">
                <a:solidFill>
                  <a:srgbClr val="47796A"/>
                </a:solidFill>
              </a:rPr>
              <a:t>alcune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volte</a:t>
            </a:r>
            <a:r>
              <a:rPr lang="el-GR" sz="6041" b="0" dirty="0">
                <a:solidFill>
                  <a:srgbClr val="47796A"/>
                </a:solidFill>
              </a:rPr>
              <a:t> </a:t>
            </a:r>
            <a:r>
              <a:rPr lang="el-GR" sz="6041" b="0" dirty="0" err="1">
                <a:solidFill>
                  <a:srgbClr val="47796A"/>
                </a:solidFill>
              </a:rPr>
              <a:t>mandorle</a:t>
            </a:r>
            <a:r>
              <a:rPr lang="el-GR" sz="6041" b="0" dirty="0">
                <a:solidFill>
                  <a:srgbClr val="47796A"/>
                </a:solidFill>
              </a:rPr>
              <a:t> (</a:t>
            </a:r>
            <a:r>
              <a:rPr lang="el-GR" sz="6041" dirty="0" err="1">
                <a:solidFill>
                  <a:srgbClr val="47796A"/>
                </a:solidFill>
              </a:rPr>
              <a:t>Ladolia</a:t>
            </a:r>
            <a:r>
              <a:rPr lang="el-GR" sz="6041" dirty="0">
                <a:solidFill>
                  <a:srgbClr val="47796A"/>
                </a:solidFill>
              </a:rPr>
              <a:t> e </a:t>
            </a:r>
            <a:r>
              <a:rPr lang="el-GR" sz="6041" dirty="0" err="1">
                <a:solidFill>
                  <a:srgbClr val="47796A"/>
                </a:solidFill>
              </a:rPr>
              <a:t>Manaki</a:t>
            </a:r>
            <a:r>
              <a:rPr lang="el-GR" sz="6041" b="0" dirty="0">
                <a:solidFill>
                  <a:srgbClr val="47796A"/>
                </a:solidFill>
              </a:rPr>
              <a:t>).</a:t>
            </a:r>
            <a:endParaRPr sz="6041" b="0" dirty="0">
              <a:solidFill>
                <a:srgbClr val="47796A"/>
              </a:solidFill>
            </a:endParaRPr>
          </a:p>
          <a:p>
            <a:pPr marL="342900" lvl="0" indent="0" algn="just" rtl="0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041" dirty="0">
                <a:solidFill>
                  <a:srgbClr val="47796A"/>
                </a:solidFill>
              </a:rPr>
              <a:t>- </a:t>
            </a:r>
            <a:r>
              <a:rPr lang="el-GR" sz="6041" dirty="0" err="1">
                <a:solidFill>
                  <a:srgbClr val="47796A"/>
                </a:solidFill>
              </a:rPr>
              <a:t>Durante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la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maturazione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del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frutto</a:t>
            </a:r>
            <a:r>
              <a:rPr lang="el-GR" sz="6041" dirty="0">
                <a:solidFill>
                  <a:srgbClr val="47796A"/>
                </a:solidFill>
              </a:rPr>
              <a:t>, </a:t>
            </a:r>
            <a:r>
              <a:rPr lang="el-GR" sz="6041" dirty="0" err="1">
                <a:solidFill>
                  <a:srgbClr val="47796A"/>
                </a:solidFill>
              </a:rPr>
              <a:t>le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quantità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di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composti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fenolici</a:t>
            </a:r>
            <a:r>
              <a:rPr lang="el-GR" sz="6041" dirty="0">
                <a:solidFill>
                  <a:srgbClr val="47796A"/>
                </a:solidFill>
              </a:rPr>
              <a:t> e</a:t>
            </a:r>
            <a:r>
              <a:rPr lang="en-US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aromatici</a:t>
            </a:r>
            <a:r>
              <a:rPr lang="el-GR" sz="6041" dirty="0">
                <a:solidFill>
                  <a:srgbClr val="47796A"/>
                </a:solidFill>
              </a:rPr>
              <a:t> </a:t>
            </a:r>
            <a:r>
              <a:rPr lang="el-GR" sz="6041" dirty="0" err="1">
                <a:solidFill>
                  <a:srgbClr val="47796A"/>
                </a:solidFill>
              </a:rPr>
              <a:t>diminuiscono</a:t>
            </a:r>
            <a:r>
              <a:rPr lang="el-GR" sz="6041" dirty="0">
                <a:solidFill>
                  <a:srgbClr val="47796A"/>
                </a:solidFill>
              </a:rPr>
              <a:t>.</a:t>
            </a:r>
            <a:endParaRPr sz="6041" dirty="0">
              <a:solidFill>
                <a:srgbClr val="47796A"/>
              </a:solidFill>
            </a:endParaRPr>
          </a:p>
          <a:p>
            <a:pPr marL="342900" lvl="0" indent="0" algn="just" rtl="0">
              <a:lnSpc>
                <a:spcPct val="115000"/>
              </a:lnSpc>
              <a:spcBef>
                <a:spcPts val="320"/>
              </a:spcBef>
              <a:spcAft>
                <a:spcPts val="0"/>
              </a:spcAft>
              <a:buNone/>
            </a:pPr>
            <a:endParaRPr sz="6041" dirty="0">
              <a:solidFill>
                <a:srgbClr val="47796A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ct val="28837"/>
              <a:buNone/>
            </a:pPr>
            <a:endParaRPr sz="6241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ct val="28837"/>
              <a:buNone/>
            </a:pPr>
            <a:endParaRPr sz="6241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960"/>
              </a:spcBef>
              <a:spcAft>
                <a:spcPts val="0"/>
              </a:spcAft>
              <a:buClr>
                <a:schemeClr val="lt2"/>
              </a:buClr>
              <a:buSzPct val="28837"/>
              <a:buFont typeface="Noto Sans Symbols"/>
              <a:buNone/>
            </a:pPr>
            <a:endParaRPr sz="6241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40" name="Google Shape;140;p6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1" name="Google Shape;141;p6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6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7825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9" y="11"/>
            <a:ext cx="879376" cy="729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43808" y="1484784"/>
            <a:ext cx="4286250" cy="1731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6"/>
          <p:cNvSpPr/>
          <p:nvPr/>
        </p:nvSpPr>
        <p:spPr>
          <a:xfrm>
            <a:off x="9504458" y="3930885"/>
            <a:ext cx="44646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"/>
          <p:cNvSpPr txBox="1">
            <a:spLocks noGrp="1"/>
          </p:cNvSpPr>
          <p:nvPr>
            <p:ph type="title"/>
          </p:nvPr>
        </p:nvSpPr>
        <p:spPr>
          <a:xfrm>
            <a:off x="876691" y="400655"/>
            <a:ext cx="7488900" cy="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1800"/>
              <a:buFont typeface="Arial"/>
              <a:buNone/>
            </a:pPr>
            <a:r>
              <a:rPr lang="el-GR" sz="1800" b="1">
                <a:solidFill>
                  <a:srgbClr val="47796A"/>
                </a:solidFill>
              </a:rPr>
              <a:t>VARIETA PIU IMPORTANTI DI OLIVE IN ITALIA</a:t>
            </a:r>
            <a:endParaRPr sz="1600">
              <a:solidFill>
                <a:srgbClr val="47796A"/>
              </a:solidFill>
            </a:endParaRPr>
          </a:p>
        </p:txBody>
      </p:sp>
      <p:sp>
        <p:nvSpPr>
          <p:cNvPr id="152" name="Google Shape;152;p7"/>
          <p:cNvSpPr txBox="1">
            <a:spLocks noGrp="1"/>
          </p:cNvSpPr>
          <p:nvPr>
            <p:ph type="body" idx="1"/>
          </p:nvPr>
        </p:nvSpPr>
        <p:spPr>
          <a:xfrm>
            <a:off x="591336" y="2248465"/>
            <a:ext cx="8280900" cy="51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b="0" dirty="0">
                <a:solidFill>
                  <a:schemeClr val="dk1"/>
                </a:solidFill>
              </a:rPr>
              <a:t>-</a:t>
            </a:r>
            <a:r>
              <a:rPr lang="el-GR" sz="1900" b="0" dirty="0">
                <a:solidFill>
                  <a:schemeClr val="dk1"/>
                </a:solidFill>
              </a:rPr>
              <a:t>“</a:t>
            </a:r>
            <a:r>
              <a:rPr lang="el-GR" sz="1900" b="0" dirty="0" err="1">
                <a:solidFill>
                  <a:schemeClr val="dk1"/>
                </a:solidFill>
              </a:rPr>
              <a:t>Coratina</a:t>
            </a:r>
            <a:r>
              <a:rPr lang="el-GR" sz="1900" b="0" dirty="0">
                <a:solidFill>
                  <a:schemeClr val="dk1"/>
                </a:solidFill>
              </a:rPr>
              <a:t>”, “</a:t>
            </a:r>
            <a:r>
              <a:rPr lang="el-GR" sz="1900" b="0" dirty="0" err="1">
                <a:solidFill>
                  <a:schemeClr val="dk1"/>
                </a:solidFill>
              </a:rPr>
              <a:t>Ogliarola</a:t>
            </a:r>
            <a:r>
              <a:rPr lang="el-GR" sz="1900" b="0" dirty="0">
                <a:solidFill>
                  <a:schemeClr val="dk1"/>
                </a:solidFill>
              </a:rPr>
              <a:t>” e “</a:t>
            </a:r>
            <a:r>
              <a:rPr lang="el-GR" sz="1900" b="0" dirty="0" err="1">
                <a:solidFill>
                  <a:schemeClr val="dk1"/>
                </a:solidFill>
              </a:rPr>
              <a:t>Cellina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di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Nardò</a:t>
            </a:r>
            <a:r>
              <a:rPr lang="el-GR" sz="1900" b="0" dirty="0">
                <a:solidFill>
                  <a:schemeClr val="dk1"/>
                </a:solidFill>
              </a:rPr>
              <a:t>”, in </a:t>
            </a:r>
            <a:r>
              <a:rPr lang="el-GR" sz="1900" b="0" dirty="0" err="1">
                <a:solidFill>
                  <a:schemeClr val="dk1"/>
                </a:solidFill>
              </a:rPr>
              <a:t>Puglia</a:t>
            </a:r>
            <a:r>
              <a:rPr lang="el-GR" sz="1900" b="0" dirty="0">
                <a:solidFill>
                  <a:schemeClr val="dk1"/>
                </a:solidFill>
              </a:rPr>
              <a:t>.</a:t>
            </a:r>
            <a:endParaRPr sz="19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b="0" dirty="0">
                <a:solidFill>
                  <a:schemeClr val="dk1"/>
                </a:solidFill>
              </a:rPr>
              <a:t>-</a:t>
            </a:r>
            <a:r>
              <a:rPr lang="el-GR" sz="1900" b="0" dirty="0">
                <a:solidFill>
                  <a:schemeClr val="dk1"/>
                </a:solidFill>
              </a:rPr>
              <a:t>“</a:t>
            </a:r>
            <a:r>
              <a:rPr lang="el-GR" sz="1900" b="0" dirty="0" err="1">
                <a:solidFill>
                  <a:schemeClr val="dk1"/>
                </a:solidFill>
              </a:rPr>
              <a:t>Carolea</a:t>
            </a:r>
            <a:r>
              <a:rPr lang="el-GR" sz="1900" b="0" dirty="0">
                <a:solidFill>
                  <a:schemeClr val="dk1"/>
                </a:solidFill>
              </a:rPr>
              <a:t>”, “</a:t>
            </a:r>
            <a:r>
              <a:rPr lang="el-GR" sz="1900" b="0" dirty="0" err="1">
                <a:solidFill>
                  <a:schemeClr val="dk1"/>
                </a:solidFill>
              </a:rPr>
              <a:t>Cassanese</a:t>
            </a:r>
            <a:r>
              <a:rPr lang="el-GR" sz="1900" b="0" dirty="0">
                <a:solidFill>
                  <a:schemeClr val="dk1"/>
                </a:solidFill>
              </a:rPr>
              <a:t>” e “</a:t>
            </a:r>
            <a:r>
              <a:rPr lang="el-GR" sz="1900" b="0" dirty="0" err="1">
                <a:solidFill>
                  <a:schemeClr val="dk1"/>
                </a:solidFill>
              </a:rPr>
              <a:t>Ottobratica</a:t>
            </a:r>
            <a:r>
              <a:rPr lang="el-GR" sz="1900" b="0" dirty="0">
                <a:solidFill>
                  <a:schemeClr val="dk1"/>
                </a:solidFill>
              </a:rPr>
              <a:t>”, in </a:t>
            </a:r>
            <a:r>
              <a:rPr lang="el-GR" sz="1900" b="0" dirty="0" err="1">
                <a:solidFill>
                  <a:schemeClr val="dk1"/>
                </a:solidFill>
              </a:rPr>
              <a:t>Calabria</a:t>
            </a:r>
            <a:r>
              <a:rPr lang="el-GR" sz="1900" b="0" dirty="0">
                <a:solidFill>
                  <a:schemeClr val="dk1"/>
                </a:solidFill>
              </a:rPr>
              <a:t>.</a:t>
            </a:r>
            <a:endParaRPr sz="19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b="0" dirty="0">
                <a:solidFill>
                  <a:schemeClr val="dk1"/>
                </a:solidFill>
              </a:rPr>
              <a:t>-</a:t>
            </a:r>
            <a:r>
              <a:rPr lang="el-GR" sz="1900" b="0" dirty="0">
                <a:solidFill>
                  <a:schemeClr val="dk1"/>
                </a:solidFill>
              </a:rPr>
              <a:t>“</a:t>
            </a:r>
            <a:r>
              <a:rPr lang="el-GR" sz="1900" b="0" dirty="0" err="1">
                <a:solidFill>
                  <a:schemeClr val="dk1"/>
                </a:solidFill>
              </a:rPr>
              <a:t>Biancolilla</a:t>
            </a:r>
            <a:r>
              <a:rPr lang="el-GR" sz="1900" b="0" dirty="0">
                <a:solidFill>
                  <a:schemeClr val="dk1"/>
                </a:solidFill>
              </a:rPr>
              <a:t>”, “</a:t>
            </a:r>
            <a:r>
              <a:rPr lang="el-GR" sz="1900" b="0" dirty="0" err="1">
                <a:solidFill>
                  <a:schemeClr val="dk1"/>
                </a:solidFill>
              </a:rPr>
              <a:t>Cerasuola</a:t>
            </a:r>
            <a:r>
              <a:rPr lang="el-GR" sz="1900" b="0" dirty="0">
                <a:solidFill>
                  <a:schemeClr val="dk1"/>
                </a:solidFill>
              </a:rPr>
              <a:t>”, “</a:t>
            </a:r>
            <a:r>
              <a:rPr lang="el-GR" sz="1900" b="0" dirty="0" err="1">
                <a:solidFill>
                  <a:schemeClr val="dk1"/>
                </a:solidFill>
              </a:rPr>
              <a:t>Moresca</a:t>
            </a:r>
            <a:r>
              <a:rPr lang="el-GR" sz="1900" b="0" dirty="0">
                <a:solidFill>
                  <a:schemeClr val="dk1"/>
                </a:solidFill>
              </a:rPr>
              <a:t>”, “</a:t>
            </a:r>
            <a:r>
              <a:rPr lang="el-GR" sz="1900" b="0" dirty="0" err="1">
                <a:solidFill>
                  <a:schemeClr val="dk1"/>
                </a:solidFill>
              </a:rPr>
              <a:t>Santagatese</a:t>
            </a:r>
            <a:r>
              <a:rPr lang="el-GR" sz="1900" b="0" dirty="0">
                <a:solidFill>
                  <a:schemeClr val="dk1"/>
                </a:solidFill>
              </a:rPr>
              <a:t>” e “</a:t>
            </a:r>
            <a:r>
              <a:rPr lang="el-GR" sz="1900" b="0" dirty="0" err="1">
                <a:solidFill>
                  <a:schemeClr val="dk1"/>
                </a:solidFill>
              </a:rPr>
              <a:t>Tonda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Iblea</a:t>
            </a:r>
            <a:r>
              <a:rPr lang="el-GR" sz="1900" b="0" dirty="0">
                <a:solidFill>
                  <a:schemeClr val="dk1"/>
                </a:solidFill>
              </a:rPr>
              <a:t>”, in</a:t>
            </a:r>
            <a:endParaRPr sz="19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900" b="0" dirty="0" err="1">
                <a:solidFill>
                  <a:schemeClr val="dk1"/>
                </a:solidFill>
              </a:rPr>
              <a:t>Sicilia</a:t>
            </a:r>
            <a:r>
              <a:rPr lang="el-GR" sz="1900" b="0" dirty="0">
                <a:solidFill>
                  <a:schemeClr val="dk1"/>
                </a:solidFill>
              </a:rPr>
              <a:t>.</a:t>
            </a:r>
            <a:endParaRPr sz="19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b="0" dirty="0">
                <a:solidFill>
                  <a:schemeClr val="dk1"/>
                </a:solidFill>
              </a:rPr>
              <a:t>-</a:t>
            </a:r>
            <a:r>
              <a:rPr lang="el-GR" sz="1900" b="0" dirty="0">
                <a:solidFill>
                  <a:schemeClr val="dk1"/>
                </a:solidFill>
              </a:rPr>
              <a:t>“</a:t>
            </a:r>
            <a:r>
              <a:rPr lang="el-GR" sz="1900" b="0" dirty="0" err="1">
                <a:solidFill>
                  <a:schemeClr val="dk1"/>
                </a:solidFill>
              </a:rPr>
              <a:t>Frantoio</a:t>
            </a:r>
            <a:r>
              <a:rPr lang="el-GR" sz="1900" b="0" dirty="0">
                <a:solidFill>
                  <a:schemeClr val="dk1"/>
                </a:solidFill>
              </a:rPr>
              <a:t>”, “</a:t>
            </a:r>
            <a:r>
              <a:rPr lang="el-GR" sz="1900" b="0" dirty="0" err="1">
                <a:solidFill>
                  <a:schemeClr val="dk1"/>
                </a:solidFill>
              </a:rPr>
              <a:t>Leccino</a:t>
            </a:r>
            <a:r>
              <a:rPr lang="el-GR" sz="1900" b="0" dirty="0">
                <a:solidFill>
                  <a:schemeClr val="dk1"/>
                </a:solidFill>
              </a:rPr>
              <a:t>”,“</a:t>
            </a:r>
            <a:r>
              <a:rPr lang="el-GR" sz="1900" b="0" dirty="0" err="1">
                <a:solidFill>
                  <a:schemeClr val="dk1"/>
                </a:solidFill>
              </a:rPr>
              <a:t>Moraiolo</a:t>
            </a:r>
            <a:r>
              <a:rPr lang="el-GR" sz="1900" b="0" dirty="0">
                <a:solidFill>
                  <a:schemeClr val="dk1"/>
                </a:solidFill>
              </a:rPr>
              <a:t>”, “</a:t>
            </a:r>
            <a:r>
              <a:rPr lang="el-GR" sz="1900" b="0" dirty="0" err="1">
                <a:solidFill>
                  <a:schemeClr val="dk1"/>
                </a:solidFill>
              </a:rPr>
              <a:t>Taggiasca</a:t>
            </a:r>
            <a:r>
              <a:rPr lang="el-GR" sz="1900" b="0" dirty="0">
                <a:solidFill>
                  <a:schemeClr val="dk1"/>
                </a:solidFill>
              </a:rPr>
              <a:t>”, “</a:t>
            </a:r>
            <a:r>
              <a:rPr lang="el-GR" sz="1900" b="0" dirty="0" err="1">
                <a:solidFill>
                  <a:schemeClr val="dk1"/>
                </a:solidFill>
              </a:rPr>
              <a:t>Canino</a:t>
            </a:r>
            <a:r>
              <a:rPr lang="el-GR" sz="1900" b="0" dirty="0">
                <a:solidFill>
                  <a:schemeClr val="dk1"/>
                </a:solidFill>
              </a:rPr>
              <a:t>” e “</a:t>
            </a:r>
            <a:r>
              <a:rPr lang="el-GR" sz="1900" b="0" dirty="0" err="1">
                <a:solidFill>
                  <a:schemeClr val="dk1"/>
                </a:solidFill>
              </a:rPr>
              <a:t>Dolce</a:t>
            </a:r>
            <a:r>
              <a:rPr lang="en-US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Agogia</a:t>
            </a:r>
            <a:r>
              <a:rPr lang="el-GR" sz="1900" b="0" dirty="0">
                <a:solidFill>
                  <a:schemeClr val="dk1"/>
                </a:solidFill>
              </a:rPr>
              <a:t>”, </a:t>
            </a:r>
            <a:r>
              <a:rPr lang="el-GR" sz="1900" b="0" dirty="0" err="1">
                <a:solidFill>
                  <a:schemeClr val="dk1"/>
                </a:solidFill>
              </a:rPr>
              <a:t>che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si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usano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principalmente</a:t>
            </a:r>
            <a:r>
              <a:rPr lang="el-GR" sz="1900" b="0" dirty="0">
                <a:solidFill>
                  <a:schemeClr val="dk1"/>
                </a:solidFill>
              </a:rPr>
              <a:t> per </a:t>
            </a:r>
            <a:r>
              <a:rPr lang="el-GR" sz="1900" b="0" dirty="0" err="1">
                <a:solidFill>
                  <a:schemeClr val="dk1"/>
                </a:solidFill>
              </a:rPr>
              <a:t>la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produzione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di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olio</a:t>
            </a:r>
            <a:r>
              <a:rPr lang="el-GR" sz="1900" b="0" dirty="0">
                <a:solidFill>
                  <a:schemeClr val="dk1"/>
                </a:solidFill>
              </a:rPr>
              <a:t>.</a:t>
            </a:r>
            <a:endParaRPr sz="19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4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19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53" name="Google Shape;153;p7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4" name="Google Shape;154;p7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7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5" y="-1"/>
            <a:ext cx="1003176" cy="832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131840" y="1025009"/>
            <a:ext cx="3350260" cy="221932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7"/>
          <p:cNvSpPr/>
          <p:nvPr/>
        </p:nvSpPr>
        <p:spPr>
          <a:xfrm>
            <a:off x="2341581" y="3244334"/>
            <a:ext cx="4532395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</a:t>
            </a:r>
            <a:r>
              <a:rPr lang="el-GR" sz="1200" dirty="0" err="1">
                <a:solidFill>
                  <a:schemeClr val="dk1"/>
                </a:solidFill>
              </a:rPr>
              <a:t>Coltivazione</a:t>
            </a:r>
            <a:r>
              <a:rPr lang="el-GR" sz="1200" dirty="0">
                <a:solidFill>
                  <a:schemeClr val="dk1"/>
                </a:solidFill>
              </a:rPr>
              <a:t> </a:t>
            </a:r>
            <a:r>
              <a:rPr lang="el-GR" sz="1200" dirty="0" err="1">
                <a:solidFill>
                  <a:schemeClr val="dk1"/>
                </a:solidFill>
              </a:rPr>
              <a:t>della</a:t>
            </a:r>
            <a:r>
              <a:rPr lang="el-GR" sz="1200" dirty="0">
                <a:solidFill>
                  <a:schemeClr val="dk1"/>
                </a:solidFill>
              </a:rPr>
              <a:t> </a:t>
            </a:r>
            <a:r>
              <a:rPr lang="el-GR" sz="1200" dirty="0" err="1">
                <a:solidFill>
                  <a:schemeClr val="dk1"/>
                </a:solidFill>
              </a:rPr>
              <a:t>varietà</a:t>
            </a:r>
            <a:r>
              <a:rPr lang="el-GR" sz="1200" dirty="0">
                <a:solidFill>
                  <a:schemeClr val="dk1"/>
                </a:solidFill>
              </a:rPr>
              <a:t> </a:t>
            </a:r>
            <a:r>
              <a:rPr lang="el-GR" sz="1200" dirty="0" err="1">
                <a:solidFill>
                  <a:schemeClr val="dk1"/>
                </a:solidFill>
              </a:rPr>
              <a:t>Coratina</a:t>
            </a:r>
            <a:r>
              <a:rPr lang="el-GR" sz="1200" dirty="0">
                <a:solidFill>
                  <a:schemeClr val="dk1"/>
                </a:solidFill>
              </a:rPr>
              <a:t> in  </a:t>
            </a:r>
            <a:r>
              <a:rPr lang="el-GR" sz="1200" dirty="0" err="1">
                <a:solidFill>
                  <a:schemeClr val="dk1"/>
                </a:solidFill>
              </a:rPr>
              <a:t>Puglia</a:t>
            </a:r>
            <a:r>
              <a:rPr lang="el-GR" sz="1200" dirty="0">
                <a:solidFill>
                  <a:schemeClr val="dk1"/>
                </a:solidFill>
              </a:rPr>
              <a:t> </a:t>
            </a:r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 txBox="1">
            <a:spLocks noGrp="1"/>
          </p:cNvSpPr>
          <p:nvPr>
            <p:ph type="body" idx="1"/>
          </p:nvPr>
        </p:nvSpPr>
        <p:spPr>
          <a:xfrm>
            <a:off x="179512" y="799028"/>
            <a:ext cx="87849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>
                <a:solidFill>
                  <a:schemeClr val="dk2"/>
                </a:solidFill>
              </a:rPr>
              <a:t>QUADRO ATTUALE E PROCEDIMENTI DI CERTIFICAZIONE DI PRODOTTI</a:t>
            </a:r>
            <a:endParaRPr sz="1800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>
                <a:solidFill>
                  <a:schemeClr val="dk2"/>
                </a:solidFill>
              </a:rPr>
              <a:t>AGROALIMENTARI NELLA ZONA COMUNE TRANSFRONTALIERA GRECIA</a:t>
            </a:r>
            <a:endParaRPr sz="1800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>
                <a:solidFill>
                  <a:schemeClr val="dk2"/>
                </a:solidFill>
              </a:rPr>
              <a:t>- ITALIA</a:t>
            </a:r>
            <a:endParaRPr sz="1800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</a:pP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165" name="Google Shape;165;p8"/>
          <p:cNvSpPr txBox="1">
            <a:spLocks noGrp="1"/>
          </p:cNvSpPr>
          <p:nvPr>
            <p:ph type="body" idx="2"/>
          </p:nvPr>
        </p:nvSpPr>
        <p:spPr>
          <a:xfrm>
            <a:off x="499622" y="2755855"/>
            <a:ext cx="4456800" cy="2670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500" b="1" dirty="0" err="1">
                <a:solidFill>
                  <a:schemeClr val="dk1"/>
                </a:solidFill>
              </a:rPr>
              <a:t>Marchi</a:t>
            </a:r>
            <a:r>
              <a:rPr lang="el-GR" sz="1500" b="1" dirty="0">
                <a:solidFill>
                  <a:schemeClr val="dk1"/>
                </a:solidFill>
              </a:rPr>
              <a:t> </a:t>
            </a:r>
            <a:r>
              <a:rPr lang="el-GR" sz="1500" b="1" dirty="0" err="1">
                <a:solidFill>
                  <a:schemeClr val="dk1"/>
                </a:solidFill>
              </a:rPr>
              <a:t>di</a:t>
            </a:r>
            <a:r>
              <a:rPr lang="el-GR" sz="1500" b="1" dirty="0">
                <a:solidFill>
                  <a:schemeClr val="dk1"/>
                </a:solidFill>
              </a:rPr>
              <a:t> </a:t>
            </a:r>
            <a:r>
              <a:rPr lang="el-GR" sz="1500" b="1" dirty="0" err="1">
                <a:solidFill>
                  <a:schemeClr val="dk1"/>
                </a:solidFill>
              </a:rPr>
              <a:t>qualità</a:t>
            </a:r>
            <a:r>
              <a:rPr lang="el-GR" sz="1500" b="1" dirty="0">
                <a:solidFill>
                  <a:schemeClr val="dk1"/>
                </a:solidFill>
              </a:rPr>
              <a:t> U.E. in </a:t>
            </a:r>
            <a:r>
              <a:rPr lang="el-GR" sz="1500" b="1" dirty="0" err="1">
                <a:solidFill>
                  <a:schemeClr val="dk1"/>
                </a:solidFill>
              </a:rPr>
              <a:t>base</a:t>
            </a:r>
            <a:r>
              <a:rPr lang="el-GR" sz="1500" b="1" dirty="0">
                <a:solidFill>
                  <a:schemeClr val="dk1"/>
                </a:solidFill>
              </a:rPr>
              <a:t> </a:t>
            </a:r>
            <a:r>
              <a:rPr lang="el-GR" sz="1500" b="1" dirty="0" err="1">
                <a:solidFill>
                  <a:schemeClr val="dk1"/>
                </a:solidFill>
              </a:rPr>
              <a:t>al</a:t>
            </a:r>
            <a:r>
              <a:rPr lang="el-GR" sz="1500" b="1" dirty="0">
                <a:solidFill>
                  <a:schemeClr val="dk1"/>
                </a:solidFill>
              </a:rPr>
              <a:t> </a:t>
            </a:r>
            <a:r>
              <a:rPr lang="el-GR" sz="1500" b="1" dirty="0" err="1">
                <a:solidFill>
                  <a:schemeClr val="dk1"/>
                </a:solidFill>
              </a:rPr>
              <a:t>reg</a:t>
            </a:r>
            <a:r>
              <a:rPr lang="el-GR" sz="1500" b="1" dirty="0">
                <a:solidFill>
                  <a:schemeClr val="dk1"/>
                </a:solidFill>
              </a:rPr>
              <a:t>. 1151/2012</a:t>
            </a:r>
            <a:endParaRPr sz="1200" b="1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500" dirty="0">
                <a:solidFill>
                  <a:schemeClr val="dk1"/>
                </a:solidFill>
              </a:rPr>
              <a:t>o </a:t>
            </a:r>
            <a:r>
              <a:rPr lang="el-GR" sz="1500" dirty="0" err="1">
                <a:solidFill>
                  <a:schemeClr val="dk1"/>
                </a:solidFill>
              </a:rPr>
              <a:t>Denominazione</a:t>
            </a:r>
            <a:r>
              <a:rPr lang="el-GR" sz="1500" dirty="0">
                <a:solidFill>
                  <a:schemeClr val="dk1"/>
                </a:solidFill>
              </a:rPr>
              <a:t> </a:t>
            </a:r>
            <a:r>
              <a:rPr lang="el-GR" sz="1500" dirty="0" err="1">
                <a:solidFill>
                  <a:schemeClr val="dk1"/>
                </a:solidFill>
              </a:rPr>
              <a:t>d’Origine</a:t>
            </a:r>
            <a:r>
              <a:rPr lang="el-GR" sz="1500" dirty="0">
                <a:solidFill>
                  <a:schemeClr val="dk1"/>
                </a:solidFill>
              </a:rPr>
              <a:t> </a:t>
            </a:r>
            <a:r>
              <a:rPr lang="el-GR" sz="1500" dirty="0" err="1">
                <a:solidFill>
                  <a:schemeClr val="dk1"/>
                </a:solidFill>
              </a:rPr>
              <a:t>Protetta</a:t>
            </a:r>
            <a:r>
              <a:rPr lang="el-GR" sz="1500" dirty="0">
                <a:solidFill>
                  <a:schemeClr val="dk1"/>
                </a:solidFill>
              </a:rPr>
              <a:t> (D.O.P. - </a:t>
            </a:r>
            <a:r>
              <a:rPr lang="el-GR" sz="1500" dirty="0" err="1">
                <a:solidFill>
                  <a:schemeClr val="dk1"/>
                </a:solidFill>
              </a:rPr>
              <a:t>Protected</a:t>
            </a:r>
            <a:r>
              <a:rPr lang="el-GR" sz="1500" dirty="0">
                <a:solidFill>
                  <a:schemeClr val="dk1"/>
                </a:solidFill>
              </a:rPr>
              <a:t> </a:t>
            </a:r>
            <a:r>
              <a:rPr lang="el-GR" sz="1500" dirty="0" err="1">
                <a:solidFill>
                  <a:schemeClr val="dk1"/>
                </a:solidFill>
              </a:rPr>
              <a:t>Designation</a:t>
            </a:r>
            <a:r>
              <a:rPr lang="el-GR" sz="1500" dirty="0">
                <a:solidFill>
                  <a:schemeClr val="dk1"/>
                </a:solidFill>
              </a:rPr>
              <a:t> of</a:t>
            </a:r>
            <a:endParaRPr sz="15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500" dirty="0" err="1">
                <a:solidFill>
                  <a:schemeClr val="dk1"/>
                </a:solidFill>
              </a:rPr>
              <a:t>Origin</a:t>
            </a:r>
            <a:r>
              <a:rPr lang="el-GR" sz="1500" dirty="0">
                <a:solidFill>
                  <a:schemeClr val="dk1"/>
                </a:solidFill>
              </a:rPr>
              <a:t>, PDO)</a:t>
            </a:r>
            <a:endParaRPr sz="15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500" dirty="0">
                <a:solidFill>
                  <a:schemeClr val="dk1"/>
                </a:solidFill>
              </a:rPr>
              <a:t>o </a:t>
            </a:r>
            <a:r>
              <a:rPr lang="el-GR" sz="1500" dirty="0" err="1">
                <a:solidFill>
                  <a:schemeClr val="dk1"/>
                </a:solidFill>
              </a:rPr>
              <a:t>Indicazione</a:t>
            </a:r>
            <a:r>
              <a:rPr lang="el-GR" sz="1500" dirty="0">
                <a:solidFill>
                  <a:schemeClr val="dk1"/>
                </a:solidFill>
              </a:rPr>
              <a:t> </a:t>
            </a:r>
            <a:r>
              <a:rPr lang="el-GR" sz="1500" dirty="0" err="1">
                <a:solidFill>
                  <a:schemeClr val="dk1"/>
                </a:solidFill>
              </a:rPr>
              <a:t>Geografica</a:t>
            </a:r>
            <a:r>
              <a:rPr lang="el-GR" sz="1500" dirty="0">
                <a:solidFill>
                  <a:schemeClr val="dk1"/>
                </a:solidFill>
              </a:rPr>
              <a:t> </a:t>
            </a:r>
            <a:r>
              <a:rPr lang="el-GR" sz="1500" dirty="0" err="1">
                <a:solidFill>
                  <a:schemeClr val="dk1"/>
                </a:solidFill>
              </a:rPr>
              <a:t>Protetta</a:t>
            </a:r>
            <a:r>
              <a:rPr lang="el-GR" sz="1500" dirty="0">
                <a:solidFill>
                  <a:schemeClr val="dk1"/>
                </a:solidFill>
              </a:rPr>
              <a:t> (I.G.P. - </a:t>
            </a:r>
            <a:r>
              <a:rPr lang="el-GR" sz="1500" dirty="0" err="1">
                <a:solidFill>
                  <a:schemeClr val="dk1"/>
                </a:solidFill>
              </a:rPr>
              <a:t>Protected</a:t>
            </a:r>
            <a:r>
              <a:rPr lang="el-GR" sz="1500" dirty="0">
                <a:solidFill>
                  <a:schemeClr val="dk1"/>
                </a:solidFill>
              </a:rPr>
              <a:t> </a:t>
            </a:r>
            <a:r>
              <a:rPr lang="el-GR" sz="1500" dirty="0" err="1">
                <a:solidFill>
                  <a:schemeClr val="dk1"/>
                </a:solidFill>
              </a:rPr>
              <a:t>Geographical</a:t>
            </a:r>
            <a:endParaRPr sz="15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500" dirty="0" err="1">
                <a:solidFill>
                  <a:schemeClr val="dk1"/>
                </a:solidFill>
              </a:rPr>
              <a:t>Indication</a:t>
            </a:r>
            <a:r>
              <a:rPr lang="el-GR" sz="1500" dirty="0">
                <a:solidFill>
                  <a:schemeClr val="dk1"/>
                </a:solidFill>
              </a:rPr>
              <a:t>, PGI)</a:t>
            </a:r>
            <a:endParaRPr sz="15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500" b="1" u="sng" dirty="0">
              <a:solidFill>
                <a:schemeClr val="hlink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 b="1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sz="1500" b="1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</a:pPr>
            <a:endParaRPr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/>
            <a:r>
              <a:rPr lang="el-GR" sz="1800" dirty="0">
                <a:solidFill>
                  <a:schemeClr val="dk1"/>
                </a:solidFill>
              </a:rPr>
              <a:t> </a:t>
            </a:r>
            <a:endParaRPr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8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" y="-3"/>
            <a:ext cx="999235" cy="8287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8" descr="Νέα εγκύκλιος για την υποβολή σήματος ΠΟΠ/ΠΓΕ | olivenews.gr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93024" y="2764609"/>
            <a:ext cx="2038350" cy="1834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"/>
          <p:cNvSpPr txBox="1">
            <a:spLocks noGrp="1"/>
          </p:cNvSpPr>
          <p:nvPr>
            <p:ph type="title"/>
          </p:nvPr>
        </p:nvSpPr>
        <p:spPr>
          <a:xfrm>
            <a:off x="1029563" y="279700"/>
            <a:ext cx="6318900" cy="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l-GR" sz="1810" b="1">
                <a:solidFill>
                  <a:schemeClr val="dk2"/>
                </a:solidFill>
              </a:rPr>
              <a:t>STANDARD INTERNAZIONALI E SISTEMI DI GESTIONE PER LA SICUREZZA ALIMENTARE</a:t>
            </a:r>
            <a:endParaRPr sz="1810" b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10"/>
              <a:buFont typeface="Arial"/>
              <a:buNone/>
            </a:pPr>
            <a:endParaRPr sz="1710" b="1">
              <a:solidFill>
                <a:schemeClr val="dk2"/>
              </a:solidFill>
            </a:endParaRPr>
          </a:p>
        </p:txBody>
      </p:sp>
      <p:sp>
        <p:nvSpPr>
          <p:cNvPr id="187" name="Google Shape;187;p10"/>
          <p:cNvSpPr txBox="1">
            <a:spLocks noGrp="1"/>
          </p:cNvSpPr>
          <p:nvPr>
            <p:ph type="body" idx="1"/>
          </p:nvPr>
        </p:nvSpPr>
        <p:spPr>
          <a:xfrm>
            <a:off x="641445" y="789394"/>
            <a:ext cx="8038531" cy="58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325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5000" u="sng" dirty="0">
                <a:solidFill>
                  <a:srgbClr val="47796A"/>
                </a:solidFill>
              </a:rPr>
              <a:t>ISO 22000:2005</a:t>
            </a: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4600" b="0" dirty="0" err="1">
                <a:solidFill>
                  <a:srgbClr val="47796A"/>
                </a:solidFill>
              </a:rPr>
              <a:t>L</a:t>
            </a:r>
            <a:r>
              <a:rPr lang="el-GR" sz="4475" b="0" dirty="0" err="1">
                <a:solidFill>
                  <a:srgbClr val="47796A"/>
                </a:solidFill>
              </a:rPr>
              <a:t>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norma</a:t>
            </a:r>
            <a:r>
              <a:rPr lang="el-GR" sz="4475" b="0" dirty="0">
                <a:solidFill>
                  <a:srgbClr val="47796A"/>
                </a:solidFill>
              </a:rPr>
              <a:t> ISO 22000:2005 </a:t>
            </a:r>
            <a:r>
              <a:rPr lang="el-GR" sz="4475" b="0" dirty="0" err="1">
                <a:solidFill>
                  <a:srgbClr val="47796A"/>
                </a:solidFill>
              </a:rPr>
              <a:t>sul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sistema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gestione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sicurezza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alimentare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definisce</a:t>
            </a:r>
            <a:r>
              <a:rPr lang="el-GR" sz="4475" b="0" dirty="0">
                <a:solidFill>
                  <a:srgbClr val="47796A"/>
                </a:solidFill>
              </a:rPr>
              <a:t> i </a:t>
            </a:r>
            <a:r>
              <a:rPr lang="el-GR" sz="4475" b="0" dirty="0" err="1">
                <a:solidFill>
                  <a:srgbClr val="47796A"/>
                </a:solidFill>
              </a:rPr>
              <a:t>requisiti</a:t>
            </a:r>
            <a:r>
              <a:rPr lang="el-GR" sz="4475" b="0" dirty="0">
                <a:solidFill>
                  <a:srgbClr val="47796A"/>
                </a:solidFill>
              </a:rPr>
              <a:t> per </a:t>
            </a:r>
            <a:r>
              <a:rPr lang="el-GR" sz="4475" b="0" dirty="0" err="1">
                <a:solidFill>
                  <a:srgbClr val="47796A"/>
                </a:solidFill>
              </a:rPr>
              <a:t>ogni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organismo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che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opera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nel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settore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alimentare</a:t>
            </a:r>
            <a:r>
              <a:rPr lang="el-GR" sz="4475" b="0" dirty="0">
                <a:solidFill>
                  <a:srgbClr val="47796A"/>
                </a:solidFill>
              </a:rPr>
              <a:t> e </a:t>
            </a:r>
            <a:r>
              <a:rPr lang="el-GR" sz="4475" b="0" dirty="0" err="1">
                <a:solidFill>
                  <a:srgbClr val="47796A"/>
                </a:solidFill>
              </a:rPr>
              <a:t>che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desidera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dare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evidenza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propria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capacità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mantenere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sotto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controllo</a:t>
            </a:r>
            <a:r>
              <a:rPr lang="el-GR" sz="4475" b="0" dirty="0">
                <a:solidFill>
                  <a:srgbClr val="47796A"/>
                </a:solidFill>
              </a:rPr>
              <a:t> i </a:t>
            </a:r>
            <a:r>
              <a:rPr lang="el-GR" sz="4475" b="0" dirty="0" err="1">
                <a:solidFill>
                  <a:srgbClr val="47796A"/>
                </a:solidFill>
              </a:rPr>
              <a:t>rischi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relativi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alla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sicurezza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alimentare</a:t>
            </a:r>
            <a:r>
              <a:rPr lang="el-GR" sz="4475" b="0" dirty="0">
                <a:solidFill>
                  <a:srgbClr val="47796A"/>
                </a:solidFill>
              </a:rPr>
              <a:t>, </a:t>
            </a:r>
            <a:r>
              <a:rPr lang="el-GR" sz="4475" b="0" dirty="0" err="1">
                <a:solidFill>
                  <a:srgbClr val="47796A"/>
                </a:solidFill>
              </a:rPr>
              <a:t>allo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scopo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garantire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il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consumatore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sulla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sicurezza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degli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alimenti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al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momento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consumo</a:t>
            </a:r>
            <a:r>
              <a:rPr lang="el-GR" sz="4475" dirty="0">
                <a:solidFill>
                  <a:srgbClr val="47796A"/>
                </a:solidFill>
              </a:rPr>
              <a:t>.</a:t>
            </a:r>
            <a:r>
              <a:rPr lang="en-US" sz="4475" dirty="0">
                <a:solidFill>
                  <a:srgbClr val="47796A"/>
                </a:solidFill>
              </a:rPr>
              <a:t> </a:t>
            </a:r>
            <a:endParaRPr sz="4475" dirty="0">
              <a:solidFill>
                <a:srgbClr val="47796A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4475" u="sng" dirty="0">
                <a:solidFill>
                  <a:srgbClr val="47796A"/>
                </a:solidFill>
              </a:rPr>
              <a:t>ISO 9001:2015</a:t>
            </a:r>
            <a:endParaRPr sz="4475" u="sng" dirty="0">
              <a:solidFill>
                <a:srgbClr val="47796A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4475" b="0" dirty="0" err="1">
                <a:solidFill>
                  <a:srgbClr val="47796A"/>
                </a:solidFill>
              </a:rPr>
              <a:t>Un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Sistema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Gestione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Qualità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conforme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alla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norma</a:t>
            </a:r>
            <a:r>
              <a:rPr lang="el-GR" sz="4475" b="0" dirty="0">
                <a:solidFill>
                  <a:srgbClr val="47796A"/>
                </a:solidFill>
              </a:rPr>
              <a:t> ISO 9001:2015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ha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l’obiettivo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realizzare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un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miglioramento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continuo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processi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aziendali</a:t>
            </a:r>
            <a:r>
              <a:rPr lang="el-GR" sz="4475" b="0" dirty="0">
                <a:solidFill>
                  <a:srgbClr val="47796A"/>
                </a:solidFill>
              </a:rPr>
              <a:t>, </a:t>
            </a:r>
            <a:r>
              <a:rPr lang="el-GR" sz="4475" b="0" dirty="0" err="1">
                <a:solidFill>
                  <a:srgbClr val="47796A"/>
                </a:solidFill>
              </a:rPr>
              <a:t>allo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scopo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rendere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massima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soddisfazione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delle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esigenze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dei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clienti</a:t>
            </a:r>
            <a:r>
              <a:rPr lang="el-GR" sz="4475" b="0" dirty="0">
                <a:solidFill>
                  <a:srgbClr val="47796A"/>
                </a:solidFill>
              </a:rPr>
              <a:t>. I </a:t>
            </a:r>
            <a:r>
              <a:rPr lang="el-GR" sz="4475" b="0" dirty="0" err="1">
                <a:solidFill>
                  <a:srgbClr val="47796A"/>
                </a:solidFill>
              </a:rPr>
              <a:t>requisiti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secondo</a:t>
            </a:r>
            <a:r>
              <a:rPr lang="el-GR" sz="4475" b="0" dirty="0">
                <a:solidFill>
                  <a:srgbClr val="47796A"/>
                </a:solidFill>
              </a:rPr>
              <a:t> i </a:t>
            </a:r>
            <a:r>
              <a:rPr lang="el-GR" sz="4475" b="0" dirty="0" err="1">
                <a:solidFill>
                  <a:srgbClr val="47796A"/>
                </a:solidFill>
              </a:rPr>
              <a:t>quali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costruire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il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sistema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gestione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devono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soddisfare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tutta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gamma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delle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attività</a:t>
            </a:r>
            <a:r>
              <a:rPr lang="el-GR" sz="4475" b="0" dirty="0">
                <a:solidFill>
                  <a:srgbClr val="47796A"/>
                </a:solidFill>
              </a:rPr>
              <a:t>, </a:t>
            </a:r>
            <a:r>
              <a:rPr lang="el-GR" sz="4475" b="0" dirty="0" err="1">
                <a:solidFill>
                  <a:srgbClr val="47796A"/>
                </a:solidFill>
              </a:rPr>
              <a:t>dalla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progettazione</a:t>
            </a:r>
            <a:r>
              <a:rPr lang="el-GR" sz="4475" b="0" dirty="0">
                <a:solidFill>
                  <a:srgbClr val="47796A"/>
                </a:solidFill>
              </a:rPr>
              <a:t> e </a:t>
            </a:r>
            <a:r>
              <a:rPr lang="el-GR" sz="4475" b="0" dirty="0" err="1">
                <a:solidFill>
                  <a:srgbClr val="47796A"/>
                </a:solidFill>
              </a:rPr>
              <a:t>lo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sviluppo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nuovi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prodotti</a:t>
            </a:r>
            <a:r>
              <a:rPr lang="el-GR" sz="4475" b="0" dirty="0">
                <a:solidFill>
                  <a:srgbClr val="47796A"/>
                </a:solidFill>
              </a:rPr>
              <a:t> e </a:t>
            </a:r>
            <a:r>
              <a:rPr lang="el-GR" sz="4475" b="0" dirty="0" err="1">
                <a:solidFill>
                  <a:srgbClr val="47796A"/>
                </a:solidFill>
              </a:rPr>
              <a:t>servizi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fino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al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servizio</a:t>
            </a:r>
            <a:r>
              <a:rPr lang="el-GR" sz="4475" b="0" dirty="0">
                <a:solidFill>
                  <a:srgbClr val="47796A"/>
                </a:solidFill>
              </a:rPr>
              <a:t> post </a:t>
            </a:r>
            <a:r>
              <a:rPr lang="el-GR" sz="4475" b="0" dirty="0" err="1">
                <a:solidFill>
                  <a:srgbClr val="47796A"/>
                </a:solidFill>
              </a:rPr>
              <a:t>vendita</a:t>
            </a:r>
            <a:r>
              <a:rPr lang="el-GR" sz="4475" b="0" dirty="0">
                <a:solidFill>
                  <a:srgbClr val="47796A"/>
                </a:solidFill>
              </a:rPr>
              <a:t>.</a:t>
            </a:r>
            <a:endParaRPr sz="4475" b="0" dirty="0">
              <a:solidFill>
                <a:srgbClr val="47796A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4475" u="sng" dirty="0">
                <a:solidFill>
                  <a:srgbClr val="47796A"/>
                </a:solidFill>
              </a:rPr>
              <a:t>ISO 22005:2007</a:t>
            </a:r>
            <a:endParaRPr sz="4475" u="sng" dirty="0">
              <a:solidFill>
                <a:srgbClr val="47796A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4475" b="0" dirty="0" err="1">
                <a:solidFill>
                  <a:srgbClr val="47796A"/>
                </a:solidFill>
              </a:rPr>
              <a:t>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norma</a:t>
            </a:r>
            <a:r>
              <a:rPr lang="el-GR" sz="4475" b="0" dirty="0">
                <a:solidFill>
                  <a:srgbClr val="47796A"/>
                </a:solidFill>
              </a:rPr>
              <a:t> ISO 22005:2007 </a:t>
            </a:r>
            <a:r>
              <a:rPr lang="el-GR" sz="4475" b="0" dirty="0" err="1">
                <a:solidFill>
                  <a:srgbClr val="47796A"/>
                </a:solidFill>
              </a:rPr>
              <a:t>definisce</a:t>
            </a:r>
            <a:r>
              <a:rPr lang="el-GR" sz="4475" b="0" dirty="0">
                <a:solidFill>
                  <a:srgbClr val="47796A"/>
                </a:solidFill>
              </a:rPr>
              <a:t> i </a:t>
            </a:r>
            <a:r>
              <a:rPr lang="el-GR" sz="4475" b="0" dirty="0" err="1">
                <a:solidFill>
                  <a:srgbClr val="47796A"/>
                </a:solidFill>
              </a:rPr>
              <a:t>requisiti</a:t>
            </a:r>
            <a:r>
              <a:rPr lang="el-GR" sz="4475" b="0" dirty="0">
                <a:solidFill>
                  <a:srgbClr val="47796A"/>
                </a:solidFill>
              </a:rPr>
              <a:t> per </a:t>
            </a:r>
            <a:r>
              <a:rPr lang="el-GR" sz="4475" b="0" dirty="0" err="1">
                <a:solidFill>
                  <a:srgbClr val="47796A"/>
                </a:solidFill>
              </a:rPr>
              <a:t>un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sistema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rintracciabilità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applicarsi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nelle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aziende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agroalimentari</a:t>
            </a:r>
            <a:r>
              <a:rPr lang="el-GR" sz="4475" b="0" dirty="0">
                <a:solidFill>
                  <a:srgbClr val="47796A"/>
                </a:solidFill>
              </a:rPr>
              <a:t> o </a:t>
            </a:r>
            <a:r>
              <a:rPr lang="el-GR" sz="4475" b="0" dirty="0" err="1">
                <a:solidFill>
                  <a:srgbClr val="47796A"/>
                </a:solidFill>
              </a:rPr>
              <a:t>zootecniche</a:t>
            </a:r>
            <a:r>
              <a:rPr lang="el-GR" sz="4475" b="0" dirty="0">
                <a:solidFill>
                  <a:srgbClr val="47796A"/>
                </a:solidFill>
              </a:rPr>
              <a:t>.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>
                <a:solidFill>
                  <a:srgbClr val="47796A"/>
                </a:solidFill>
              </a:rPr>
              <a:t>È </a:t>
            </a:r>
            <a:r>
              <a:rPr lang="el-GR" sz="4475" b="0" dirty="0" err="1">
                <a:solidFill>
                  <a:srgbClr val="47796A"/>
                </a:solidFill>
              </a:rPr>
              <a:t>uno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strumento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organizzazione</a:t>
            </a:r>
            <a:r>
              <a:rPr lang="el-GR" sz="4475" b="0" dirty="0">
                <a:solidFill>
                  <a:srgbClr val="47796A"/>
                </a:solidFill>
              </a:rPr>
              <a:t> e </a:t>
            </a:r>
            <a:r>
              <a:rPr lang="el-GR" sz="4475" b="0" dirty="0" err="1">
                <a:solidFill>
                  <a:srgbClr val="47796A"/>
                </a:solidFill>
              </a:rPr>
              <a:t>gestione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processo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produttivo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finalizzato</a:t>
            </a:r>
            <a:r>
              <a:rPr lang="el-GR" sz="4475" b="0" dirty="0">
                <a:solidFill>
                  <a:srgbClr val="47796A"/>
                </a:solidFill>
              </a:rPr>
              <a:t> ad </a:t>
            </a:r>
            <a:r>
              <a:rPr lang="el-GR" sz="4475" b="0" dirty="0" err="1">
                <a:solidFill>
                  <a:srgbClr val="47796A"/>
                </a:solidFill>
              </a:rPr>
              <a:t>aumentare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redditività</a:t>
            </a:r>
            <a:r>
              <a:rPr lang="el-GR" sz="4475" b="0" dirty="0">
                <a:solidFill>
                  <a:srgbClr val="47796A"/>
                </a:solidFill>
              </a:rPr>
              <a:t> e </a:t>
            </a:r>
            <a:r>
              <a:rPr lang="el-GR" sz="4475" b="0" dirty="0" err="1">
                <a:solidFill>
                  <a:srgbClr val="47796A"/>
                </a:solidFill>
              </a:rPr>
              <a:t>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produttività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come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risultato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della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corretta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gestione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delle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risorse</a:t>
            </a:r>
            <a:r>
              <a:rPr lang="el-GR" sz="4475" b="0" dirty="0">
                <a:solidFill>
                  <a:srgbClr val="47796A"/>
                </a:solidFill>
              </a:rPr>
              <a:t> e </a:t>
            </a:r>
            <a:r>
              <a:rPr lang="el-GR" sz="4475" b="0" dirty="0" err="1">
                <a:solidFill>
                  <a:srgbClr val="47796A"/>
                </a:solidFill>
              </a:rPr>
              <a:t>l’assicurazione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qualità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dei</a:t>
            </a:r>
            <a:r>
              <a:rPr lang="en-US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prodotti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tramite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il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rafforzamento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dei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controlli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di</a:t>
            </a:r>
            <a:r>
              <a:rPr lang="el-GR" sz="4475" b="0" dirty="0">
                <a:solidFill>
                  <a:srgbClr val="47796A"/>
                </a:solidFill>
              </a:rPr>
              <a:t> </a:t>
            </a:r>
            <a:r>
              <a:rPr lang="el-GR" sz="4475" b="0" dirty="0" err="1">
                <a:solidFill>
                  <a:srgbClr val="47796A"/>
                </a:solidFill>
              </a:rPr>
              <a:t>qualità</a:t>
            </a:r>
            <a:r>
              <a:rPr lang="el-GR" sz="4475" b="0" dirty="0">
                <a:solidFill>
                  <a:srgbClr val="47796A"/>
                </a:solidFill>
              </a:rPr>
              <a:t>.</a:t>
            </a:r>
            <a:endParaRPr sz="5275" u="sng" dirty="0">
              <a:solidFill>
                <a:srgbClr val="47796A"/>
              </a:solidFill>
            </a:endParaRPr>
          </a:p>
          <a:p>
            <a:pPr marL="342900" lvl="0" indent="-245745" algn="just" rtl="0">
              <a:lnSpc>
                <a:spcPct val="80000"/>
              </a:lnSpc>
              <a:spcBef>
                <a:spcPts val="90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45745" algn="just" rtl="0">
              <a:lnSpc>
                <a:spcPct val="80000"/>
              </a:lnSpc>
              <a:spcBef>
                <a:spcPts val="61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45745" algn="just" rtl="0">
              <a:lnSpc>
                <a:spcPct val="80000"/>
              </a:lnSpc>
              <a:spcBef>
                <a:spcPts val="61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45745" algn="just" rtl="0">
              <a:lnSpc>
                <a:spcPct val="80000"/>
              </a:lnSpc>
              <a:spcBef>
                <a:spcPts val="61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91770" algn="just" rtl="0">
              <a:lnSpc>
                <a:spcPct val="80000"/>
              </a:lnSpc>
              <a:spcBef>
                <a:spcPts val="78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88594" algn="just" rtl="0">
              <a:lnSpc>
                <a:spcPct val="80000"/>
              </a:lnSpc>
              <a:spcBef>
                <a:spcPts val="78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8" name="Google Shape;188;p10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9" name="Google Shape;189;p10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" name="Google Shape;190;p10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69076" y="0"/>
            <a:ext cx="1874926" cy="62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1"/>
            <a:ext cx="812847" cy="67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1020</Words>
  <Application>Microsoft Office PowerPoint</Application>
  <PresentationFormat>Προβολή στην οθόνη (4:3)</PresentationFormat>
  <Paragraphs>121</Paragraphs>
  <Slides>10</Slides>
  <Notes>10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4" baseType="lpstr">
      <vt:lpstr>Arial</vt:lpstr>
      <vt:lpstr>Noto Sans Symbols</vt:lpstr>
      <vt:lpstr>Verdana</vt:lpstr>
      <vt:lpstr>Θέμα του Office</vt:lpstr>
      <vt:lpstr>   U.T. 3: PRESENTAZIONE DELLA SITUAZIONE ATTUALE RELATIVA ALLA COLTIVAZIONE E ALL’ACREDITAMENTO DEGLI OLI DI OLIVA IN GRECIA E IN ITALIA  ”Certification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</vt:lpstr>
      <vt:lpstr>Παρουσίαση του PowerPoint</vt:lpstr>
      <vt:lpstr>    PRODUZIONE DI OLIO DI OLIVA NEL U.E.     </vt:lpstr>
      <vt:lpstr>     COLTIVAZIONE DI OLIVE IN GRECIA     </vt:lpstr>
      <vt:lpstr> COLTIVAZIONE DI OLIVE IN ITALIA</vt:lpstr>
      <vt:lpstr>  VARIETA PIU IMPORTANTI DI OLIVE IN GRECIA </vt:lpstr>
      <vt:lpstr>VARIETA PIU IMPORTANTI DI OLIVE IN ITALIA</vt:lpstr>
      <vt:lpstr>Παρουσίαση του PowerPoint</vt:lpstr>
      <vt:lpstr>STANDARD INTERNAZIONALI E SISTEMI DI GESTIONE PER LA SICUREZZA ALIMENTARE </vt:lpstr>
      <vt:lpstr>CONCLUDENDO...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PRESENTAZIONE DELLA SITUAZIONE ATTUALE RELATIVA ALLA COLTIVAZIONE E ALL’ACREDITAMENTO DEGLI OLI DI OLIVA IN GRECIA E IN ITALIA  ”Certification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 </dc:title>
  <dc:creator>Stevy</dc:creator>
  <cp:lastModifiedBy>EURICON</cp:lastModifiedBy>
  <cp:revision>20</cp:revision>
  <dcterms:created xsi:type="dcterms:W3CDTF">2012-09-06T09:03:05Z</dcterms:created>
  <dcterms:modified xsi:type="dcterms:W3CDTF">2021-08-04T11:30:05Z</dcterms:modified>
</cp:coreProperties>
</file>