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530" r:id="rId3"/>
    <p:sldId id="572" r:id="rId4"/>
    <p:sldId id="518" r:id="rId5"/>
    <p:sldId id="521" r:id="rId6"/>
    <p:sldId id="527" r:id="rId7"/>
    <p:sldId id="568" r:id="rId8"/>
    <p:sldId id="551" r:id="rId9"/>
    <p:sldId id="578" r:id="rId10"/>
    <p:sldId id="581" r:id="rId11"/>
    <p:sldId id="583" r:id="rId12"/>
  </p:sldIdLst>
  <p:sldSz cx="9144000" cy="6858000" type="screen4x3"/>
  <p:notesSz cx="6735763" cy="9866313"/>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512F115-2FCC-49EE-8759-A71F26F5819E}">
          <p14:sldIdLst>
            <p14:sldId id="256"/>
            <p14:sldId id="530"/>
            <p14:sldId id="572"/>
            <p14:sldId id="518"/>
            <p14:sldId id="521"/>
            <p14:sldId id="527"/>
            <p14:sldId id="568"/>
            <p14:sldId id="551"/>
            <p14:sldId id="578"/>
            <p14:sldId id="581"/>
            <p14:sldId id="583"/>
          </p14:sldIdLst>
        </p14:section>
        <p14:section name="Untitled Section" id="{0F1CB131-A6BD-43D0-B8D4-1F27CEF7A05E}">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3399"/>
    <a:srgbClr val="000099"/>
    <a:srgbClr val="5075BC"/>
    <a:srgbClr val="4478B6"/>
    <a:srgbClr val="4FD1FF"/>
    <a:srgbClr val="75DBFF"/>
    <a:srgbClr val="9FE6FF"/>
    <a:srgbClr val="9BCFD9"/>
    <a:srgbClr val="50AB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53" autoAdjust="0"/>
    <p:restoredTop sz="94849" autoAdjust="0"/>
  </p:normalViewPr>
  <p:slideViewPr>
    <p:cSldViewPr>
      <p:cViewPr varScale="1">
        <p:scale>
          <a:sx n="109" d="100"/>
          <a:sy n="109" d="100"/>
        </p:scale>
        <p:origin x="186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60" d="100"/>
          <a:sy n="60" d="100"/>
        </p:scale>
        <p:origin x="-2772" y="174"/>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_________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___________Microsoft_Excel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853E-4EAC-A93D-23FDCF43AE89}"/>
            </c:ext>
          </c:extLst>
        </c:ser>
        <c:dLbls>
          <c:showLegendKey val="0"/>
          <c:showVal val="0"/>
          <c:showCatName val="0"/>
          <c:showSerName val="0"/>
          <c:showPercent val="0"/>
          <c:showBubbleSize val="0"/>
        </c:dLbls>
        <c:axId val="92358656"/>
        <c:axId val="82410816"/>
      </c:radarChart>
      <c:catAx>
        <c:axId val="92358656"/>
        <c:scaling>
          <c:orientation val="minMax"/>
        </c:scaling>
        <c:delete val="1"/>
        <c:axPos val="b"/>
        <c:numFmt formatCode="General" sourceLinked="1"/>
        <c:majorTickMark val="none"/>
        <c:minorTickMark val="none"/>
        <c:tickLblPos val="none"/>
        <c:crossAx val="82410816"/>
        <c:crosses val="autoZero"/>
        <c:auto val="1"/>
        <c:lblAlgn val="ctr"/>
        <c:lblOffset val="100"/>
        <c:noMultiLvlLbl val="0"/>
      </c:catAx>
      <c:valAx>
        <c:axId val="82410816"/>
        <c:scaling>
          <c:orientation val="minMax"/>
        </c:scaling>
        <c:delete val="1"/>
        <c:axPos val="l"/>
        <c:numFmt formatCode="General" sourceLinked="1"/>
        <c:majorTickMark val="out"/>
        <c:minorTickMark val="none"/>
        <c:tickLblPos val="none"/>
        <c:crossAx val="9235865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7F41-4717-9059-14EA92B76191}"/>
            </c:ext>
          </c:extLst>
        </c:ser>
        <c:dLbls>
          <c:showLegendKey val="0"/>
          <c:showVal val="0"/>
          <c:showCatName val="0"/>
          <c:showSerName val="0"/>
          <c:showPercent val="0"/>
          <c:showBubbleSize val="0"/>
        </c:dLbls>
        <c:axId val="92359680"/>
        <c:axId val="82405632"/>
      </c:radarChart>
      <c:catAx>
        <c:axId val="92359680"/>
        <c:scaling>
          <c:orientation val="minMax"/>
        </c:scaling>
        <c:delete val="1"/>
        <c:axPos val="b"/>
        <c:numFmt formatCode="General" sourceLinked="1"/>
        <c:majorTickMark val="none"/>
        <c:minorTickMark val="none"/>
        <c:tickLblPos val="none"/>
        <c:crossAx val="82405632"/>
        <c:crosses val="autoZero"/>
        <c:auto val="1"/>
        <c:lblAlgn val="ctr"/>
        <c:lblOffset val="100"/>
        <c:noMultiLvlLbl val="0"/>
      </c:catAx>
      <c:valAx>
        <c:axId val="82405632"/>
        <c:scaling>
          <c:orientation val="minMax"/>
        </c:scaling>
        <c:delete val="1"/>
        <c:axPos val="l"/>
        <c:numFmt formatCode="General" sourceLinked="1"/>
        <c:majorTickMark val="out"/>
        <c:minorTickMark val="none"/>
        <c:tickLblPos val="none"/>
        <c:crossAx val="9235968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9283-4363-BDC9-3AE2357F3295}"/>
            </c:ext>
          </c:extLst>
        </c:ser>
        <c:dLbls>
          <c:showLegendKey val="0"/>
          <c:showVal val="0"/>
          <c:showCatName val="0"/>
          <c:showSerName val="0"/>
          <c:showPercent val="0"/>
          <c:showBubbleSize val="0"/>
        </c:dLbls>
        <c:axId val="33212416"/>
        <c:axId val="84100224"/>
      </c:radarChart>
      <c:catAx>
        <c:axId val="33212416"/>
        <c:scaling>
          <c:orientation val="minMax"/>
        </c:scaling>
        <c:delete val="1"/>
        <c:axPos val="b"/>
        <c:numFmt formatCode="General" sourceLinked="1"/>
        <c:majorTickMark val="none"/>
        <c:minorTickMark val="none"/>
        <c:tickLblPos val="none"/>
        <c:crossAx val="84100224"/>
        <c:crosses val="autoZero"/>
        <c:auto val="1"/>
        <c:lblAlgn val="ctr"/>
        <c:lblOffset val="100"/>
        <c:noMultiLvlLbl val="0"/>
      </c:catAx>
      <c:valAx>
        <c:axId val="84100224"/>
        <c:scaling>
          <c:orientation val="minMax"/>
        </c:scaling>
        <c:delete val="1"/>
        <c:axPos val="l"/>
        <c:numFmt formatCode="General" sourceLinked="1"/>
        <c:majorTickMark val="out"/>
        <c:minorTickMark val="none"/>
        <c:tickLblPos val="none"/>
        <c:crossAx val="3321241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77EE-40BB-BA64-A93BD747B07C}"/>
            </c:ext>
          </c:extLst>
        </c:ser>
        <c:dLbls>
          <c:showLegendKey val="0"/>
          <c:showVal val="0"/>
          <c:showCatName val="0"/>
          <c:showSerName val="0"/>
          <c:showPercent val="0"/>
          <c:showBubbleSize val="0"/>
        </c:dLbls>
        <c:axId val="5088768"/>
        <c:axId val="84103680"/>
      </c:radarChart>
      <c:catAx>
        <c:axId val="5088768"/>
        <c:scaling>
          <c:orientation val="minMax"/>
        </c:scaling>
        <c:delete val="1"/>
        <c:axPos val="b"/>
        <c:numFmt formatCode="General" sourceLinked="1"/>
        <c:majorTickMark val="none"/>
        <c:minorTickMark val="none"/>
        <c:tickLblPos val="none"/>
        <c:crossAx val="84103680"/>
        <c:crosses val="autoZero"/>
        <c:auto val="1"/>
        <c:lblAlgn val="ctr"/>
        <c:lblOffset val="100"/>
        <c:noMultiLvlLbl val="0"/>
      </c:catAx>
      <c:valAx>
        <c:axId val="84103680"/>
        <c:scaling>
          <c:orientation val="minMax"/>
        </c:scaling>
        <c:delete val="1"/>
        <c:axPos val="l"/>
        <c:numFmt formatCode="General" sourceLinked="1"/>
        <c:majorTickMark val="out"/>
        <c:minorTickMark val="none"/>
        <c:tickLblPos val="none"/>
        <c:crossAx val="508876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9F4A-4B53-A7A3-883F4000E170}"/>
            </c:ext>
          </c:extLst>
        </c:ser>
        <c:dLbls>
          <c:showLegendKey val="0"/>
          <c:showVal val="0"/>
          <c:showCatName val="0"/>
          <c:showSerName val="0"/>
          <c:showPercent val="0"/>
          <c:showBubbleSize val="0"/>
        </c:dLbls>
        <c:axId val="33122816"/>
        <c:axId val="84104832"/>
      </c:radarChart>
      <c:catAx>
        <c:axId val="33122816"/>
        <c:scaling>
          <c:orientation val="minMax"/>
        </c:scaling>
        <c:delete val="1"/>
        <c:axPos val="b"/>
        <c:numFmt formatCode="General" sourceLinked="1"/>
        <c:majorTickMark val="none"/>
        <c:minorTickMark val="none"/>
        <c:tickLblPos val="none"/>
        <c:crossAx val="84104832"/>
        <c:crosses val="autoZero"/>
        <c:auto val="1"/>
        <c:lblAlgn val="ctr"/>
        <c:lblOffset val="100"/>
        <c:noMultiLvlLbl val="0"/>
      </c:catAx>
      <c:valAx>
        <c:axId val="84104832"/>
        <c:scaling>
          <c:orientation val="minMax"/>
        </c:scaling>
        <c:delete val="1"/>
        <c:axPos val="l"/>
        <c:numFmt formatCode="General" sourceLinked="1"/>
        <c:majorTickMark val="out"/>
        <c:minorTickMark val="none"/>
        <c:tickLblPos val="none"/>
        <c:crossAx val="3312281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7047-4E1C-BFA9-A20A36EF7924}"/>
            </c:ext>
          </c:extLst>
        </c:ser>
        <c:dLbls>
          <c:showLegendKey val="0"/>
          <c:showVal val="0"/>
          <c:showCatName val="0"/>
          <c:showSerName val="0"/>
          <c:showPercent val="0"/>
          <c:showBubbleSize val="0"/>
        </c:dLbls>
        <c:axId val="35331584"/>
        <c:axId val="90918272"/>
      </c:radarChart>
      <c:catAx>
        <c:axId val="35331584"/>
        <c:scaling>
          <c:orientation val="minMax"/>
        </c:scaling>
        <c:delete val="1"/>
        <c:axPos val="b"/>
        <c:numFmt formatCode="General" sourceLinked="1"/>
        <c:majorTickMark val="none"/>
        <c:minorTickMark val="none"/>
        <c:tickLblPos val="none"/>
        <c:crossAx val="90918272"/>
        <c:crosses val="autoZero"/>
        <c:auto val="1"/>
        <c:lblAlgn val="ctr"/>
        <c:lblOffset val="100"/>
        <c:noMultiLvlLbl val="0"/>
      </c:catAx>
      <c:valAx>
        <c:axId val="90918272"/>
        <c:scaling>
          <c:orientation val="minMax"/>
        </c:scaling>
        <c:delete val="1"/>
        <c:axPos val="l"/>
        <c:numFmt formatCode="General" sourceLinked="1"/>
        <c:majorTickMark val="out"/>
        <c:minorTickMark val="none"/>
        <c:tickLblPos val="none"/>
        <c:crossAx val="3533158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06EF-421A-B46B-3B66467587EC}"/>
            </c:ext>
          </c:extLst>
        </c:ser>
        <c:dLbls>
          <c:showLegendKey val="0"/>
          <c:showVal val="0"/>
          <c:showCatName val="0"/>
          <c:showSerName val="0"/>
          <c:showPercent val="0"/>
          <c:showBubbleSize val="0"/>
        </c:dLbls>
        <c:axId val="146503680"/>
        <c:axId val="90920000"/>
      </c:radarChart>
      <c:catAx>
        <c:axId val="146503680"/>
        <c:scaling>
          <c:orientation val="minMax"/>
        </c:scaling>
        <c:delete val="1"/>
        <c:axPos val="b"/>
        <c:numFmt formatCode="General" sourceLinked="1"/>
        <c:majorTickMark val="none"/>
        <c:minorTickMark val="none"/>
        <c:tickLblPos val="none"/>
        <c:crossAx val="90920000"/>
        <c:crosses val="autoZero"/>
        <c:auto val="1"/>
        <c:lblAlgn val="ctr"/>
        <c:lblOffset val="100"/>
        <c:noMultiLvlLbl val="0"/>
      </c:catAx>
      <c:valAx>
        <c:axId val="90920000"/>
        <c:scaling>
          <c:orientation val="minMax"/>
        </c:scaling>
        <c:delete val="1"/>
        <c:axPos val="l"/>
        <c:numFmt formatCode="General" sourceLinked="1"/>
        <c:majorTickMark val="out"/>
        <c:minorTickMark val="none"/>
        <c:tickLblPos val="none"/>
        <c:crossAx val="14650368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ACF7-46DE-93DF-9EF21D417B77}"/>
            </c:ext>
          </c:extLst>
        </c:ser>
        <c:dLbls>
          <c:showLegendKey val="0"/>
          <c:showVal val="0"/>
          <c:showCatName val="0"/>
          <c:showSerName val="0"/>
          <c:showPercent val="0"/>
          <c:showBubbleSize val="0"/>
        </c:dLbls>
        <c:axId val="40732160"/>
        <c:axId val="98549760"/>
      </c:radarChart>
      <c:catAx>
        <c:axId val="40732160"/>
        <c:scaling>
          <c:orientation val="minMax"/>
        </c:scaling>
        <c:delete val="1"/>
        <c:axPos val="b"/>
        <c:numFmt formatCode="General" sourceLinked="1"/>
        <c:majorTickMark val="none"/>
        <c:minorTickMark val="none"/>
        <c:tickLblPos val="none"/>
        <c:crossAx val="98549760"/>
        <c:crosses val="autoZero"/>
        <c:auto val="1"/>
        <c:lblAlgn val="ctr"/>
        <c:lblOffset val="100"/>
        <c:noMultiLvlLbl val="0"/>
      </c:catAx>
      <c:valAx>
        <c:axId val="98549760"/>
        <c:scaling>
          <c:orientation val="minMax"/>
        </c:scaling>
        <c:delete val="1"/>
        <c:axPos val="l"/>
        <c:numFmt formatCode="General" sourceLinked="1"/>
        <c:majorTickMark val="out"/>
        <c:minorTickMark val="none"/>
        <c:tickLblPos val="none"/>
        <c:crossAx val="4073216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758B3BE0-EDA6-4C53-A4C2-ADA0A14EA136}" type="datetimeFigureOut">
              <a:rPr lang="el-GR" smtClean="0"/>
              <a:pPr/>
              <a:t>16/7/2021</a:t>
            </a:fld>
            <a:endParaRPr lang="el-GR"/>
          </a:p>
        </p:txBody>
      </p:sp>
      <p:sp>
        <p:nvSpPr>
          <p:cNvPr id="4" name="3 - Θέση υποσέλιδου"/>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7EF0E0F9-2060-4677-B9CE-7E8282D43425}" type="slidenum">
              <a:rPr lang="el-GR" smtClean="0"/>
              <a:pPr/>
              <a:t>‹#›</a:t>
            </a:fld>
            <a:endParaRPr lang="el-GR"/>
          </a:p>
        </p:txBody>
      </p:sp>
    </p:spTree>
    <p:extLst>
      <p:ext uri="{BB962C8B-B14F-4D97-AF65-F5344CB8AC3E}">
        <p14:creationId xmlns:p14="http://schemas.microsoft.com/office/powerpoint/2010/main" val="24340713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017A379C-B41D-45E1-80CB-01FC82FDADA9}" type="datetimeFigureOut">
              <a:rPr lang="el-GR" smtClean="0"/>
              <a:pPr/>
              <a:t>16/7/2021</a:t>
            </a:fld>
            <a:endParaRPr lang="el-GR"/>
          </a:p>
        </p:txBody>
      </p:sp>
      <p:sp>
        <p:nvSpPr>
          <p:cNvPr id="4" name="Θέση εικόνας διαφάνειας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EBA60D4E-153C-481E-9C52-31B1E4926C1F}" type="slidenum">
              <a:rPr lang="el-GR" smtClean="0"/>
              <a:pPr/>
              <a:t>‹#›</a:t>
            </a:fld>
            <a:endParaRPr lang="el-GR"/>
          </a:p>
        </p:txBody>
      </p:sp>
    </p:spTree>
    <p:extLst>
      <p:ext uri="{BB962C8B-B14F-4D97-AF65-F5344CB8AC3E}">
        <p14:creationId xmlns:p14="http://schemas.microsoft.com/office/powerpoint/2010/main" val="395535406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itchFamily="34" charset="0"/>
              <a:buChar char="•"/>
            </a:pPr>
            <a:endParaRPr lang="el-GR" dirty="0">
              <a:solidFill>
                <a:srgbClr val="FF0000"/>
              </a:solidFill>
            </a:endParaRPr>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1</a:t>
            </a:fld>
            <a:endParaRPr lang="el-GR"/>
          </a:p>
        </p:txBody>
      </p:sp>
      <p:sp>
        <p:nvSpPr>
          <p:cNvPr id="5" name="4 - Θέση υποσέλιδου"/>
          <p:cNvSpPr>
            <a:spLocks noGrp="1"/>
          </p:cNvSpPr>
          <p:nvPr>
            <p:ph type="ftr" sz="quarter" idx="11"/>
          </p:nvPr>
        </p:nvSpPr>
        <p:spPr/>
        <p:txBody>
          <a:bodyPr/>
          <a:lstStyle/>
          <a:p>
            <a:endParaRPr lang="el-GR"/>
          </a:p>
        </p:txBody>
      </p:sp>
    </p:spTree>
    <p:extLst>
      <p:ext uri="{BB962C8B-B14F-4D97-AF65-F5344CB8AC3E}">
        <p14:creationId xmlns:p14="http://schemas.microsoft.com/office/powerpoint/2010/main" val="3992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10</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11</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solidFill>
                  <a:prstClr val="black"/>
                </a:solidFill>
              </a:rPr>
              <a:pPr/>
              <a:t>2</a:t>
            </a:fld>
            <a:endParaRPr lang="el-GR">
              <a:solidFill>
                <a:prstClr val="black"/>
              </a:solidFill>
            </a:endParaRPr>
          </a:p>
        </p:txBody>
      </p:sp>
      <p:sp>
        <p:nvSpPr>
          <p:cNvPr id="5" name="4 - Θέση υποσέλιδου"/>
          <p:cNvSpPr>
            <a:spLocks noGrp="1"/>
          </p:cNvSpPr>
          <p:nvPr>
            <p:ph type="ftr" sz="quarter" idx="11"/>
          </p:nvPr>
        </p:nvSpPr>
        <p:spPr/>
        <p:txBody>
          <a:bodyPr/>
          <a:lstStyle/>
          <a:p>
            <a:endParaRPr lang="el-GR">
              <a:solidFill>
                <a:prstClr val="black"/>
              </a:solidFill>
            </a:endParaRPr>
          </a:p>
        </p:txBody>
      </p:sp>
    </p:spTree>
    <p:extLst>
      <p:ext uri="{BB962C8B-B14F-4D97-AF65-F5344CB8AC3E}">
        <p14:creationId xmlns:p14="http://schemas.microsoft.com/office/powerpoint/2010/main" val="416644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3</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pPr/>
              <a:t>4</a:t>
            </a:fld>
            <a:endParaRPr lang="el-GR"/>
          </a:p>
        </p:txBody>
      </p:sp>
    </p:spTree>
    <p:extLst>
      <p:ext uri="{BB962C8B-B14F-4D97-AF65-F5344CB8AC3E}">
        <p14:creationId xmlns:p14="http://schemas.microsoft.com/office/powerpoint/2010/main" val="1860594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5</a:t>
            </a:fld>
            <a:endParaRPr lang="el-GR"/>
          </a:p>
        </p:txBody>
      </p:sp>
    </p:spTree>
    <p:extLst>
      <p:ext uri="{BB962C8B-B14F-4D97-AF65-F5344CB8AC3E}">
        <p14:creationId xmlns:p14="http://schemas.microsoft.com/office/powerpoint/2010/main" val="384035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6</a:t>
            </a:fld>
            <a:endParaRPr lang="el-GR"/>
          </a:p>
        </p:txBody>
      </p:sp>
    </p:spTree>
    <p:extLst>
      <p:ext uri="{BB962C8B-B14F-4D97-AF65-F5344CB8AC3E}">
        <p14:creationId xmlns:p14="http://schemas.microsoft.com/office/powerpoint/2010/main" val="1061060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7</a:t>
            </a:fld>
            <a:endParaRPr lang="el-GR"/>
          </a:p>
        </p:txBody>
      </p:sp>
    </p:spTree>
    <p:extLst>
      <p:ext uri="{BB962C8B-B14F-4D97-AF65-F5344CB8AC3E}">
        <p14:creationId xmlns:p14="http://schemas.microsoft.com/office/powerpoint/2010/main" val="2141552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8</a:t>
            </a:fld>
            <a:endParaRPr lang="el-GR"/>
          </a:p>
        </p:txBody>
      </p:sp>
    </p:spTree>
    <p:extLst>
      <p:ext uri="{BB962C8B-B14F-4D97-AF65-F5344CB8AC3E}">
        <p14:creationId xmlns:p14="http://schemas.microsoft.com/office/powerpoint/2010/main" val="4028074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9</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lvl1pPr>
              <a:defRPr baseline="0">
                <a:solidFill>
                  <a:srgbClr val="47796A"/>
                </a:solidFill>
              </a:defRPr>
            </a:lvl1pPr>
          </a:lstStyle>
          <a:p>
            <a:r>
              <a:rPr lang="el-GR" dirty="0"/>
              <a:t>Στυλ κύριου τίτλου</a:t>
            </a:r>
          </a:p>
        </p:txBody>
      </p:sp>
      <p:sp>
        <p:nvSpPr>
          <p:cNvPr id="3" name="Υπότιτλος 2"/>
          <p:cNvSpPr>
            <a:spLocks noGrp="1"/>
          </p:cNvSpPr>
          <p:nvPr>
            <p:ph type="subTitle" idx="1"/>
          </p:nvPr>
        </p:nvSpPr>
        <p:spPr>
          <a:xfrm>
            <a:off x="683568" y="3886200"/>
            <a:ext cx="7776864"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dirty="0"/>
              <a:t>Στυλ κύριου υπότιτλου</a:t>
            </a:r>
          </a:p>
        </p:txBody>
      </p:sp>
    </p:spTree>
    <p:extLst>
      <p:ext uri="{BB962C8B-B14F-4D97-AF65-F5344CB8AC3E}">
        <p14:creationId xmlns:p14="http://schemas.microsoft.com/office/powerpoint/2010/main" val="424524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6"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245861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423861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03106" y="1583511"/>
            <a:ext cx="8393257" cy="597735"/>
          </a:xfrm>
        </p:spPr>
        <p:txBody>
          <a:bodyPr rtlCol="0">
            <a:noAutofit/>
          </a:bodyPr>
          <a:lstStyle>
            <a:lvl1pPr>
              <a:defRPr lang="en-US" sz="2100" b="1" dirty="0" smtClean="0">
                <a:solidFill>
                  <a:schemeClr val="bg2"/>
                </a:solidFill>
              </a:defRPr>
            </a:lvl1pPr>
          </a:lstStyle>
          <a:p>
            <a:pPr lvl="0"/>
            <a:r>
              <a:rPr lang="en-US" dirty="0" smtClean="0"/>
              <a:t>Click to edit Master text styles</a:t>
            </a:r>
          </a:p>
        </p:txBody>
      </p:sp>
      <p:sp>
        <p:nvSpPr>
          <p:cNvPr id="4" name="Content Placeholder 3"/>
          <p:cNvSpPr>
            <a:spLocks noGrp="1"/>
          </p:cNvSpPr>
          <p:nvPr>
            <p:ph sz="half" idx="2"/>
          </p:nvPr>
        </p:nvSpPr>
        <p:spPr>
          <a:xfrm>
            <a:off x="403106" y="2175262"/>
            <a:ext cx="8393257" cy="3950598"/>
          </a:xfrm>
        </p:spPr>
        <p:txBody>
          <a:bodyPr/>
          <a:lstStyle>
            <a:lvl1pPr marL="0" indent="0">
              <a:buNone/>
              <a:defRPr sz="1700">
                <a:solidFill>
                  <a:schemeClr val="tx1">
                    <a:lumMod val="75000"/>
                    <a:lumOff val="25000"/>
                  </a:schemeClr>
                </a:solidFill>
              </a:defRPr>
            </a:lvl1pPr>
            <a:lvl2pPr marL="609402" indent="0">
              <a:buNone/>
              <a:defRPr sz="1700">
                <a:solidFill>
                  <a:schemeClr val="tx1">
                    <a:lumMod val="75000"/>
                    <a:lumOff val="25000"/>
                  </a:schemeClr>
                </a:solidFill>
              </a:defRPr>
            </a:lvl2pPr>
            <a:lvl3pPr marL="1218804" indent="0">
              <a:buNone/>
              <a:defRPr sz="1700">
                <a:solidFill>
                  <a:schemeClr val="tx1">
                    <a:lumMod val="75000"/>
                    <a:lumOff val="25000"/>
                  </a:schemeClr>
                </a:solidFill>
              </a:defRPr>
            </a:lvl3pPr>
            <a:lvl4pPr marL="1828206" indent="0">
              <a:buNone/>
              <a:defRPr sz="1700">
                <a:solidFill>
                  <a:schemeClr val="tx1">
                    <a:lumMod val="75000"/>
                    <a:lumOff val="25000"/>
                  </a:schemeClr>
                </a:solidFill>
              </a:defRPr>
            </a:lvl4pPr>
            <a:lvl5pPr marL="2437608" indent="0">
              <a:buNone/>
              <a:defRPr sz="1700">
                <a:solidFill>
                  <a:schemeClr val="tx1">
                    <a:lumMod val="75000"/>
                    <a:lumOff val="25000"/>
                  </a:schemeClr>
                </a:solidFill>
              </a:defRPr>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idx="1"/>
          </p:nvPr>
        </p:nvSpPr>
        <p:spPr>
          <a:xfrm>
            <a:off x="464156" y="1556792"/>
            <a:ext cx="8229600" cy="4525963"/>
          </a:xfrm>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l-GR" dirty="0"/>
              <a:t>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63751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0" cap="none"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dirty="0"/>
              <a:t>Στυλ υποδείγματος κειμένου</a:t>
            </a:r>
          </a:p>
        </p:txBody>
      </p:sp>
    </p:spTree>
    <p:extLst>
      <p:ext uri="{BB962C8B-B14F-4D97-AF65-F5344CB8AC3E}">
        <p14:creationId xmlns:p14="http://schemas.microsoft.com/office/powerpoint/2010/main" val="1212086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283250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457200" y="157425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214016"/>
            <a:ext cx="4040188"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7425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214016"/>
            <a:ext cx="4041775"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9"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10" name="Εικόνα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076112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315794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620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Περιεχόμενο με λεζάντα">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3575050" y="1556792"/>
            <a:ext cx="5111750" cy="46085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556792"/>
            <a:ext cx="3008313" cy="4608512"/>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6"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8"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9" name="Εικόνα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423171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Εικόνα με λεζάντα">
    <p:spTree>
      <p:nvGrpSpPr>
        <p:cNvPr id="1" name=""/>
        <p:cNvGrpSpPr/>
        <p:nvPr/>
      </p:nvGrpSpPr>
      <p:grpSpPr>
        <a:xfrm>
          <a:off x="0" y="0"/>
          <a:ext cx="0" cy="0"/>
          <a:chOff x="0" y="0"/>
          <a:chExt cx="0" cy="0"/>
        </a:xfrm>
      </p:grpSpPr>
      <p:sp>
        <p:nvSpPr>
          <p:cNvPr id="3" name="Θέση εικόνας 2"/>
          <p:cNvSpPr>
            <a:spLocks noGrp="1"/>
          </p:cNvSpPr>
          <p:nvPr>
            <p:ph type="pic" idx="1"/>
          </p:nvPr>
        </p:nvSpPr>
        <p:spPr>
          <a:xfrm>
            <a:off x="1792288" y="1556792"/>
            <a:ext cx="5486400" cy="3456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157192"/>
            <a:ext cx="5486400" cy="1015008"/>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9"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410507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dirty="0"/>
              <a:t>Στυλ κύριου τίτλου</a:t>
            </a: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983809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8" r:id="rId10"/>
    <p:sldLayoutId id="2147483659" r:id="rId11"/>
    <p:sldLayoutId id="2147483662" r:id="rId12"/>
  </p:sldLayoutIdLst>
  <p:hf sldNum="0" hdr="0" dt="0"/>
  <p:txStyles>
    <p:titleStyle>
      <a:lvl1pPr algn="ctr" defTabSz="914400" rtl="0" eaLnBrk="1" latinLnBrk="0" hangingPunct="1">
        <a:spcBef>
          <a:spcPct val="0"/>
        </a:spcBef>
        <a:buNone/>
        <a:defRPr sz="4400" b="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elot.gr/"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emf"/><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emf"/><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hyperlink" Target="http://www.minagric.gr/index.php/el/for-citizen-2/pop-pge" TargetMode="External"/><Relationship Id="rId7"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greekmark.gov.gr/"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elgo.gr/index.php?option=com_content&amp;view=category&amp;layout=blog&amp;id=22&amp;Itemid=1202"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916832"/>
            <a:ext cx="7772400" cy="3168352"/>
          </a:xfrm>
        </p:spPr>
        <p:txBody>
          <a:bodyPr>
            <a:normAutofit fontScale="90000"/>
          </a:bodyPr>
          <a:lstStyle/>
          <a:p>
            <a:r>
              <a:rPr lang="en-US" dirty="0" smtClean="0">
                <a:solidFill>
                  <a:srgbClr val="47796A"/>
                </a:solidFill>
              </a:rPr>
              <a:t/>
            </a:r>
            <a:br>
              <a:rPr lang="en-US" dirty="0" smtClean="0">
                <a:solidFill>
                  <a:srgbClr val="47796A"/>
                </a:solidFill>
              </a:rPr>
            </a:br>
            <a:r>
              <a:rPr lang="en-US" dirty="0" smtClean="0"/>
              <a:t/>
            </a:r>
            <a:br>
              <a:rPr lang="en-US" dirty="0" smtClean="0"/>
            </a:br>
            <a:r>
              <a:rPr lang="en-US" dirty="0" smtClean="0"/>
              <a:t/>
            </a:r>
            <a:br>
              <a:rPr lang="en-US" dirty="0" smtClean="0"/>
            </a:br>
            <a:r>
              <a:rPr lang="el-GR" sz="2200" b="1" dirty="0" smtClean="0">
                <a:solidFill>
                  <a:schemeClr val="tx2"/>
                </a:solidFill>
                <a:latin typeface="Cambria" panose="02040503050406030204" pitchFamily="18" charset="0"/>
              </a:rPr>
              <a:t>Θ.Ε. </a:t>
            </a:r>
            <a:r>
              <a:rPr lang="en-US" sz="2200" b="1" dirty="0">
                <a:solidFill>
                  <a:schemeClr val="tx2"/>
                </a:solidFill>
                <a:latin typeface="Cambria" panose="02040503050406030204" pitchFamily="18" charset="0"/>
              </a:rPr>
              <a:t>3</a:t>
            </a:r>
            <a:r>
              <a:rPr lang="en-US" sz="2200" b="1" dirty="0" smtClean="0">
                <a:solidFill>
                  <a:schemeClr val="tx2"/>
                </a:solidFill>
                <a:latin typeface="Cambria" panose="02040503050406030204" pitchFamily="18" charset="0"/>
              </a:rPr>
              <a:t>: </a:t>
            </a:r>
            <a:r>
              <a:rPr lang="el-GR" sz="2200" b="1" dirty="0">
                <a:solidFill>
                  <a:schemeClr val="tx2"/>
                </a:solidFill>
                <a:latin typeface="Cambria" panose="02040503050406030204" pitchFamily="18" charset="0"/>
              </a:rPr>
              <a:t>ΠΑΡΟΥΣΙΑΣΗ ΥΦΙΣΤΑΜΕΝΗΣ ΚΑΤΑΣΤΑΣΗΣ ΟΣΟΝ ΑΦΟΡΑ</a:t>
            </a:r>
            <a:br>
              <a:rPr lang="el-GR" sz="2200" b="1" dirty="0">
                <a:solidFill>
                  <a:schemeClr val="tx2"/>
                </a:solidFill>
                <a:latin typeface="Cambria" panose="02040503050406030204" pitchFamily="18" charset="0"/>
              </a:rPr>
            </a:br>
            <a:r>
              <a:rPr lang="el-GR" sz="2200" b="1" dirty="0">
                <a:solidFill>
                  <a:schemeClr val="tx2"/>
                </a:solidFill>
                <a:latin typeface="Cambria" panose="02040503050406030204" pitchFamily="18" charset="0"/>
              </a:rPr>
              <a:t>ΣΤΗΝ ΚΑΛΛΙΕΡΓΕΙΑ &amp;  ΠΙΣΤΟΠΟΙΗΣΗ ΕΛΑΙΟΛΑΔΩΝ ΣΕ ΕΛΛΑΔΑ &amp; ΙΤΑΛΙΑ</a:t>
            </a:r>
            <a:br>
              <a:rPr lang="el-GR" sz="2200" b="1" dirty="0">
                <a:solidFill>
                  <a:schemeClr val="tx2"/>
                </a:solidFill>
                <a:latin typeface="Cambria" panose="02040503050406030204" pitchFamily="18" charset="0"/>
              </a:rPr>
            </a:br>
            <a:r>
              <a:rPr lang="en-US" sz="1600" b="1" dirty="0" smtClean="0">
                <a:solidFill>
                  <a:schemeClr val="tx1"/>
                </a:solidFill>
                <a:latin typeface="Cambria" pitchFamily="18" charset="0"/>
              </a:rPr>
              <a:t/>
            </a:r>
            <a:br>
              <a:rPr lang="en-US" sz="1600" b="1" dirty="0" smtClean="0">
                <a:solidFill>
                  <a:schemeClr val="tx1"/>
                </a:solidFill>
                <a:latin typeface="Cambria" pitchFamily="18" charset="0"/>
              </a:rPr>
            </a:br>
            <a:r>
              <a:rPr lang="en-US" sz="2000" b="1" dirty="0" smtClean="0">
                <a:solidFill>
                  <a:srgbClr val="1F497D"/>
                </a:solidFill>
                <a:latin typeface="Cambria" panose="02040503050406030204" pitchFamily="18" charset="0"/>
              </a:rPr>
              <a:t>”</a:t>
            </a:r>
            <a:r>
              <a:rPr lang="en-US" sz="2000" b="1" dirty="0">
                <a:solidFill>
                  <a:srgbClr val="1F497D"/>
                </a:solidFill>
                <a:latin typeface="Cambria" panose="02040503050406030204" pitchFamily="18" charset="0"/>
              </a:rPr>
              <a:t>Certification of Authenticity and Development of a Promotion Network olive products in the across border GREECE – ITALY area”</a:t>
            </a:r>
            <a:r>
              <a:rPr lang="el-GR" sz="2000" b="1" dirty="0">
                <a:solidFill>
                  <a:srgbClr val="1F497D"/>
                </a:solidFill>
                <a:latin typeface="Cambria" panose="02040503050406030204" pitchFamily="18" charset="0"/>
              </a:rPr>
              <a:t/>
            </a:r>
            <a:br>
              <a:rPr lang="el-GR" sz="2000" b="1" dirty="0">
                <a:solidFill>
                  <a:srgbClr val="1F497D"/>
                </a:solidFill>
                <a:latin typeface="Cambria" panose="02040503050406030204" pitchFamily="18" charset="0"/>
              </a:rPr>
            </a:br>
            <a:r>
              <a:rPr lang="en-US" sz="2000" b="1" dirty="0">
                <a:solidFill>
                  <a:srgbClr val="1F497D"/>
                </a:solidFill>
                <a:latin typeface="Cambria" panose="02040503050406030204" pitchFamily="18" charset="0"/>
              </a:rPr>
              <a:t>https://interreg-authentic-olive-net.eu</a:t>
            </a:r>
            <a:r>
              <a:rPr lang="en-US" sz="2000" b="1" dirty="0" smtClean="0">
                <a:solidFill>
                  <a:srgbClr val="1F497D"/>
                </a:solidFill>
                <a:latin typeface="Cambria" panose="02040503050406030204" pitchFamily="18" charset="0"/>
              </a:rPr>
              <a:t>/</a:t>
            </a:r>
            <a:r>
              <a:rPr lang="el-GR" sz="2000" b="1" dirty="0" smtClean="0">
                <a:solidFill>
                  <a:srgbClr val="1F497D"/>
                </a:solidFill>
                <a:latin typeface="Cambria" panose="02040503050406030204" pitchFamily="18" charset="0"/>
              </a:rPr>
              <a:t/>
            </a:r>
            <a:br>
              <a:rPr lang="el-GR" sz="2000" b="1" dirty="0" smtClean="0">
                <a:solidFill>
                  <a:srgbClr val="1F497D"/>
                </a:solidFill>
                <a:latin typeface="Cambria" panose="02040503050406030204" pitchFamily="18" charset="0"/>
              </a:rPr>
            </a:br>
            <a:r>
              <a:rPr lang="en-US" sz="2000" b="1" dirty="0" smtClean="0">
                <a:solidFill>
                  <a:schemeClr val="tx2"/>
                </a:solidFill>
                <a:latin typeface="Cambria" panose="02040503050406030204" pitchFamily="18" charset="0"/>
              </a:rPr>
              <a:t/>
            </a:r>
            <a:br>
              <a:rPr lang="en-US" sz="2000" b="1" dirty="0" smtClean="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2000" b="1" dirty="0" smtClean="0">
                <a:solidFill>
                  <a:schemeClr val="tx2"/>
                </a:solidFill>
                <a:latin typeface="Cambria" panose="02040503050406030204" pitchFamily="18" charset="0"/>
              </a:rPr>
              <a:t/>
            </a:r>
            <a:br>
              <a:rPr lang="en-US" sz="2000" b="1" dirty="0" smtClean="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1600" dirty="0" smtClean="0">
                <a:solidFill>
                  <a:srgbClr val="000099"/>
                </a:solidFill>
                <a:latin typeface="Cambria" panose="02040503050406030204" pitchFamily="18" charset="0"/>
              </a:rPr>
              <a:t/>
            </a:r>
            <a:br>
              <a:rPr lang="en-US" sz="1600" dirty="0" smtClean="0">
                <a:solidFill>
                  <a:srgbClr val="000099"/>
                </a:solidFill>
                <a:latin typeface="Cambria" panose="02040503050406030204" pitchFamily="18" charset="0"/>
              </a:rPr>
            </a:br>
            <a:r>
              <a:rPr lang="en-US" sz="1600" dirty="0" smtClean="0">
                <a:solidFill>
                  <a:srgbClr val="000099"/>
                </a:solidFill>
                <a:latin typeface="Cambria" panose="02040503050406030204" pitchFamily="18" charset="0"/>
              </a:rPr>
              <a:t/>
            </a:r>
            <a:br>
              <a:rPr lang="en-US" sz="1600" dirty="0" smtClean="0">
                <a:solidFill>
                  <a:srgbClr val="000099"/>
                </a:solidFill>
                <a:latin typeface="Cambria" panose="02040503050406030204" pitchFamily="18" charset="0"/>
              </a:rPr>
            </a:br>
            <a:r>
              <a:rPr lang="el-GR" sz="1600" i="1" dirty="0" smtClean="0"/>
              <a:t>Το παρόν κείμενο παράχθηκε με την οικονομική υποστήριξη της Ευρωπαϊκής Ένωσης και  αντανακλά τις απόψεις των συγγραφέα και  η Διαχειριστική </a:t>
            </a:r>
            <a:r>
              <a:rPr lang="el-GR" sz="1600" i="1" dirty="0"/>
              <a:t>Αρχή  δεν ευθύνεται για οποιαδήποτε χρήση των πληροφοριών που περιέχονται σε </a:t>
            </a:r>
            <a:r>
              <a:rPr lang="el-GR" sz="1600" i="1" dirty="0" smtClean="0"/>
              <a:t>αυτήν</a:t>
            </a:r>
            <a:r>
              <a:rPr lang="en-US" sz="1600" i="1" dirty="0" smtClean="0">
                <a:ea typeface="Calibri"/>
                <a:cs typeface="Calibri"/>
              </a:rPr>
              <a:t> </a:t>
            </a:r>
            <a:r>
              <a:rPr lang="en-US" sz="1600" i="1" dirty="0">
                <a:solidFill>
                  <a:srgbClr val="000099"/>
                </a:solidFill>
                <a:latin typeface="Cambria" panose="02040503050406030204" pitchFamily="18" charset="0"/>
              </a:rPr>
              <a:t/>
            </a:r>
            <a:br>
              <a:rPr lang="en-US" sz="1600" i="1" dirty="0">
                <a:solidFill>
                  <a:srgbClr val="000099"/>
                </a:solidFill>
                <a:latin typeface="Cambria" panose="02040503050406030204" pitchFamily="18" charset="0"/>
              </a:rPr>
            </a:br>
            <a:r>
              <a:rPr lang="en-US" i="1" dirty="0" smtClean="0">
                <a:solidFill>
                  <a:schemeClr val="tx1"/>
                </a:solidFill>
                <a:latin typeface="Cambria" pitchFamily="18" charset="0"/>
              </a:rPr>
              <a:t/>
            </a:r>
            <a:br>
              <a:rPr lang="en-US" i="1" dirty="0" smtClean="0">
                <a:solidFill>
                  <a:schemeClr val="tx1"/>
                </a:solidFill>
                <a:latin typeface="Cambria" pitchFamily="18" charset="0"/>
              </a:rPr>
            </a:br>
            <a:endParaRPr lang="el-GR" b="1" i="1" dirty="0">
              <a:solidFill>
                <a:schemeClr val="tx2"/>
              </a:solidFill>
            </a:endParaRPr>
          </a:p>
        </p:txBody>
      </p:sp>
      <p:sp>
        <p:nvSpPr>
          <p:cNvPr id="3" name="AutoShape 4" descr="ÎÏÎ¿ÏÎ­Î»ÎµÏÎ¼Î± ÎµÎ¹ÎºÏÎ½Î±Ï Î³Î¹Î± interreg greece italy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6" name="Εικόνα 5" descr="C:\Users\user\AppData\Local\Microsoft\Windows\Temporary Internet Files\Content.Outlook\0TVTFSZK\AUTHENTIC-OLIVE-NET_Log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232492"/>
            <a:ext cx="3933298" cy="1080120"/>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19" y="3855598"/>
            <a:ext cx="1486313" cy="122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5977292"/>
            <a:ext cx="777261" cy="447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19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323528" y="560003"/>
            <a:ext cx="8610160" cy="780765"/>
          </a:xfrm>
        </p:spPr>
        <p:txBody>
          <a:bodyPr>
            <a:normAutofit/>
          </a:bodyPr>
          <a:lstStyle/>
          <a:p>
            <a:r>
              <a:rPr lang="el-GR" sz="1900" b="1" dirty="0" smtClean="0">
                <a:solidFill>
                  <a:schemeClr val="tx2"/>
                </a:solidFill>
              </a:rPr>
              <a:t>ΔΙΕΘΝΗ ΠΡΟΤΥΠΑ ΚΑΙ ΣΥΣΤΗΜΑΤΑ ΔΙΑΧΕΙΡΙΣΗΣ ΤΗΣ ΑΣΦΑΛΕΙΑΣ ΤΡΟΦΙΜΩΝ</a:t>
            </a:r>
          </a:p>
        </p:txBody>
      </p:sp>
      <p:sp>
        <p:nvSpPr>
          <p:cNvPr id="8" name="Rectangle 2"/>
          <p:cNvSpPr>
            <a:spLocks noGrp="1" noChangeArrowheads="1"/>
          </p:cNvSpPr>
          <p:nvPr>
            <p:ph idx="1"/>
          </p:nvPr>
        </p:nvSpPr>
        <p:spPr>
          <a:xfrm>
            <a:off x="683568" y="1124744"/>
            <a:ext cx="7848872" cy="5832648"/>
          </a:xfrm>
        </p:spPr>
        <p:txBody>
          <a:bodyPr>
            <a:normAutofit fontScale="85000" lnSpcReduction="10000"/>
          </a:bodyPr>
          <a:lstStyle/>
          <a:p>
            <a:pPr marL="0" indent="0" algn="just">
              <a:lnSpc>
                <a:spcPct val="115000"/>
              </a:lnSpc>
              <a:spcAft>
                <a:spcPts val="0"/>
              </a:spcAft>
              <a:buNone/>
              <a:tabLst>
                <a:tab pos="4591050" algn="l"/>
              </a:tabLst>
            </a:pPr>
            <a:r>
              <a:rPr lang="el-GR" sz="1800" u="sng" dirty="0" smtClean="0">
                <a:solidFill>
                  <a:srgbClr val="47796A"/>
                </a:solidFill>
                <a:latin typeface="Cambria"/>
                <a:ea typeface="+mj-ea"/>
                <a:cs typeface="+mj-cs"/>
              </a:rPr>
              <a:t>Ι</a:t>
            </a:r>
            <a:r>
              <a:rPr lang="en-US" sz="1800" u="sng" dirty="0">
                <a:solidFill>
                  <a:srgbClr val="47796A"/>
                </a:solidFill>
                <a:latin typeface="Cambria"/>
                <a:ea typeface="+mj-ea"/>
                <a:cs typeface="+mj-cs"/>
              </a:rPr>
              <a:t>SO</a:t>
            </a:r>
            <a:r>
              <a:rPr lang="el-GR" sz="1800" u="sng" dirty="0">
                <a:solidFill>
                  <a:srgbClr val="47796A"/>
                </a:solidFill>
                <a:latin typeface="Cambria"/>
                <a:ea typeface="+mj-ea"/>
                <a:cs typeface="+mj-cs"/>
              </a:rPr>
              <a:t> 22000:2005</a:t>
            </a:r>
            <a:endParaRPr lang="en-US" sz="1400" dirty="0">
              <a:ea typeface="Calibri"/>
              <a:cs typeface="Times New Roman"/>
            </a:endParaRPr>
          </a:p>
          <a:p>
            <a:pPr marL="0" indent="0" algn="just">
              <a:lnSpc>
                <a:spcPct val="115000"/>
              </a:lnSpc>
              <a:spcAft>
                <a:spcPts val="600"/>
              </a:spcAft>
              <a:buNone/>
              <a:tabLst>
                <a:tab pos="4591050" algn="l"/>
              </a:tabLst>
            </a:pPr>
            <a:r>
              <a:rPr lang="el-GR" sz="1800" dirty="0">
                <a:solidFill>
                  <a:srgbClr val="47796A"/>
                </a:solidFill>
                <a:latin typeface="Cambria"/>
                <a:ea typeface="+mj-ea"/>
                <a:cs typeface="+mj-cs"/>
              </a:rPr>
              <a:t>Το </a:t>
            </a:r>
            <a:r>
              <a:rPr lang="en-US" sz="1800" dirty="0">
                <a:solidFill>
                  <a:srgbClr val="47796A"/>
                </a:solidFill>
                <a:latin typeface="Cambria"/>
                <a:ea typeface="+mj-ea"/>
                <a:cs typeface="+mj-cs"/>
              </a:rPr>
              <a:t>ISO</a:t>
            </a:r>
            <a:r>
              <a:rPr lang="el-GR" sz="1800" dirty="0">
                <a:solidFill>
                  <a:srgbClr val="47796A"/>
                </a:solidFill>
                <a:latin typeface="Cambria"/>
                <a:ea typeface="+mj-ea"/>
                <a:cs typeface="+mj-cs"/>
              </a:rPr>
              <a:t> 22000:2005 για τα συστήματα διαχείρισης ασφάλειας τροφίμων θέτει απαιτήσεις για κάθε οργανισμό, ο οποίος δραστηριοποιείται στη διατροφική αλυσίδα, και επιθυμεί να παρουσιάσει την ικανότητα του να ελέγχει τους σχετικούς με την ασφάλεια των τροφίμων κινδύνους, με σκοπό να διαβεβαιώσει τον καταναλωτή ότι τα τρόφιμα είναι ασφαλή τη στιγμή της κατανάλωσης.</a:t>
            </a:r>
            <a:endParaRPr lang="en-US" sz="1400" dirty="0">
              <a:ea typeface="Calibri"/>
              <a:cs typeface="Times New Roman"/>
            </a:endParaRPr>
          </a:p>
          <a:p>
            <a:pPr marL="0" indent="0" algn="just">
              <a:lnSpc>
                <a:spcPct val="115000"/>
              </a:lnSpc>
              <a:spcAft>
                <a:spcPts val="0"/>
              </a:spcAft>
              <a:buNone/>
              <a:tabLst>
                <a:tab pos="4591050" algn="l"/>
              </a:tabLst>
            </a:pPr>
            <a:r>
              <a:rPr lang="el-GR" sz="1800" u="sng" dirty="0">
                <a:solidFill>
                  <a:srgbClr val="47796A"/>
                </a:solidFill>
                <a:latin typeface="Cambria"/>
                <a:ea typeface="+mj-ea"/>
                <a:cs typeface="+mj-cs"/>
              </a:rPr>
              <a:t>Ι</a:t>
            </a:r>
            <a:r>
              <a:rPr lang="en-US" sz="1800" u="sng" dirty="0">
                <a:solidFill>
                  <a:srgbClr val="47796A"/>
                </a:solidFill>
                <a:latin typeface="Cambria"/>
                <a:ea typeface="+mj-ea"/>
                <a:cs typeface="+mj-cs"/>
              </a:rPr>
              <a:t>SO</a:t>
            </a:r>
            <a:r>
              <a:rPr lang="el-GR" sz="1800" u="sng" dirty="0">
                <a:solidFill>
                  <a:srgbClr val="47796A"/>
                </a:solidFill>
                <a:latin typeface="Cambria"/>
                <a:ea typeface="+mj-ea"/>
                <a:cs typeface="+mj-cs"/>
              </a:rPr>
              <a:t> 9001:2015</a:t>
            </a:r>
            <a:endParaRPr lang="en-US" sz="1400" dirty="0">
              <a:ea typeface="Calibri"/>
              <a:cs typeface="Times New Roman"/>
            </a:endParaRPr>
          </a:p>
          <a:p>
            <a:pPr marL="0" indent="0" algn="just">
              <a:lnSpc>
                <a:spcPct val="115000"/>
              </a:lnSpc>
              <a:spcAft>
                <a:spcPts val="600"/>
              </a:spcAft>
              <a:buNone/>
              <a:tabLst>
                <a:tab pos="4591050" algn="l"/>
              </a:tabLst>
            </a:pPr>
            <a:r>
              <a:rPr lang="el-GR" sz="1800" dirty="0">
                <a:solidFill>
                  <a:srgbClr val="47796A"/>
                </a:solidFill>
                <a:latin typeface="Cambria"/>
                <a:ea typeface="+mj-ea"/>
                <a:cs typeface="+mj-cs"/>
              </a:rPr>
              <a:t>Το Σύστημα Διαχείρισης Ποιότητας κατά </a:t>
            </a:r>
            <a:r>
              <a:rPr lang="en-US" sz="1800" dirty="0">
                <a:solidFill>
                  <a:srgbClr val="47796A"/>
                </a:solidFill>
                <a:latin typeface="Cambria"/>
                <a:ea typeface="+mj-ea"/>
                <a:cs typeface="+mj-cs"/>
              </a:rPr>
              <a:t>ISO</a:t>
            </a:r>
            <a:r>
              <a:rPr lang="el-GR" sz="1800" dirty="0">
                <a:solidFill>
                  <a:srgbClr val="47796A"/>
                </a:solidFill>
                <a:latin typeface="Cambria"/>
                <a:ea typeface="+mj-ea"/>
                <a:cs typeface="+mj-cs"/>
              </a:rPr>
              <a:t> 9001:2015 για τη διαχείριση της ποιότητας αποσκοπεί στη συνεχή βελτίωση των λειτουργιών της επιχείρησης, με στόχο την μεγιστοποίηση της ικανοποίησης των απαιτήσεων των πελατών. Οι απαιτήσεις του προτύπου καλύπτουν όλο το εύρος των δραστηριοτήτων ενός οργανισμού από τον σχεδιασμό και ανάπτυξη νέων προϊόντων και υπηρεσιών έως την εξυπηρέτηση μετά την πώληση.</a:t>
            </a:r>
            <a:endParaRPr lang="en-US" sz="1400" dirty="0">
              <a:ea typeface="Calibri"/>
              <a:cs typeface="Times New Roman"/>
            </a:endParaRPr>
          </a:p>
          <a:p>
            <a:pPr marL="0" indent="0" algn="just">
              <a:lnSpc>
                <a:spcPct val="115000"/>
              </a:lnSpc>
              <a:spcAft>
                <a:spcPts val="0"/>
              </a:spcAft>
              <a:buNone/>
              <a:tabLst>
                <a:tab pos="4591050" algn="l"/>
              </a:tabLst>
            </a:pPr>
            <a:r>
              <a:rPr lang="en-US" sz="1800" u="sng" dirty="0">
                <a:solidFill>
                  <a:srgbClr val="47796A"/>
                </a:solidFill>
                <a:latin typeface="Cambria"/>
                <a:ea typeface="+mj-ea"/>
                <a:cs typeface="+mj-cs"/>
              </a:rPr>
              <a:t>ISO</a:t>
            </a:r>
            <a:r>
              <a:rPr lang="el-GR" sz="1800" u="sng" dirty="0">
                <a:solidFill>
                  <a:srgbClr val="47796A"/>
                </a:solidFill>
                <a:latin typeface="Cambria"/>
                <a:ea typeface="+mj-ea"/>
                <a:cs typeface="+mj-cs"/>
              </a:rPr>
              <a:t> 22005:2007</a:t>
            </a:r>
            <a:endParaRPr lang="en-US" sz="1400" dirty="0">
              <a:ea typeface="Calibri"/>
              <a:cs typeface="Times New Roman"/>
            </a:endParaRPr>
          </a:p>
          <a:p>
            <a:pPr marL="0" indent="0" algn="just">
              <a:lnSpc>
                <a:spcPct val="115000"/>
              </a:lnSpc>
              <a:spcAft>
                <a:spcPts val="0"/>
              </a:spcAft>
              <a:buNone/>
              <a:tabLst>
                <a:tab pos="4591050" algn="l"/>
              </a:tabLst>
            </a:pPr>
            <a:r>
              <a:rPr lang="el-GR" sz="1800" dirty="0">
                <a:solidFill>
                  <a:srgbClr val="47796A"/>
                </a:solidFill>
                <a:latin typeface="Cambria"/>
                <a:ea typeface="+mj-ea"/>
                <a:cs typeface="+mj-cs"/>
              </a:rPr>
              <a:t>Το </a:t>
            </a:r>
            <a:r>
              <a:rPr lang="en-US" sz="1800" dirty="0">
                <a:solidFill>
                  <a:srgbClr val="47796A"/>
                </a:solidFill>
                <a:latin typeface="Cambria"/>
                <a:ea typeface="+mj-ea"/>
                <a:cs typeface="+mj-cs"/>
              </a:rPr>
              <a:t>ISO</a:t>
            </a:r>
            <a:r>
              <a:rPr lang="el-GR" sz="1800" dirty="0">
                <a:solidFill>
                  <a:srgbClr val="47796A"/>
                </a:solidFill>
                <a:latin typeface="Cambria"/>
                <a:ea typeface="+mj-ea"/>
                <a:cs typeface="+mj-cs"/>
              </a:rPr>
              <a:t> 22005:2007 για την εγκατάσταση ενός συστήματος </a:t>
            </a:r>
            <a:r>
              <a:rPr lang="el-GR" sz="1800" dirty="0" err="1">
                <a:solidFill>
                  <a:srgbClr val="47796A"/>
                </a:solidFill>
                <a:latin typeface="Cambria"/>
                <a:ea typeface="+mj-ea"/>
                <a:cs typeface="+mj-cs"/>
              </a:rPr>
              <a:t>ιχνηλασιμότητας</a:t>
            </a:r>
            <a:r>
              <a:rPr lang="el-GR" sz="1800" dirty="0">
                <a:solidFill>
                  <a:srgbClr val="47796A"/>
                </a:solidFill>
                <a:latin typeface="Cambria"/>
                <a:ea typeface="+mj-ea"/>
                <a:cs typeface="+mj-cs"/>
              </a:rPr>
              <a:t> σε επιχειρήσεις τροφίμων και ζωοτροφών. Αποτελεί εργαλείο οργάνωσης και διαχείρισης της παραγωγικής διαδικασίας με σκοπό την αύξηση της αποδοτικότητας και παραγωγικότητας ως αποτέλεσμα της ορθής διαχείρισης πόρων και την διασφάλιση της ποιότητας των παραγόμενων προϊόντων μέσω της εντατικοποίησης των ποιοτικών ελέγχων</a:t>
            </a:r>
            <a:endParaRPr lang="en-US" sz="1400" dirty="0">
              <a:ea typeface="Calibri"/>
              <a:cs typeface="Times New Roman"/>
            </a:endParaRPr>
          </a:p>
          <a:p>
            <a:pPr marL="0" indent="0" algn="just">
              <a:lnSpc>
                <a:spcPct val="115000"/>
              </a:lnSpc>
              <a:spcAft>
                <a:spcPts val="0"/>
              </a:spcAft>
              <a:buNone/>
              <a:tabLst>
                <a:tab pos="4591050" algn="l"/>
              </a:tabLst>
            </a:pPr>
            <a:r>
              <a:rPr lang="el-GR" sz="1800" i="1" dirty="0">
                <a:solidFill>
                  <a:srgbClr val="47796A"/>
                </a:solidFill>
                <a:latin typeface="Cambria"/>
                <a:ea typeface="+mj-ea"/>
                <a:cs typeface="+mj-cs"/>
              </a:rPr>
              <a:t>Περισσότερες Πληροφορίες στο </a:t>
            </a:r>
            <a:r>
              <a:rPr lang="en-US" sz="1800" i="1" dirty="0">
                <a:solidFill>
                  <a:srgbClr val="47796A"/>
                </a:solidFill>
                <a:latin typeface="Cambria"/>
                <a:ea typeface="+mj-ea"/>
                <a:cs typeface="+mj-cs"/>
              </a:rPr>
              <a:t>link</a:t>
            </a:r>
            <a:r>
              <a:rPr lang="el-GR" sz="1800" i="1" dirty="0">
                <a:solidFill>
                  <a:srgbClr val="47796A"/>
                </a:solidFill>
                <a:latin typeface="Cambria"/>
                <a:ea typeface="+mj-ea"/>
                <a:cs typeface="+mj-cs"/>
              </a:rPr>
              <a:t>:</a:t>
            </a:r>
            <a:r>
              <a:rPr lang="el-GR" sz="1400" dirty="0">
                <a:ea typeface="Calibri"/>
                <a:cs typeface="Times New Roman"/>
              </a:rPr>
              <a:t> </a:t>
            </a:r>
            <a:r>
              <a:rPr lang="el-GR" sz="1800" i="1" u="sng" dirty="0">
                <a:solidFill>
                  <a:srgbClr val="0000FF"/>
                </a:solidFill>
                <a:latin typeface="Cambria"/>
                <a:ea typeface="+mj-ea"/>
                <a:cs typeface="+mj-cs"/>
                <a:hlinkClick r:id="rId3"/>
              </a:rPr>
              <a:t>http://www.elot.gr</a:t>
            </a:r>
            <a:endParaRPr lang="en-US" sz="1400" dirty="0">
              <a:ea typeface="Calibri"/>
              <a:cs typeface="Times New Roman"/>
            </a:endParaRP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1410914407"/>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9540"/>
            <a:ext cx="951384" cy="78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0281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755576" y="560003"/>
            <a:ext cx="8178112" cy="780765"/>
          </a:xfrm>
        </p:spPr>
        <p:txBody>
          <a:bodyPr>
            <a:normAutofit/>
          </a:bodyPr>
          <a:lstStyle/>
          <a:p>
            <a:r>
              <a:rPr lang="el-GR" sz="3200" b="1" dirty="0">
                <a:solidFill>
                  <a:schemeClr val="tx2"/>
                </a:solidFill>
              </a:rPr>
              <a:t>ΣΥΜΠΕΡΑΣΜΑΤΙΚΑ……………..</a:t>
            </a:r>
            <a:endParaRPr lang="el-GR" sz="3200" b="1" dirty="0" smtClean="0">
              <a:solidFill>
                <a:schemeClr val="tx2"/>
              </a:solidFill>
            </a:endParaRPr>
          </a:p>
        </p:txBody>
      </p:sp>
      <p:sp>
        <p:nvSpPr>
          <p:cNvPr id="8" name="Rectangle 2"/>
          <p:cNvSpPr>
            <a:spLocks noGrp="1" noChangeArrowheads="1"/>
          </p:cNvSpPr>
          <p:nvPr>
            <p:ph idx="1"/>
          </p:nvPr>
        </p:nvSpPr>
        <p:spPr>
          <a:xfrm>
            <a:off x="683568" y="1124744"/>
            <a:ext cx="7848872" cy="5184576"/>
          </a:xfrm>
        </p:spPr>
        <p:txBody>
          <a:bodyPr>
            <a:normAutofit/>
          </a:bodyPr>
          <a:lstStyle/>
          <a:p>
            <a:pPr marL="0" indent="0" algn="just">
              <a:lnSpc>
                <a:spcPct val="120000"/>
              </a:lnSpc>
              <a:spcBef>
                <a:spcPts val="600"/>
              </a:spcBef>
              <a:spcAft>
                <a:spcPts val="600"/>
              </a:spcAft>
              <a:buNone/>
            </a:pPr>
            <a:r>
              <a:rPr lang="el-GR" sz="1800" b="0" dirty="0">
                <a:solidFill>
                  <a:schemeClr val="tx1"/>
                </a:solidFill>
                <a:latin typeface="+mj-lt"/>
              </a:rPr>
              <a:t> </a:t>
            </a:r>
            <a:r>
              <a:rPr lang="el-GR" sz="1800" b="0" dirty="0" smtClean="0">
                <a:solidFill>
                  <a:schemeClr val="tx1"/>
                </a:solidFill>
                <a:latin typeface="+mj-lt"/>
              </a:rPr>
              <a:t> </a:t>
            </a:r>
            <a:r>
              <a:rPr lang="el-GR" sz="1800" b="0" dirty="0">
                <a:solidFill>
                  <a:schemeClr val="tx1"/>
                </a:solidFill>
                <a:latin typeface="+mj-lt"/>
              </a:rPr>
              <a:t>	</a:t>
            </a:r>
            <a:r>
              <a:rPr lang="el-GR" sz="2000" b="0" dirty="0">
                <a:solidFill>
                  <a:schemeClr val="tx1"/>
                </a:solidFill>
                <a:latin typeface="+mj-lt"/>
              </a:rPr>
              <a:t>Οι υφιστάμενοι έλεγχοι για την πιστοποίηση της αυθεντικότητας του ελαιολάδου </a:t>
            </a:r>
            <a:r>
              <a:rPr lang="el-GR" sz="2000" b="0" dirty="0" smtClean="0">
                <a:solidFill>
                  <a:schemeClr val="tx1"/>
                </a:solidFill>
                <a:latin typeface="+mj-lt"/>
              </a:rPr>
              <a:t>εστιάζονται </a:t>
            </a:r>
            <a:r>
              <a:rPr lang="el-GR" sz="2000" b="0" dirty="0">
                <a:solidFill>
                  <a:schemeClr val="tx1"/>
                </a:solidFill>
                <a:latin typeface="+mj-lt"/>
              </a:rPr>
              <a:t>στην γεωγραφική τους προέλευση και όχι στα  χαρακτηριστικά του. </a:t>
            </a:r>
          </a:p>
          <a:p>
            <a:pPr marL="0" indent="0" algn="just">
              <a:lnSpc>
                <a:spcPct val="120000"/>
              </a:lnSpc>
              <a:spcBef>
                <a:spcPts val="600"/>
              </a:spcBef>
              <a:spcAft>
                <a:spcPts val="600"/>
              </a:spcAft>
              <a:buNone/>
            </a:pPr>
            <a:r>
              <a:rPr lang="el-GR" sz="2000" b="0" dirty="0" smtClean="0">
                <a:solidFill>
                  <a:schemeClr val="tx1"/>
                </a:solidFill>
                <a:latin typeface="+mj-lt"/>
              </a:rPr>
              <a:t> </a:t>
            </a:r>
            <a:r>
              <a:rPr lang="el-GR" sz="2000" b="0" dirty="0">
                <a:solidFill>
                  <a:schemeClr val="tx1"/>
                </a:solidFill>
                <a:latin typeface="+mj-lt"/>
              </a:rPr>
              <a:t>	Εργαστηριακές αναλύσεις δεν διεξάγονται </a:t>
            </a:r>
            <a:r>
              <a:rPr lang="el-GR" sz="2000" b="0" dirty="0" smtClean="0">
                <a:solidFill>
                  <a:schemeClr val="tx1"/>
                </a:solidFill>
                <a:latin typeface="+mj-lt"/>
              </a:rPr>
              <a:t>μαζικά στο </a:t>
            </a:r>
            <a:r>
              <a:rPr lang="el-GR" sz="2000" b="0" dirty="0">
                <a:solidFill>
                  <a:schemeClr val="tx1"/>
                </a:solidFill>
                <a:latin typeface="+mj-lt"/>
              </a:rPr>
              <a:t>πλαίσιο των ελέγχων, καθώς οι επιθεωρήσεις βασίζονται κυρίως στις δηλώσεις των παραγωγών, γεγονός το οποίο μπορεί να διευκολύνει την εμφάνιση φαινομένων νοθείας και ψευδεπίγραφων  σημάνσεων στα ελαιόλαδα.</a:t>
            </a:r>
          </a:p>
          <a:p>
            <a:pPr marL="0" indent="0" algn="just">
              <a:lnSpc>
                <a:spcPct val="120000"/>
              </a:lnSpc>
              <a:spcBef>
                <a:spcPts val="600"/>
              </a:spcBef>
              <a:spcAft>
                <a:spcPts val="600"/>
              </a:spcAft>
              <a:buNone/>
            </a:pPr>
            <a:r>
              <a:rPr lang="el-GR" sz="2000" b="0" dirty="0" smtClean="0">
                <a:solidFill>
                  <a:schemeClr val="tx1"/>
                </a:solidFill>
                <a:latin typeface="+mj-lt"/>
              </a:rPr>
              <a:t> </a:t>
            </a:r>
            <a:r>
              <a:rPr lang="el-GR" sz="2000" b="0" dirty="0">
                <a:solidFill>
                  <a:schemeClr val="tx1"/>
                </a:solidFill>
                <a:latin typeface="+mj-lt"/>
              </a:rPr>
              <a:t>	Με βάση τα παραπάνω, κρίνεται χρήσιμη η ανάπτυξη μιας νέας πιστοποίησης, η οποία θα διεξάγει οργανοληπτικούς ελέγχους και φυσικοχημικές αναλύσεις με σκοπό την διασφάλιση, στον ύψιστο βαθμό, της αυθεντικότητας των τοπικών ελαιολάδων μέσω της επιβεβαίωσης της προέλευσης και της ποιότητας τους</a:t>
            </a:r>
            <a:r>
              <a:rPr lang="el-GR" sz="2000" b="0" dirty="0" smtClean="0">
                <a:solidFill>
                  <a:schemeClr val="tx1"/>
                </a:solidFill>
                <a:latin typeface="+mj-lt"/>
              </a:rPr>
              <a:t>.</a:t>
            </a: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1077591937"/>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605" y="63225"/>
            <a:ext cx="807368" cy="669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6864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611560" y="-71090"/>
            <a:ext cx="7776863" cy="1908215"/>
          </a:xfrm>
          <a:prstGeom prst="rect">
            <a:avLst/>
          </a:prstGeom>
        </p:spPr>
        <p:txBody>
          <a:bodyPr wrap="square">
            <a:spAutoFit/>
          </a:bodyPr>
          <a:lstStyle/>
          <a:p>
            <a:pPr algn="ctr"/>
            <a:endParaRPr lang="en-US" sz="2000" b="1" dirty="0" smtClean="0">
              <a:solidFill>
                <a:prstClr val="black"/>
              </a:solidFill>
              <a:latin typeface="Cambria" pitchFamily="18" charset="0"/>
            </a:endParaRPr>
          </a:p>
          <a:p>
            <a:pPr algn="ctr"/>
            <a:r>
              <a:rPr lang="el-GR" sz="2000" b="1" dirty="0">
                <a:solidFill>
                  <a:schemeClr val="tx2"/>
                </a:solidFill>
                <a:latin typeface="Cambria" pitchFamily="18" charset="0"/>
              </a:rPr>
              <a:t>ΠΑΓΚΟΣΜΙΑ ΠΑΡΑΓΩΓΗ ΕΛΑΙΟΛΑΔΟΥ</a:t>
            </a:r>
            <a:endParaRPr lang="en-US" sz="2000" b="1" dirty="0" smtClean="0">
              <a:solidFill>
                <a:schemeClr val="tx2"/>
              </a:solidFill>
              <a:latin typeface="Cambria" pitchFamily="18" charset="0"/>
            </a:endParaRPr>
          </a:p>
          <a:p>
            <a:pPr algn="ctr"/>
            <a:r>
              <a:rPr lang="en-US" sz="1400" b="1" dirty="0" smtClean="0">
                <a:solidFill>
                  <a:schemeClr val="tx2"/>
                </a:solidFill>
              </a:rPr>
              <a:t> </a:t>
            </a:r>
          </a:p>
          <a:p>
            <a:pPr algn="ctr"/>
            <a:endParaRPr lang="en-US" sz="3200" b="1" dirty="0">
              <a:solidFill>
                <a:schemeClr val="tx2"/>
              </a:solidFill>
              <a:latin typeface="Cambria" pitchFamily="18" charset="0"/>
            </a:endParaRPr>
          </a:p>
          <a:p>
            <a:pPr algn="ctr"/>
            <a:endParaRPr lang="el-GR" sz="3200" b="1" dirty="0">
              <a:solidFill>
                <a:schemeClr val="tx2"/>
              </a:solidFill>
              <a:latin typeface="Cambria" pitchFamily="18" charset="0"/>
            </a:endParaRPr>
          </a:p>
        </p:txBody>
      </p:sp>
      <p:pic>
        <p:nvPicPr>
          <p:cNvPr id="7" name="Εικόνα 6" descr="C:\Users\user\AppData\Local\Microsoft\Windows\Temporary Internet Files\Content.Outlook\0TVTFSZK\AUTHENTIC-OLIVE-NET_Log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3166"/>
            <a:ext cx="936104" cy="77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5">
            <a:extLst>
              <a:ext uri="{28A0092B-C50C-407E-A947-70E740481C1C}">
                <a14:useLocalDpi xmlns:a14="http://schemas.microsoft.com/office/drawing/2010/main" val="0"/>
              </a:ext>
            </a:extLst>
          </a:blip>
          <a:srcRect/>
          <a:stretch>
            <a:fillRect/>
          </a:stretch>
        </p:blipFill>
        <p:spPr bwMode="auto">
          <a:xfrm>
            <a:off x="1489933" y="1822643"/>
            <a:ext cx="6563073" cy="2655243"/>
          </a:xfrm>
          <a:prstGeom prst="rect">
            <a:avLst/>
          </a:prstGeom>
          <a:noFill/>
          <a:ln>
            <a:noFill/>
          </a:ln>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7213" y="5013177"/>
            <a:ext cx="5487987"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4154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908720"/>
            <a:ext cx="8754176" cy="864096"/>
          </a:xfrm>
        </p:spPr>
        <p:txBody>
          <a:bodyPr>
            <a:normAutofit fontScale="90000"/>
          </a:bodyPr>
          <a:lstStyle/>
          <a:p>
            <a:pPr marL="342900" lvl="0" indent="-342900">
              <a:spcBef>
                <a:spcPct val="20000"/>
              </a:spcBef>
              <a:tabLst>
                <a:tab pos="318770" algn="l"/>
              </a:tabLst>
            </a:pP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a:solidFill>
                  <a:prstClr val="black"/>
                </a:solidFill>
                <a:latin typeface="Cambria" pitchFamily="18" charset="0"/>
                <a:ea typeface="Times New Roman"/>
                <a:cs typeface="Times New Roman"/>
              </a:rPr>
              <a:t/>
            </a:r>
            <a:br>
              <a:rPr lang="en-US" sz="3600" b="1" dirty="0">
                <a:solidFill>
                  <a:prstClr val="black"/>
                </a:solidFill>
                <a:latin typeface="Cambria" pitchFamily="18" charset="0"/>
                <a:ea typeface="Times New Roman"/>
                <a:cs typeface="Times New Roman"/>
              </a:rPr>
            </a:b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a:solidFill>
                  <a:prstClr val="black"/>
                </a:solidFill>
                <a:latin typeface="Cambria" pitchFamily="18" charset="0"/>
                <a:ea typeface="Times New Roman"/>
                <a:cs typeface="Times New Roman"/>
              </a:rPr>
              <a:t/>
            </a:r>
            <a:br>
              <a:rPr lang="en-US" sz="3600" b="1" dirty="0">
                <a:solidFill>
                  <a:prstClr val="black"/>
                </a:solidFill>
                <a:latin typeface="Cambria" pitchFamily="18" charset="0"/>
                <a:ea typeface="Times New Roman"/>
                <a:cs typeface="Times New Roman"/>
              </a:rPr>
            </a:br>
            <a:r>
              <a:rPr lang="el-GR" sz="2700" b="1" dirty="0">
                <a:solidFill>
                  <a:prstClr val="black"/>
                </a:solidFill>
                <a:latin typeface="Cambria" pitchFamily="18" charset="0"/>
                <a:ea typeface="Times New Roman"/>
                <a:cs typeface="Times New Roman"/>
              </a:rPr>
              <a:t>ΠΑΡΑΓΩΓΗ ΕΛΑΙΟΛΑΔΟΥ ΕΝΤΟΣ ΤΗΣ Ε.Ε.</a:t>
            </a:r>
            <a:r>
              <a:rPr lang="en-US" sz="2700" b="1" dirty="0" smtClean="0">
                <a:solidFill>
                  <a:prstClr val="black"/>
                </a:solidFill>
                <a:latin typeface="Cambria" pitchFamily="18" charset="0"/>
                <a:ea typeface="Times New Roman"/>
                <a:cs typeface="Times New Roman"/>
              </a:rPr>
              <a:t/>
            </a:r>
            <a:br>
              <a:rPr lang="en-US" sz="2700" b="1" dirty="0" smtClean="0">
                <a:solidFill>
                  <a:prstClr val="black"/>
                </a:solidFill>
                <a:latin typeface="Cambria" pitchFamily="18" charset="0"/>
                <a:ea typeface="Times New Roman"/>
                <a:cs typeface="Times New Roman"/>
              </a:rPr>
            </a:b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smtClean="0">
                <a:solidFill>
                  <a:srgbClr val="47796A"/>
                </a:solidFill>
              </a:rPr>
              <a:t> </a:t>
            </a:r>
            <a:endParaRPr lang="el-GR" sz="3200" dirty="0" smtClean="0">
              <a:solidFill>
                <a:srgbClr val="47796A"/>
              </a:solidFill>
            </a:endParaRPr>
          </a:p>
        </p:txBody>
      </p:sp>
      <p:sp>
        <p:nvSpPr>
          <p:cNvPr id="8" name="Rectangle 2"/>
          <p:cNvSpPr>
            <a:spLocks noGrp="1" noChangeArrowheads="1"/>
          </p:cNvSpPr>
          <p:nvPr>
            <p:ph idx="1"/>
          </p:nvPr>
        </p:nvSpPr>
        <p:spPr>
          <a:xfrm>
            <a:off x="446171" y="1628800"/>
            <a:ext cx="8229600" cy="5229200"/>
          </a:xfrm>
        </p:spPr>
        <p:txBody>
          <a:bodyPr>
            <a:normAutofit/>
          </a:bodyPr>
          <a:lstStyle/>
          <a:p>
            <a:pPr marL="0" indent="0" algn="just">
              <a:lnSpc>
                <a:spcPct val="120000"/>
              </a:lnSpc>
              <a:spcBef>
                <a:spcPts val="600"/>
              </a:spcBef>
              <a:buNone/>
            </a:pPr>
            <a:endParaRPr lang="en-US" sz="1400" b="0" dirty="0" smtClean="0">
              <a:solidFill>
                <a:schemeClr val="tx1"/>
              </a:solidFill>
            </a:endParaRPr>
          </a:p>
          <a:p>
            <a:pPr algn="just">
              <a:lnSpc>
                <a:spcPct val="120000"/>
              </a:lnSpc>
              <a:spcBef>
                <a:spcPts val="600"/>
              </a:spcBef>
              <a:buFont typeface="Wingdings" panose="05000000000000000000" pitchFamily="2" charset="2"/>
              <a:buChar char="v"/>
            </a:pPr>
            <a:endParaRPr lang="en-US" sz="1400" b="0" dirty="0" smtClean="0">
              <a:solidFill>
                <a:schemeClr val="tx1"/>
              </a:solidFill>
            </a:endParaRPr>
          </a:p>
          <a:p>
            <a:pPr marL="0" indent="0" algn="just">
              <a:lnSpc>
                <a:spcPct val="120000"/>
              </a:lnSpc>
              <a:spcBef>
                <a:spcPts val="600"/>
              </a:spcBef>
              <a:buNone/>
            </a:pPr>
            <a:endParaRPr lang="en-US" sz="1400" b="0" dirty="0">
              <a:solidFill>
                <a:schemeClr val="tx1"/>
              </a:solidFill>
            </a:endParaRPr>
          </a:p>
          <a:p>
            <a:pPr marL="0" indent="0">
              <a:buNone/>
            </a:pPr>
            <a:endParaRPr lang="it-IT" sz="1400" dirty="0" smtClean="0">
              <a:solidFill>
                <a:schemeClr val="tx2"/>
              </a:solidFill>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smtClean="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94715051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44624"/>
            <a:ext cx="864096" cy="71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6">
            <a:extLst>
              <a:ext uri="{28A0092B-C50C-407E-A947-70E740481C1C}">
                <a14:useLocalDpi xmlns:a14="http://schemas.microsoft.com/office/drawing/2010/main" val="0"/>
              </a:ext>
            </a:extLst>
          </a:blip>
          <a:srcRect/>
          <a:stretch>
            <a:fillRect/>
          </a:stretch>
        </p:blipFill>
        <p:spPr bwMode="auto">
          <a:xfrm>
            <a:off x="2107247" y="2714624"/>
            <a:ext cx="5345073" cy="1794495"/>
          </a:xfrm>
          <a:prstGeom prst="rect">
            <a:avLst/>
          </a:prstGeom>
          <a:noFill/>
          <a:ln>
            <a:noFill/>
          </a:ln>
        </p:spPr>
      </p:pic>
      <p:pic>
        <p:nvPicPr>
          <p:cNvPr id="205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54681" y="4797152"/>
            <a:ext cx="5487987"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368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713740"/>
            <a:ext cx="8754176" cy="1995180"/>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smtClean="0">
                <a:solidFill>
                  <a:prstClr val="black"/>
                </a:solidFill>
                <a:latin typeface="Cambria" pitchFamily="18" charset="0"/>
                <a:ea typeface="Times New Roman"/>
                <a:cs typeface="Times New Roman"/>
              </a:rPr>
              <a:t>   </a:t>
            </a:r>
            <a:r>
              <a:rPr lang="el-GR" sz="2200" b="1" dirty="0">
                <a:solidFill>
                  <a:srgbClr val="47796A"/>
                </a:solidFill>
              </a:rPr>
              <a:t>ΕΛΑΙΟΚΑΛΛΙΕΡΓΕΙΑ ΣΤΗΝ ΕΛΛΑΔΑ</a:t>
            </a:r>
            <a:r>
              <a:rPr lang="en-US" sz="2200" dirty="0">
                <a:ea typeface="Calibri"/>
                <a:cs typeface="Times New Roman"/>
              </a:rPr>
              <a:t/>
            </a:r>
            <a:br>
              <a:rPr lang="en-US" sz="2200" dirty="0">
                <a:ea typeface="Calibri"/>
                <a:cs typeface="Times New Roman"/>
              </a:rPr>
            </a:br>
            <a:r>
              <a:rPr lang="en-US" sz="2200" b="1" dirty="0" smtClean="0">
                <a:solidFill>
                  <a:prstClr val="black"/>
                </a:solidFill>
                <a:latin typeface="Cambria" pitchFamily="18" charset="0"/>
                <a:ea typeface="Times New Roman"/>
                <a:cs typeface="Times New Roman"/>
              </a:rPr>
              <a:t/>
            </a:r>
            <a:br>
              <a:rPr lang="en-US" sz="2200" b="1" dirty="0" smtClean="0">
                <a:solidFill>
                  <a:prstClr val="black"/>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smtClean="0">
                <a:solidFill>
                  <a:srgbClr val="47796A"/>
                </a:solidFill>
              </a:rPr>
              <a:t> </a:t>
            </a:r>
            <a:endParaRPr lang="el-GR" sz="3200" dirty="0" smtClean="0">
              <a:solidFill>
                <a:srgbClr val="47796A"/>
              </a:solidFill>
            </a:endParaRPr>
          </a:p>
        </p:txBody>
      </p:sp>
      <p:sp>
        <p:nvSpPr>
          <p:cNvPr id="8" name="Rectangle 2"/>
          <p:cNvSpPr>
            <a:spLocks noGrp="1" noChangeArrowheads="1"/>
          </p:cNvSpPr>
          <p:nvPr>
            <p:ph idx="1"/>
          </p:nvPr>
        </p:nvSpPr>
        <p:spPr>
          <a:xfrm>
            <a:off x="447936" y="1268760"/>
            <a:ext cx="3692016" cy="5328592"/>
          </a:xfrm>
        </p:spPr>
        <p:txBody>
          <a:bodyPr>
            <a:normAutofit fontScale="92500" lnSpcReduction="10000"/>
          </a:bodyPr>
          <a:lstStyle/>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Η </a:t>
            </a:r>
            <a:r>
              <a:rPr lang="el-GR" sz="1600" b="0" dirty="0">
                <a:solidFill>
                  <a:schemeClr val="tx1"/>
                </a:solidFill>
              </a:rPr>
              <a:t>ελαιοκαλλιέργεια στην Ελλάδα ανέρχεται στα 11,6 εκατομμύρια στρέμματα με πάνω από 170 εκατομμύρια δέντρα. </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Το </a:t>
            </a:r>
            <a:r>
              <a:rPr lang="el-GR" sz="1600" b="0" dirty="0">
                <a:solidFill>
                  <a:schemeClr val="tx1"/>
                </a:solidFill>
              </a:rPr>
              <a:t>23% του συνόλου των καλλιεργούμενων εκτάσεων στην Ελλάδα καλύπτεται από ελαιώνες.</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Πελοπόννησος </a:t>
            </a:r>
            <a:r>
              <a:rPr lang="el-GR" sz="1600" b="0" dirty="0">
                <a:solidFill>
                  <a:schemeClr val="tx1"/>
                </a:solidFill>
              </a:rPr>
              <a:t>και η </a:t>
            </a:r>
            <a:r>
              <a:rPr lang="el-GR" sz="1600" b="0" dirty="0" smtClean="0">
                <a:solidFill>
                  <a:schemeClr val="tx1"/>
                </a:solidFill>
              </a:rPr>
              <a:t>Κρήτη </a:t>
            </a:r>
            <a:r>
              <a:rPr lang="el-GR" sz="1600" b="0" dirty="0">
                <a:solidFill>
                  <a:schemeClr val="tx1"/>
                </a:solidFill>
              </a:rPr>
              <a:t>μοιράζονται το 75% της συνολικής ελαιοπαραγωγής. </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Κάθε </a:t>
            </a:r>
            <a:r>
              <a:rPr lang="el-GR" sz="1600" b="0" dirty="0">
                <a:solidFill>
                  <a:schemeClr val="tx1"/>
                </a:solidFill>
              </a:rPr>
              <a:t>δέντρο παράγει κατά μέσο όρο 15 έως 40 κιλά ελιάς ετησίως. </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Κατά </a:t>
            </a:r>
            <a:r>
              <a:rPr lang="el-GR" sz="1600" b="0" dirty="0">
                <a:solidFill>
                  <a:schemeClr val="tx1"/>
                </a:solidFill>
              </a:rPr>
              <a:t>μέσο όρο,  η Ελλάδα παράγει περίπου 2.600.000 τόνους ελιάς ετησίως και η παραγωγή ελαιολάδου  κυμαίνεται  από 300.000έως  </a:t>
            </a:r>
            <a:r>
              <a:rPr lang="el-GR" sz="1600" b="0" dirty="0" smtClean="0">
                <a:solidFill>
                  <a:schemeClr val="tx1"/>
                </a:solidFill>
              </a:rPr>
              <a:t>400.000 τόνους</a:t>
            </a:r>
            <a:r>
              <a:rPr lang="el-GR" sz="1600" b="0" dirty="0">
                <a:solidFill>
                  <a:schemeClr val="tx1"/>
                </a:solidFill>
              </a:rPr>
              <a:t>. </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Η </a:t>
            </a:r>
            <a:r>
              <a:rPr lang="el-GR" sz="1600" b="0" dirty="0">
                <a:solidFill>
                  <a:schemeClr val="tx1"/>
                </a:solidFill>
              </a:rPr>
              <a:t>καλλιέργεια εξακολουθεί να πραγματοποιείται με τον παραδοσιακό τρόπο στους  ελαιώνες.</a:t>
            </a:r>
          </a:p>
          <a:p>
            <a:pPr marL="0" indent="0" algn="just">
              <a:lnSpc>
                <a:spcPct val="120000"/>
              </a:lnSpc>
              <a:spcBef>
                <a:spcPts val="600"/>
              </a:spcBef>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Η </a:t>
            </a:r>
            <a:r>
              <a:rPr lang="el-GR" sz="1600" b="0" dirty="0">
                <a:solidFill>
                  <a:schemeClr val="tx1"/>
                </a:solidFill>
              </a:rPr>
              <a:t>ελαιοκαλλιέργεια κληρονομείται από γενιά σε γενιά</a:t>
            </a:r>
            <a:r>
              <a:rPr lang="el-GR" sz="1600" b="0" dirty="0" smtClean="0">
                <a:solidFill>
                  <a:schemeClr val="tx1"/>
                </a:solidFill>
              </a:rPr>
              <a:t>.</a:t>
            </a:r>
            <a:endParaRPr lang="en-US" sz="1600" b="0" dirty="0">
              <a:solidFill>
                <a:schemeClr val="tx1"/>
              </a:solidFill>
            </a:endParaRPr>
          </a:p>
          <a:p>
            <a:pPr algn="just">
              <a:lnSpc>
                <a:spcPct val="120000"/>
              </a:lnSpc>
              <a:spcBef>
                <a:spcPts val="600"/>
              </a:spcBef>
              <a:buFont typeface="Wingdings" panose="05000000000000000000" pitchFamily="2" charset="2"/>
              <a:buChar char="v"/>
            </a:pPr>
            <a:endParaRPr lang="en-US" sz="1600" b="0" dirty="0" smtClean="0">
              <a:solidFill>
                <a:schemeClr val="tx1"/>
              </a:solidFill>
            </a:endParaRPr>
          </a:p>
          <a:p>
            <a:pPr algn="just">
              <a:lnSpc>
                <a:spcPct val="120000"/>
              </a:lnSpc>
              <a:spcBef>
                <a:spcPts val="600"/>
              </a:spcBef>
              <a:buFont typeface="Wingdings" panose="05000000000000000000" pitchFamily="2" charset="2"/>
              <a:buChar char="v"/>
            </a:pPr>
            <a:endParaRPr lang="en-US" sz="8000" b="0" dirty="0" smtClean="0">
              <a:solidFill>
                <a:schemeClr val="tx1"/>
              </a:solidFill>
            </a:endParaRPr>
          </a:p>
          <a:p>
            <a:pPr marL="0" indent="0" algn="just">
              <a:lnSpc>
                <a:spcPct val="120000"/>
              </a:lnSpc>
              <a:spcBef>
                <a:spcPts val="600"/>
              </a:spcBef>
              <a:buNone/>
            </a:pPr>
            <a:endParaRPr lang="en-US" sz="8000" b="0" dirty="0">
              <a:solidFill>
                <a:schemeClr val="tx1"/>
              </a:solidFill>
            </a:endParaRPr>
          </a:p>
          <a:p>
            <a:pPr marL="0" indent="0">
              <a:buNone/>
            </a:pPr>
            <a:endParaRPr lang="it-IT" sz="8000" dirty="0" smtClean="0">
              <a:solidFill>
                <a:schemeClr val="tx2"/>
              </a:solidFill>
              <a:latin typeface="Cambria" panose="02040503050406030204" pitchFamily="18" charset="0"/>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smtClean="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2840738855"/>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1600" b="0" i="0" u="none" strike="noStrike" kern="1200" cap="none" spc="0" normalizeH="0" baseline="0" noProof="0" dirty="0" smtClean="0">
              <a:ln>
                <a:noFill/>
              </a:ln>
              <a:solidFill>
                <a:schemeClr val="tx1"/>
              </a:solidFill>
              <a:effectLst/>
              <a:uLnTx/>
              <a:uFillTx/>
              <a:latin typeface="Cambria" pitchFamily="18" charset="0"/>
              <a:ea typeface="+mj-ea"/>
              <a:cs typeface="+mj-cs"/>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005" y="28946"/>
            <a:ext cx="919604" cy="762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72000" y="1340768"/>
            <a:ext cx="4032448" cy="4896544"/>
          </a:xfrm>
          <a:prstGeom prst="rect">
            <a:avLst/>
          </a:prstGeom>
          <a:noFill/>
          <a:ln>
            <a:noFill/>
          </a:ln>
        </p:spPr>
      </p:pic>
    </p:spTree>
    <p:extLst>
      <p:ext uri="{BB962C8B-B14F-4D97-AF65-F5344CB8AC3E}">
        <p14:creationId xmlns:p14="http://schemas.microsoft.com/office/powerpoint/2010/main" val="1887721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904030"/>
            <a:ext cx="8754176" cy="436738"/>
          </a:xfrm>
        </p:spPr>
        <p:txBody>
          <a:bodyPr>
            <a:noAutofit/>
          </a:bodyPr>
          <a:lstStyle/>
          <a:p>
            <a:r>
              <a:rPr lang="en-US" sz="1800" b="1" dirty="0" smtClean="0">
                <a:solidFill>
                  <a:prstClr val="black"/>
                </a:solidFill>
                <a:latin typeface="Cambria" pitchFamily="18" charset="0"/>
                <a:ea typeface="Times New Roman"/>
                <a:cs typeface="Times New Roman"/>
              </a:rPr>
              <a:t/>
            </a:r>
            <a:br>
              <a:rPr lang="en-US" sz="1800" b="1" dirty="0" smtClean="0">
                <a:solidFill>
                  <a:prstClr val="black"/>
                </a:solidFill>
                <a:latin typeface="Cambria" pitchFamily="18" charset="0"/>
                <a:ea typeface="Times New Roman"/>
                <a:cs typeface="Times New Roman"/>
              </a:rPr>
            </a:br>
            <a:r>
              <a:rPr lang="en-US" sz="1800" b="1" dirty="0" smtClean="0">
                <a:solidFill>
                  <a:prstClr val="black"/>
                </a:solidFill>
                <a:latin typeface="Cambria" pitchFamily="18" charset="0"/>
                <a:ea typeface="Times New Roman"/>
                <a:cs typeface="Times New Roman"/>
              </a:rPr>
              <a:t>H </a:t>
            </a:r>
            <a:r>
              <a:rPr lang="el-GR" sz="1800" b="1" dirty="0" smtClean="0">
                <a:solidFill>
                  <a:prstClr val="black"/>
                </a:solidFill>
                <a:latin typeface="Cambria" pitchFamily="18" charset="0"/>
                <a:ea typeface="Times New Roman"/>
                <a:cs typeface="Times New Roman"/>
              </a:rPr>
              <a:t>ΕΛΑΙΟΚΑΛΛΙΕΡΓΕΙΑ </a:t>
            </a:r>
            <a:r>
              <a:rPr lang="el-GR" sz="1800" b="1" dirty="0">
                <a:solidFill>
                  <a:prstClr val="black"/>
                </a:solidFill>
                <a:latin typeface="Cambria" pitchFamily="18" charset="0"/>
                <a:ea typeface="Times New Roman"/>
                <a:cs typeface="Times New Roman"/>
              </a:rPr>
              <a:t>ΣΤΗΝ ΙΤΑΛΙΑ</a:t>
            </a:r>
            <a:endParaRPr lang="el-GR" sz="1800" dirty="0" smtClean="0">
              <a:solidFill>
                <a:schemeClr val="tx2"/>
              </a:solidFill>
            </a:endParaRPr>
          </a:p>
        </p:txBody>
      </p:sp>
      <p:sp>
        <p:nvSpPr>
          <p:cNvPr id="8" name="Rectangle 2"/>
          <p:cNvSpPr>
            <a:spLocks noGrp="1" noChangeArrowheads="1"/>
          </p:cNvSpPr>
          <p:nvPr>
            <p:ph idx="1"/>
          </p:nvPr>
        </p:nvSpPr>
        <p:spPr>
          <a:xfrm>
            <a:off x="323528" y="1412776"/>
            <a:ext cx="4176464" cy="4968552"/>
          </a:xfrm>
        </p:spPr>
        <p:txBody>
          <a:bodyPr>
            <a:normAutofit/>
          </a:bodyPr>
          <a:lstStyle/>
          <a:p>
            <a:pPr marL="0" indent="0" algn="just">
              <a:lnSpc>
                <a:spcPct val="80000"/>
              </a:lnSpc>
              <a:spcAft>
                <a:spcPct val="20000"/>
              </a:spcAft>
              <a:buNone/>
            </a:pPr>
            <a:r>
              <a:rPr lang="en-US" sz="1400" b="0" dirty="0" smtClean="0">
                <a:solidFill>
                  <a:schemeClr val="tx1"/>
                </a:solidFill>
              </a:rPr>
              <a:t>- </a:t>
            </a:r>
            <a:r>
              <a:rPr lang="el-GR" sz="1600" b="0" dirty="0" smtClean="0">
                <a:solidFill>
                  <a:schemeClr val="tx1"/>
                </a:solidFill>
              </a:rPr>
              <a:t>Η </a:t>
            </a:r>
            <a:r>
              <a:rPr lang="el-GR" sz="1600" b="0" dirty="0">
                <a:solidFill>
                  <a:schemeClr val="tx1"/>
                </a:solidFill>
              </a:rPr>
              <a:t>ελαιοκαλλιέργεια στην Ιταλία ανέρχεται στα 1.075.000 εκτάρια, εκ των οποίων το 21% αρδεύεται.</a:t>
            </a:r>
          </a:p>
          <a:p>
            <a:pPr marL="0" indent="0" algn="just">
              <a:lnSpc>
                <a:spcPct val="80000"/>
              </a:lnSpc>
              <a:spcAft>
                <a:spcPct val="20000"/>
              </a:spcAft>
              <a:buNone/>
            </a:pPr>
            <a:r>
              <a:rPr lang="el-GR" sz="1600" b="0" dirty="0" smtClean="0">
                <a:solidFill>
                  <a:schemeClr val="tx1"/>
                </a:solidFill>
              </a:rPr>
              <a:t>-</a:t>
            </a:r>
            <a:r>
              <a:rPr lang="en-US" sz="1600" b="0" dirty="0">
                <a:solidFill>
                  <a:schemeClr val="tx1"/>
                </a:solidFill>
              </a:rPr>
              <a:t> </a:t>
            </a:r>
            <a:r>
              <a:rPr lang="el-GR" sz="1600" b="0" dirty="0" smtClean="0">
                <a:solidFill>
                  <a:schemeClr val="tx1"/>
                </a:solidFill>
              </a:rPr>
              <a:t>Οι </a:t>
            </a:r>
            <a:r>
              <a:rPr lang="el-GR" sz="1600" b="0" dirty="0">
                <a:solidFill>
                  <a:schemeClr val="tx1"/>
                </a:solidFill>
              </a:rPr>
              <a:t>σημαντικότερες περιοχές ελαιοκαλλιέργειας βρίσκονται στην περιοχή της Απουλίας, η οποία αντιπροσωπεύει το 45% της συνολικής έκτασης, ακολουθούμενη από την Καλαβρία (19%), τη Σικελία (10%), την Καμπανία (7%), το Λάτσιο (5%), </a:t>
            </a:r>
            <a:r>
              <a:rPr lang="el-GR" sz="1600" b="0" dirty="0" smtClean="0">
                <a:solidFill>
                  <a:schemeClr val="tx1"/>
                </a:solidFill>
              </a:rPr>
              <a:t>την Τοσκάνη </a:t>
            </a:r>
            <a:r>
              <a:rPr lang="el-GR" sz="1600" b="0" dirty="0">
                <a:solidFill>
                  <a:schemeClr val="tx1"/>
                </a:solidFill>
              </a:rPr>
              <a:t>(3%), </a:t>
            </a:r>
            <a:r>
              <a:rPr lang="el-GR" sz="1600" b="0" dirty="0" smtClean="0">
                <a:solidFill>
                  <a:schemeClr val="tx1"/>
                </a:solidFill>
              </a:rPr>
              <a:t>τη Σαρδηνία </a:t>
            </a:r>
            <a:r>
              <a:rPr lang="el-GR" sz="1600" b="0" dirty="0">
                <a:solidFill>
                  <a:schemeClr val="tx1"/>
                </a:solidFill>
              </a:rPr>
              <a:t>(3%), </a:t>
            </a:r>
            <a:r>
              <a:rPr lang="el-GR" sz="1600" b="0" dirty="0" smtClean="0">
                <a:solidFill>
                  <a:schemeClr val="tx1"/>
                </a:solidFill>
              </a:rPr>
              <a:t>την </a:t>
            </a:r>
            <a:r>
              <a:rPr lang="el-GR" sz="1600" b="0" dirty="0" err="1" smtClean="0">
                <a:solidFill>
                  <a:schemeClr val="tx1"/>
                </a:solidFill>
              </a:rPr>
              <a:t>Βασιλικάτα</a:t>
            </a:r>
            <a:r>
              <a:rPr lang="el-GR" sz="1600" b="0" dirty="0" smtClean="0">
                <a:solidFill>
                  <a:schemeClr val="tx1"/>
                </a:solidFill>
              </a:rPr>
              <a:t> </a:t>
            </a:r>
            <a:r>
              <a:rPr lang="el-GR" sz="1600" b="0" dirty="0">
                <a:solidFill>
                  <a:schemeClr val="tx1"/>
                </a:solidFill>
              </a:rPr>
              <a:t>(2%) την Ούμπρια (2%).</a:t>
            </a:r>
          </a:p>
          <a:p>
            <a:pPr marL="0" indent="0" algn="just">
              <a:lnSpc>
                <a:spcPct val="80000"/>
              </a:lnSpc>
              <a:spcAft>
                <a:spcPct val="20000"/>
              </a:spcAft>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Η </a:t>
            </a:r>
            <a:r>
              <a:rPr lang="el-GR" sz="1600" b="0" dirty="0">
                <a:solidFill>
                  <a:schemeClr val="tx1"/>
                </a:solidFill>
              </a:rPr>
              <a:t>συνολική έκταση με βιολογική καλλιέργεια καλύπτει περίπου 176.000 εκτάρια, 16% του εθνικού συνόλου. Η περιοχή με τη μεγαλύτερη έκταση είναι η Απουλία με 55.000 εκτάρια, το 32% του εθνικού συνόλου και το 15% της συνολικής περιφερειακής επιφάνειας που καλύπτεται από ελαιόδεντρα.</a:t>
            </a:r>
          </a:p>
          <a:p>
            <a:pPr marL="0" indent="0" algn="just">
              <a:lnSpc>
                <a:spcPct val="80000"/>
              </a:lnSpc>
              <a:spcAft>
                <a:spcPct val="20000"/>
              </a:spcAft>
              <a:buNone/>
            </a:pPr>
            <a:r>
              <a:rPr lang="el-GR" sz="1600" b="0" dirty="0" smtClean="0">
                <a:solidFill>
                  <a:schemeClr val="tx1"/>
                </a:solidFill>
              </a:rPr>
              <a:t>-</a:t>
            </a:r>
            <a:r>
              <a:rPr lang="en-US" sz="1600" b="0" dirty="0" smtClean="0">
                <a:solidFill>
                  <a:schemeClr val="tx1"/>
                </a:solidFill>
              </a:rPr>
              <a:t> </a:t>
            </a:r>
            <a:r>
              <a:rPr lang="el-GR" sz="1600" b="0" dirty="0" smtClean="0">
                <a:solidFill>
                  <a:schemeClr val="tx1"/>
                </a:solidFill>
              </a:rPr>
              <a:t>Στην </a:t>
            </a:r>
            <a:r>
              <a:rPr lang="el-GR" sz="1600" b="0" dirty="0">
                <a:solidFill>
                  <a:schemeClr val="tx1"/>
                </a:solidFill>
              </a:rPr>
              <a:t>Ιταλία υπάρχουν πάνω από 500 ποικιλίες ελαιόδεντρων και περισσότερο από το 90% της παραγωγής ελαίου προέρχεται από 45 ποικιλίες.</a:t>
            </a:r>
          </a:p>
          <a:p>
            <a:pPr marL="0" indent="0" algn="just">
              <a:lnSpc>
                <a:spcPct val="80000"/>
              </a:lnSpc>
              <a:spcAft>
                <a:spcPct val="20000"/>
              </a:spcAft>
              <a:buNone/>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366973994"/>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1600" b="0" i="0" u="none" strike="noStrike" kern="1200" cap="none" spc="0" normalizeH="0" baseline="0" noProof="0" dirty="0" smtClean="0">
              <a:ln>
                <a:noFill/>
              </a:ln>
              <a:solidFill>
                <a:schemeClr val="tx1"/>
              </a:solidFill>
              <a:effectLst/>
              <a:uLnTx/>
              <a:uFillTx/>
              <a:latin typeface="Cambria" pitchFamily="18" charset="0"/>
              <a:ea typeface="+mj-ea"/>
              <a:cs typeface="+mj-cs"/>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0"/>
            <a:ext cx="2369119" cy="836712"/>
          </a:xfrm>
          <a:prstGeom prst="rect">
            <a:avLst/>
          </a:prstGeom>
          <a:noFill/>
          <a:ln>
            <a:noFill/>
          </a:ln>
        </p:spPr>
      </p:pic>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40" y="208122"/>
            <a:ext cx="879376" cy="729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descr="Millenari di Puglia”: idea of respect and protection of century olive lands  for a sustainable tomorrow. | Sustainability and the commons"/>
          <p:cNvPicPr/>
          <p:nvPr/>
        </p:nvPicPr>
        <p:blipFill>
          <a:blip r:embed="rId6">
            <a:extLst>
              <a:ext uri="{28A0092B-C50C-407E-A947-70E740481C1C}">
                <a14:useLocalDpi xmlns:a14="http://schemas.microsoft.com/office/drawing/2010/main" val="0"/>
              </a:ext>
            </a:extLst>
          </a:blip>
          <a:srcRect/>
          <a:stretch>
            <a:fillRect/>
          </a:stretch>
        </p:blipFill>
        <p:spPr bwMode="auto">
          <a:xfrm>
            <a:off x="4716016" y="1340768"/>
            <a:ext cx="3744416" cy="4104456"/>
          </a:xfrm>
          <a:prstGeom prst="rect">
            <a:avLst/>
          </a:prstGeom>
          <a:noFill/>
          <a:ln>
            <a:noFill/>
          </a:ln>
        </p:spPr>
      </p:pic>
    </p:spTree>
    <p:extLst>
      <p:ext uri="{BB962C8B-B14F-4D97-AF65-F5344CB8AC3E}">
        <p14:creationId xmlns:p14="http://schemas.microsoft.com/office/powerpoint/2010/main" val="2990656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115616" y="713741"/>
            <a:ext cx="7272808" cy="843052"/>
          </a:xfrm>
        </p:spPr>
        <p:txBody>
          <a:bodyPr>
            <a:normAutofit fontScale="90000"/>
          </a:bodyPr>
          <a:lstStyle/>
          <a:p>
            <a:pPr>
              <a:lnSpc>
                <a:spcPct val="115000"/>
              </a:lnSpc>
              <a:spcAft>
                <a:spcPts val="600"/>
              </a:spcAft>
              <a:tabLst>
                <a:tab pos="4591050" algn="l"/>
              </a:tabLst>
            </a:pPr>
            <a:r>
              <a:rPr lang="en-US" sz="3200" b="1" dirty="0" smtClean="0">
                <a:solidFill>
                  <a:prstClr val="black"/>
                </a:solidFill>
                <a:latin typeface="Cambria" pitchFamily="18" charset="0"/>
                <a:ea typeface="Times New Roman"/>
                <a:cs typeface="Times New Roman"/>
              </a:rPr>
              <a:t/>
            </a:r>
            <a:br>
              <a:rPr lang="en-US" sz="3200" b="1" dirty="0" smtClean="0">
                <a:solidFill>
                  <a:prstClr val="black"/>
                </a:solidFill>
                <a:latin typeface="Cambria" pitchFamily="18" charset="0"/>
                <a:ea typeface="Times New Roman"/>
                <a:cs typeface="Times New Roman"/>
              </a:rPr>
            </a:br>
            <a:r>
              <a:rPr lang="en-US" sz="2000" b="1" dirty="0">
                <a:solidFill>
                  <a:prstClr val="black"/>
                </a:solidFill>
                <a:latin typeface="Cambria" pitchFamily="18" charset="0"/>
                <a:ea typeface="Times New Roman"/>
                <a:cs typeface="Times New Roman"/>
              </a:rPr>
              <a:t/>
            </a:r>
            <a:br>
              <a:rPr lang="en-US" sz="2000" b="1" dirty="0">
                <a:solidFill>
                  <a:prstClr val="black"/>
                </a:solidFill>
                <a:latin typeface="Cambria" pitchFamily="18" charset="0"/>
                <a:ea typeface="Times New Roman"/>
                <a:cs typeface="Times New Roman"/>
              </a:rPr>
            </a:br>
            <a:r>
              <a:rPr lang="el-GR" sz="2200" b="1" dirty="0">
                <a:solidFill>
                  <a:srgbClr val="47796A"/>
                </a:solidFill>
                <a:latin typeface="Cambria"/>
              </a:rPr>
              <a:t>ΚΥΡΙΟΤΕΡΕΣ ΠΟΙΚΙΛΙΕΣ ΕΛΙΑΣ ΣΤΗΝ ΕΛΛΑΔΑ</a:t>
            </a:r>
            <a:r>
              <a:rPr lang="en-US" sz="1800" dirty="0">
                <a:ea typeface="Calibri"/>
                <a:cs typeface="Times New Roman"/>
              </a:rPr>
              <a:t/>
            </a:r>
            <a:br>
              <a:rPr lang="en-US" sz="1800" dirty="0">
                <a:ea typeface="Calibri"/>
                <a:cs typeface="Times New Roman"/>
              </a:rPr>
            </a:br>
            <a:r>
              <a:rPr lang="en-US" sz="3200" b="1" dirty="0" smtClean="0">
                <a:solidFill>
                  <a:prstClr val="black"/>
                </a:solidFill>
                <a:latin typeface="Cambria" pitchFamily="18" charset="0"/>
                <a:ea typeface="Times New Roman"/>
                <a:cs typeface="Times New Roman"/>
              </a:rPr>
              <a:t/>
            </a:r>
            <a:br>
              <a:rPr lang="en-US" sz="3200" b="1" dirty="0" smtClean="0">
                <a:solidFill>
                  <a:prstClr val="black"/>
                </a:solidFill>
                <a:latin typeface="Cambria" pitchFamily="18" charset="0"/>
                <a:ea typeface="Times New Roman"/>
                <a:cs typeface="Times New Roman"/>
              </a:rPr>
            </a:br>
            <a:endParaRPr lang="el-GR" sz="3200" dirty="0" smtClean="0">
              <a:solidFill>
                <a:srgbClr val="47796A"/>
              </a:solidFill>
            </a:endParaRPr>
          </a:p>
        </p:txBody>
      </p:sp>
      <p:sp>
        <p:nvSpPr>
          <p:cNvPr id="8" name="Rectangle 2"/>
          <p:cNvSpPr>
            <a:spLocks noGrp="1" noChangeArrowheads="1"/>
          </p:cNvSpPr>
          <p:nvPr>
            <p:ph idx="1"/>
          </p:nvPr>
        </p:nvSpPr>
        <p:spPr>
          <a:xfrm>
            <a:off x="539552" y="1412776"/>
            <a:ext cx="8229600" cy="5184576"/>
          </a:xfrm>
        </p:spPr>
        <p:txBody>
          <a:bodyPr>
            <a:normAutofit/>
          </a:bodyPr>
          <a:lstStyle/>
          <a:p>
            <a:pPr marL="0" indent="0" algn="just">
              <a:lnSpc>
                <a:spcPct val="120000"/>
              </a:lnSpc>
              <a:spcBef>
                <a:spcPts val="0"/>
              </a:spcBef>
              <a:buNone/>
            </a:pPr>
            <a:r>
              <a:rPr lang="en-US" sz="1800" dirty="0">
                <a:solidFill>
                  <a:schemeClr val="tx1"/>
                </a:solidFill>
              </a:rPr>
              <a:t>o</a:t>
            </a:r>
            <a:r>
              <a:rPr lang="en-US" sz="1800" dirty="0">
                <a:solidFill>
                  <a:schemeClr val="tx1"/>
                </a:solidFill>
                <a:latin typeface="Bodoni MT" panose="02070603080606020203" pitchFamily="18" charset="0"/>
              </a:rPr>
              <a:t> </a:t>
            </a:r>
            <a:r>
              <a:rPr lang="el-GR" sz="1800" b="0" dirty="0" smtClean="0">
                <a:solidFill>
                  <a:schemeClr val="tx1"/>
                </a:solidFill>
                <a:latin typeface="Cambria" panose="02040503050406030204" pitchFamily="18" charset="0"/>
              </a:rPr>
              <a:t>Καλαμών</a:t>
            </a:r>
            <a:r>
              <a:rPr lang="en-US" sz="1800" b="0" dirty="0" smtClean="0">
                <a:solidFill>
                  <a:schemeClr val="tx1"/>
                </a:solidFill>
                <a:latin typeface="Cambria" panose="02040503050406030204" pitchFamily="18" charset="0"/>
              </a:rPr>
              <a:t>                           </a:t>
            </a:r>
            <a:endParaRPr lang="el-GR" sz="1800" b="0" dirty="0">
              <a:solidFill>
                <a:schemeClr val="tx1"/>
              </a:solidFill>
              <a:latin typeface="Cambria" panose="02040503050406030204" pitchFamily="18" charset="0"/>
            </a:endParaRPr>
          </a:p>
          <a:p>
            <a:pPr marL="0" indent="0" algn="just">
              <a:lnSpc>
                <a:spcPct val="120000"/>
              </a:lnSpc>
              <a:spcBef>
                <a:spcPts val="0"/>
              </a:spcBef>
              <a:buNone/>
            </a:pPr>
            <a:r>
              <a:rPr lang="en-US" sz="1800" dirty="0">
                <a:solidFill>
                  <a:schemeClr val="tx1"/>
                </a:solidFill>
              </a:rPr>
              <a:t>o</a:t>
            </a:r>
            <a:r>
              <a:rPr lang="en-US" sz="1800" b="0" dirty="0">
                <a:solidFill>
                  <a:schemeClr val="tx1"/>
                </a:solidFill>
                <a:latin typeface="Cambria" panose="02040503050406030204" pitchFamily="18" charset="0"/>
              </a:rPr>
              <a:t> </a:t>
            </a:r>
            <a:r>
              <a:rPr lang="el-GR" sz="1800" b="0" dirty="0">
                <a:solidFill>
                  <a:schemeClr val="tx1"/>
                </a:solidFill>
                <a:latin typeface="Cambria" panose="02040503050406030204" pitchFamily="18" charset="0"/>
              </a:rPr>
              <a:t>Κορωνέϊκη</a:t>
            </a:r>
          </a:p>
          <a:p>
            <a:pPr marL="0" indent="0" algn="just">
              <a:lnSpc>
                <a:spcPct val="120000"/>
              </a:lnSpc>
              <a:spcBef>
                <a:spcPts val="0"/>
              </a:spcBef>
              <a:buNone/>
            </a:pPr>
            <a:r>
              <a:rPr lang="en-US" sz="1800" dirty="0">
                <a:solidFill>
                  <a:schemeClr val="tx1"/>
                </a:solidFill>
              </a:rPr>
              <a:t>o</a:t>
            </a:r>
            <a:r>
              <a:rPr lang="en-US" sz="1800" b="0" dirty="0">
                <a:solidFill>
                  <a:schemeClr val="tx1"/>
                </a:solidFill>
                <a:latin typeface="Cambria" panose="02040503050406030204" pitchFamily="18" charset="0"/>
              </a:rPr>
              <a:t> </a:t>
            </a:r>
            <a:r>
              <a:rPr lang="el-GR" sz="1800" b="0" dirty="0">
                <a:solidFill>
                  <a:schemeClr val="tx1"/>
                </a:solidFill>
                <a:latin typeface="Cambria" panose="02040503050406030204" pitchFamily="18" charset="0"/>
              </a:rPr>
              <a:t>Αθηνολιά </a:t>
            </a:r>
            <a:r>
              <a:rPr lang="en-US" sz="1800" b="0" dirty="0">
                <a:solidFill>
                  <a:schemeClr val="tx1"/>
                </a:solidFill>
                <a:latin typeface="Cambria" panose="02040503050406030204" pitchFamily="18" charset="0"/>
              </a:rPr>
              <a:t>              </a:t>
            </a:r>
            <a:endParaRPr lang="el-GR" sz="1800" b="0" dirty="0">
              <a:solidFill>
                <a:schemeClr val="tx1"/>
              </a:solidFill>
              <a:latin typeface="Cambria" panose="02040503050406030204" pitchFamily="18" charset="0"/>
            </a:endParaRPr>
          </a:p>
          <a:p>
            <a:pPr marL="0" indent="0" algn="just">
              <a:lnSpc>
                <a:spcPct val="120000"/>
              </a:lnSpc>
              <a:spcBef>
                <a:spcPts val="0"/>
              </a:spcBef>
              <a:buNone/>
            </a:pPr>
            <a:r>
              <a:rPr lang="en-US" sz="1800" dirty="0">
                <a:solidFill>
                  <a:schemeClr val="tx1"/>
                </a:solidFill>
              </a:rPr>
              <a:t>o</a:t>
            </a:r>
            <a:r>
              <a:rPr lang="en-US" sz="1800" b="0" dirty="0">
                <a:solidFill>
                  <a:schemeClr val="tx1"/>
                </a:solidFill>
                <a:latin typeface="Cambria" panose="02040503050406030204" pitchFamily="18" charset="0"/>
              </a:rPr>
              <a:t> </a:t>
            </a:r>
            <a:r>
              <a:rPr lang="el-GR" sz="1800" b="0" dirty="0">
                <a:solidFill>
                  <a:schemeClr val="tx1"/>
                </a:solidFill>
                <a:latin typeface="Cambria" panose="02040503050406030204" pitchFamily="18" charset="0"/>
              </a:rPr>
              <a:t>Μανάκι</a:t>
            </a:r>
          </a:p>
          <a:p>
            <a:pPr marL="0" indent="0" algn="just">
              <a:lnSpc>
                <a:spcPct val="120000"/>
              </a:lnSpc>
              <a:spcBef>
                <a:spcPts val="0"/>
              </a:spcBef>
              <a:buNone/>
            </a:pPr>
            <a:r>
              <a:rPr lang="en-US" sz="1800" dirty="0">
                <a:solidFill>
                  <a:schemeClr val="tx1"/>
                </a:solidFill>
              </a:rPr>
              <a:t>o</a:t>
            </a:r>
            <a:r>
              <a:rPr lang="en-US" sz="1800" b="0" dirty="0">
                <a:solidFill>
                  <a:schemeClr val="tx1"/>
                </a:solidFill>
                <a:latin typeface="Cambria" panose="02040503050406030204" pitchFamily="18" charset="0"/>
              </a:rPr>
              <a:t> </a:t>
            </a:r>
            <a:r>
              <a:rPr lang="el-GR" sz="1800" b="0" dirty="0">
                <a:solidFill>
                  <a:schemeClr val="tx1"/>
                </a:solidFill>
                <a:latin typeface="Cambria" panose="02040503050406030204" pitchFamily="18" charset="0"/>
              </a:rPr>
              <a:t>Αμφίσσης</a:t>
            </a:r>
          </a:p>
          <a:p>
            <a:pPr marL="0" indent="0" algn="just">
              <a:lnSpc>
                <a:spcPct val="120000"/>
              </a:lnSpc>
              <a:spcBef>
                <a:spcPts val="0"/>
              </a:spcBef>
              <a:buNone/>
            </a:pPr>
            <a:r>
              <a:rPr lang="en-US" sz="1800" dirty="0" smtClean="0">
                <a:solidFill>
                  <a:schemeClr val="tx1"/>
                </a:solidFill>
              </a:rPr>
              <a:t>o</a:t>
            </a:r>
            <a:r>
              <a:rPr lang="en-US" sz="1800" b="0" dirty="0" smtClean="0">
                <a:solidFill>
                  <a:schemeClr val="tx1"/>
                </a:solidFill>
                <a:latin typeface="Cambria" panose="02040503050406030204" pitchFamily="18" charset="0"/>
              </a:rPr>
              <a:t> </a:t>
            </a:r>
            <a:r>
              <a:rPr lang="el-GR" sz="1800" b="0" dirty="0">
                <a:solidFill>
                  <a:schemeClr val="tx1"/>
                </a:solidFill>
                <a:latin typeface="Cambria" panose="02040503050406030204" pitchFamily="18" charset="0"/>
              </a:rPr>
              <a:t>Λαδολιά</a:t>
            </a:r>
          </a:p>
          <a:p>
            <a:pPr marL="0" indent="0" algn="just">
              <a:lnSpc>
                <a:spcPct val="120000"/>
              </a:lnSpc>
              <a:spcBef>
                <a:spcPts val="0"/>
              </a:spcBef>
              <a:spcAft>
                <a:spcPts val="600"/>
              </a:spcAft>
              <a:buNone/>
            </a:pPr>
            <a:r>
              <a:rPr lang="el-GR" sz="1800" dirty="0" smtClean="0">
                <a:solidFill>
                  <a:schemeClr val="tx1"/>
                </a:solidFill>
                <a:latin typeface="+mj-lt"/>
              </a:rPr>
              <a:t> </a:t>
            </a:r>
            <a:endParaRPr lang="el-GR" sz="1800" b="0" dirty="0">
              <a:solidFill>
                <a:schemeClr val="tx1"/>
              </a:solidFill>
              <a:latin typeface="+mj-lt"/>
            </a:endParaRPr>
          </a:p>
          <a:p>
            <a:pPr lvl="0" algn="just">
              <a:lnSpc>
                <a:spcPct val="115000"/>
              </a:lnSpc>
              <a:spcBef>
                <a:spcPts val="600"/>
              </a:spcBef>
              <a:spcAft>
                <a:spcPts val="600"/>
              </a:spcAft>
              <a:buFont typeface="Calibri"/>
              <a:buChar char="-"/>
              <a:tabLst>
                <a:tab pos="4591050" algn="l"/>
              </a:tabLst>
            </a:pPr>
            <a:r>
              <a:rPr lang="el-GR" sz="1600" b="0" dirty="0">
                <a:solidFill>
                  <a:srgbClr val="47796A"/>
                </a:solidFill>
                <a:latin typeface="Cambria" panose="02040503050406030204" pitchFamily="18" charset="0"/>
                <a:ea typeface="+mj-ea"/>
                <a:cs typeface="+mj-cs"/>
              </a:rPr>
              <a:t>Το ελαιόλαδο που προέρχεται </a:t>
            </a:r>
            <a:r>
              <a:rPr lang="el-GR" sz="1600" dirty="0">
                <a:solidFill>
                  <a:srgbClr val="47796A"/>
                </a:solidFill>
                <a:latin typeface="Cambria" panose="02040503050406030204" pitchFamily="18" charset="0"/>
                <a:ea typeface="+mj-ea"/>
                <a:cs typeface="+mj-cs"/>
              </a:rPr>
              <a:t>από πράσινους έως βιολετί </a:t>
            </a:r>
            <a:r>
              <a:rPr lang="el-GR" sz="1600" b="0" dirty="0">
                <a:solidFill>
                  <a:srgbClr val="47796A"/>
                </a:solidFill>
                <a:latin typeface="Cambria" panose="02040503050406030204" pitchFamily="18" charset="0"/>
                <a:ea typeface="+mj-ea"/>
                <a:cs typeface="+mj-cs"/>
              </a:rPr>
              <a:t>καρπούς ελιάς περιέχει μεγάλες ποσότητες φαινολικών και αρωματικών ενώσεων και έχει έντονη φρουτώδη γεύση </a:t>
            </a:r>
            <a:r>
              <a:rPr lang="el-GR" sz="1600" b="0" dirty="0" smtClean="0">
                <a:solidFill>
                  <a:srgbClr val="47796A"/>
                </a:solidFill>
                <a:latin typeface="Cambria" panose="02040503050406030204" pitchFamily="18" charset="0"/>
                <a:ea typeface="+mj-ea"/>
                <a:cs typeface="+mj-cs"/>
              </a:rPr>
              <a:t>(</a:t>
            </a:r>
            <a:r>
              <a:rPr lang="el-GR" sz="1600" dirty="0" smtClean="0">
                <a:solidFill>
                  <a:srgbClr val="47796A"/>
                </a:solidFill>
                <a:latin typeface="Cambria" panose="02040503050406030204" pitchFamily="18" charset="0"/>
                <a:ea typeface="+mj-ea"/>
                <a:cs typeface="+mj-cs"/>
              </a:rPr>
              <a:t>Κορωνέϊκη </a:t>
            </a:r>
            <a:r>
              <a:rPr lang="el-GR" sz="1600" dirty="0">
                <a:solidFill>
                  <a:srgbClr val="47796A"/>
                </a:solidFill>
                <a:latin typeface="Cambria" panose="02040503050406030204" pitchFamily="18" charset="0"/>
                <a:ea typeface="+mj-ea"/>
                <a:cs typeface="+mj-cs"/>
              </a:rPr>
              <a:t>και Αθηνολιά). </a:t>
            </a:r>
            <a:endParaRPr lang="en-US" sz="1600" dirty="0">
              <a:latin typeface="Cambria" panose="02040503050406030204" pitchFamily="18" charset="0"/>
              <a:ea typeface="+mj-ea"/>
              <a:cs typeface="+mj-cs"/>
            </a:endParaRPr>
          </a:p>
          <a:p>
            <a:pPr lvl="0" algn="just">
              <a:lnSpc>
                <a:spcPct val="115000"/>
              </a:lnSpc>
              <a:buFont typeface="Calibri"/>
              <a:buChar char="-"/>
            </a:pPr>
            <a:r>
              <a:rPr lang="el-GR" sz="1600" b="0" dirty="0">
                <a:solidFill>
                  <a:srgbClr val="47796A"/>
                </a:solidFill>
                <a:latin typeface="Cambria" panose="02040503050406030204" pitchFamily="18" charset="0"/>
                <a:ea typeface="+mj-ea"/>
                <a:cs typeface="+mj-cs"/>
              </a:rPr>
              <a:t>Η γεύση του ελαιολάδου που προέρχεται </a:t>
            </a:r>
            <a:r>
              <a:rPr lang="el-GR" sz="1600" dirty="0">
                <a:solidFill>
                  <a:srgbClr val="47796A"/>
                </a:solidFill>
                <a:latin typeface="Cambria" panose="02040503050406030204" pitchFamily="18" charset="0"/>
                <a:ea typeface="+mj-ea"/>
                <a:cs typeface="+mj-cs"/>
              </a:rPr>
              <a:t>από βιολετί προς μαύρους </a:t>
            </a:r>
            <a:r>
              <a:rPr lang="el-GR" sz="1600" b="0" dirty="0">
                <a:solidFill>
                  <a:srgbClr val="47796A"/>
                </a:solidFill>
                <a:latin typeface="Cambria" panose="02040503050406030204" pitchFamily="18" charset="0"/>
                <a:ea typeface="+mj-ea"/>
                <a:cs typeface="+mj-cs"/>
              </a:rPr>
              <a:t>καρπούς είναι πιο απαλή και το άρωμά του θυμίζει ώριμα φρούτα όπως μήλο, ντομάτες και μερικές φορές αμύγδαλα </a:t>
            </a:r>
            <a:r>
              <a:rPr lang="el-GR" sz="1600" dirty="0">
                <a:solidFill>
                  <a:srgbClr val="47796A"/>
                </a:solidFill>
                <a:latin typeface="Cambria" panose="02040503050406030204" pitchFamily="18" charset="0"/>
                <a:ea typeface="+mj-ea"/>
                <a:cs typeface="+mj-cs"/>
              </a:rPr>
              <a:t>(Λαδολιά και Μανάκι).</a:t>
            </a:r>
            <a:r>
              <a:rPr lang="el-GR" sz="1600" dirty="0">
                <a:latin typeface="Cambria" panose="02040503050406030204" pitchFamily="18" charset="0"/>
                <a:ea typeface="+mj-ea"/>
                <a:cs typeface="+mj-cs"/>
              </a:rPr>
              <a:t> </a:t>
            </a:r>
            <a:endParaRPr lang="en-US" sz="1600" dirty="0">
              <a:latin typeface="Cambria" panose="02040503050406030204" pitchFamily="18" charset="0"/>
              <a:ea typeface="+mj-ea"/>
              <a:cs typeface="+mj-cs"/>
            </a:endParaRPr>
          </a:p>
          <a:p>
            <a:pPr lvl="0" algn="just">
              <a:lnSpc>
                <a:spcPct val="115000"/>
              </a:lnSpc>
              <a:spcAft>
                <a:spcPts val="1000"/>
              </a:spcAft>
              <a:buFont typeface="Calibri"/>
              <a:buChar char="-"/>
            </a:pPr>
            <a:r>
              <a:rPr lang="el-GR" sz="1600" dirty="0">
                <a:solidFill>
                  <a:srgbClr val="47796A"/>
                </a:solidFill>
                <a:latin typeface="Cambria" panose="02040503050406030204" pitchFamily="18" charset="0"/>
                <a:ea typeface="+mj-ea"/>
                <a:cs typeface="+mj-cs"/>
              </a:rPr>
              <a:t>Καθώς ο καρπός γίνεται πιο ώριμος, οι ποσότητες φαινολικών και αρωματικών ενώσεων μειώνονται.</a:t>
            </a:r>
            <a:endParaRPr lang="en-US" sz="1600" dirty="0">
              <a:latin typeface="Cambria" panose="02040503050406030204" pitchFamily="18" charset="0"/>
              <a:ea typeface="+mj-ea"/>
              <a:cs typeface="+mj-cs"/>
            </a:endParaRPr>
          </a:p>
          <a:p>
            <a:pPr marL="0" indent="0" algn="just">
              <a:lnSpc>
                <a:spcPct val="120000"/>
              </a:lnSpc>
              <a:spcBef>
                <a:spcPts val="0"/>
              </a:spcBef>
              <a:spcAft>
                <a:spcPts val="600"/>
              </a:spcAft>
              <a:buNone/>
            </a:pPr>
            <a:endParaRPr lang="en-US" sz="1800" b="0" dirty="0" smtClean="0">
              <a:solidFill>
                <a:schemeClr val="tx1"/>
              </a:solidFill>
              <a:latin typeface="+mj-lt"/>
            </a:endParaRP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1495548942"/>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34" y="39836"/>
            <a:ext cx="879376" cy="729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6">
            <a:extLst>
              <a:ext uri="{28A0092B-C50C-407E-A947-70E740481C1C}">
                <a14:useLocalDpi xmlns:a14="http://schemas.microsoft.com/office/drawing/2010/main" val="0"/>
              </a:ext>
            </a:extLst>
          </a:blip>
          <a:srcRect/>
          <a:stretch>
            <a:fillRect/>
          </a:stretch>
        </p:blipFill>
        <p:spPr bwMode="auto">
          <a:xfrm>
            <a:off x="2843808" y="1484784"/>
            <a:ext cx="4286250" cy="1731645"/>
          </a:xfrm>
          <a:prstGeom prst="rect">
            <a:avLst/>
          </a:prstGeom>
          <a:noFill/>
        </p:spPr>
      </p:pic>
      <p:sp>
        <p:nvSpPr>
          <p:cNvPr id="7" name="Rectangle 6"/>
          <p:cNvSpPr/>
          <p:nvPr/>
        </p:nvSpPr>
        <p:spPr>
          <a:xfrm>
            <a:off x="2843808" y="3105835"/>
            <a:ext cx="4464496" cy="292388"/>
          </a:xfrm>
          <a:prstGeom prst="rect">
            <a:avLst/>
          </a:prstGeom>
        </p:spPr>
        <p:txBody>
          <a:bodyPr wrap="square">
            <a:spAutoFit/>
          </a:bodyPr>
          <a:lstStyle/>
          <a:p>
            <a:r>
              <a:rPr lang="el-GR" sz="1300" dirty="0">
                <a:latin typeface="Cambria" panose="02040503050406030204" pitchFamily="18" charset="0"/>
              </a:rPr>
              <a:t>Καλλιέργεια </a:t>
            </a:r>
            <a:r>
              <a:rPr lang="el-GR" sz="1300" dirty="0" err="1">
                <a:latin typeface="Cambria" panose="02040503050406030204" pitchFamily="18" charset="0"/>
              </a:rPr>
              <a:t>κορωνέικης</a:t>
            </a:r>
            <a:r>
              <a:rPr lang="el-GR" sz="1300" dirty="0">
                <a:latin typeface="Cambria" panose="02040503050406030204" pitchFamily="18" charset="0"/>
              </a:rPr>
              <a:t> ελιάς στην Ηλεία, Δυτική Ελλάδα</a:t>
            </a:r>
            <a:endParaRPr lang="en-US" sz="1300" dirty="0">
              <a:latin typeface="Cambria" panose="02040503050406030204" pitchFamily="18" charset="0"/>
            </a:endParaRPr>
          </a:p>
        </p:txBody>
      </p:sp>
    </p:spTree>
    <p:extLst>
      <p:ext uri="{BB962C8B-B14F-4D97-AF65-F5344CB8AC3E}">
        <p14:creationId xmlns:p14="http://schemas.microsoft.com/office/powerpoint/2010/main" val="2886823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115616" y="548680"/>
            <a:ext cx="7488832" cy="864097"/>
          </a:xfrm>
        </p:spPr>
        <p:txBody>
          <a:bodyPr>
            <a:noAutofit/>
          </a:bodyPr>
          <a:lstStyle/>
          <a:p>
            <a:pPr>
              <a:lnSpc>
                <a:spcPct val="115000"/>
              </a:lnSpc>
              <a:spcAft>
                <a:spcPts val="600"/>
              </a:spcAft>
              <a:tabLst>
                <a:tab pos="4591050" algn="l"/>
              </a:tabLst>
            </a:pPr>
            <a:r>
              <a:rPr lang="el-GR" sz="1800" b="1" dirty="0">
                <a:solidFill>
                  <a:srgbClr val="47796A"/>
                </a:solidFill>
                <a:latin typeface="Cambria"/>
              </a:rPr>
              <a:t>ΚΥΡΙΟΤΕΡΕΣ  ΠΟΙΚΙΛΙΕΣ ΕΛΙΑΣ ΣΤΗΝ ΙΤΑΛΙΑ</a:t>
            </a:r>
            <a:r>
              <a:rPr lang="en-US" sz="1050" dirty="0">
                <a:ea typeface="Calibri"/>
                <a:cs typeface="Times New Roman"/>
              </a:rPr>
              <a:t/>
            </a:r>
            <a:br>
              <a:rPr lang="en-US" sz="1050" dirty="0">
                <a:ea typeface="Calibri"/>
                <a:cs typeface="Times New Roman"/>
              </a:rPr>
            </a:br>
            <a:endParaRPr lang="el-GR" sz="1600" dirty="0" smtClean="0">
              <a:solidFill>
                <a:srgbClr val="47796A"/>
              </a:solidFill>
            </a:endParaRPr>
          </a:p>
        </p:txBody>
      </p:sp>
      <p:sp>
        <p:nvSpPr>
          <p:cNvPr id="8" name="Rectangle 2"/>
          <p:cNvSpPr>
            <a:spLocks noGrp="1" noChangeArrowheads="1"/>
          </p:cNvSpPr>
          <p:nvPr>
            <p:ph idx="1"/>
          </p:nvPr>
        </p:nvSpPr>
        <p:spPr>
          <a:xfrm>
            <a:off x="395536" y="1425365"/>
            <a:ext cx="8280920" cy="5171987"/>
          </a:xfrm>
        </p:spPr>
        <p:txBody>
          <a:bodyPr>
            <a:normAutofit/>
          </a:bodyPr>
          <a:lstStyle/>
          <a:p>
            <a:pPr marL="0" indent="0" algn="just">
              <a:lnSpc>
                <a:spcPct val="120000"/>
              </a:lnSpc>
              <a:spcBef>
                <a:spcPts val="0"/>
              </a:spcBef>
              <a:spcAft>
                <a:spcPts val="600"/>
              </a:spcAft>
              <a:buNone/>
            </a:pPr>
            <a:endParaRPr lang="el-GR" sz="1800" dirty="0">
              <a:solidFill>
                <a:schemeClr val="tx1"/>
              </a:solidFill>
            </a:endParaRPr>
          </a:p>
          <a:p>
            <a:pPr marL="0" indent="0" algn="just">
              <a:lnSpc>
                <a:spcPct val="120000"/>
              </a:lnSpc>
              <a:spcBef>
                <a:spcPts val="0"/>
              </a:spcBef>
              <a:spcAft>
                <a:spcPts val="600"/>
              </a:spcAft>
              <a:buNone/>
            </a:pPr>
            <a:endParaRPr lang="en-US" sz="1800" b="0" dirty="0" smtClean="0">
              <a:solidFill>
                <a:schemeClr val="tx1"/>
              </a:solidFill>
            </a:endParaRPr>
          </a:p>
          <a:p>
            <a:pPr marL="0" indent="0" algn="just">
              <a:lnSpc>
                <a:spcPct val="120000"/>
              </a:lnSpc>
              <a:spcBef>
                <a:spcPts val="600"/>
              </a:spcBef>
              <a:spcAft>
                <a:spcPts val="600"/>
              </a:spcAft>
              <a:buNone/>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r>
              <a:rPr lang="en-US" sz="1900" b="0" dirty="0" smtClean="0">
                <a:solidFill>
                  <a:schemeClr val="tx1"/>
                </a:solidFill>
                <a:latin typeface="Cambria" panose="02040503050406030204" pitchFamily="18" charset="0"/>
              </a:rPr>
              <a:t>“</a:t>
            </a:r>
            <a:r>
              <a:rPr lang="en-US" sz="1900" b="0" dirty="0" err="1">
                <a:solidFill>
                  <a:schemeClr val="tx1"/>
                </a:solidFill>
                <a:latin typeface="Cambria" panose="02040503050406030204" pitchFamily="18" charset="0"/>
              </a:rPr>
              <a:t>Coratina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Ogliarola</a:t>
            </a:r>
            <a:r>
              <a:rPr lang="en-US" sz="1900" b="0" dirty="0">
                <a:solidFill>
                  <a:schemeClr val="tx1"/>
                </a:solidFill>
                <a:latin typeface="Cambria" panose="02040503050406030204" pitchFamily="18" charset="0"/>
              </a:rPr>
              <a:t>” &amp;“</a:t>
            </a:r>
            <a:r>
              <a:rPr lang="en-US" sz="1900" b="0" dirty="0" err="1">
                <a:solidFill>
                  <a:schemeClr val="tx1"/>
                </a:solidFill>
                <a:latin typeface="Cambria" panose="02040503050406030204" pitchFamily="18" charset="0"/>
              </a:rPr>
              <a:t>Cellina</a:t>
            </a:r>
            <a:r>
              <a:rPr lang="en-US" sz="1900" b="0" dirty="0">
                <a:solidFill>
                  <a:schemeClr val="tx1"/>
                </a:solidFill>
                <a:latin typeface="Cambria" panose="02040503050406030204" pitchFamily="18" charset="0"/>
              </a:rPr>
              <a:t> di </a:t>
            </a:r>
            <a:r>
              <a:rPr lang="en-US" sz="1900" b="0" dirty="0" err="1">
                <a:solidFill>
                  <a:schemeClr val="tx1"/>
                </a:solidFill>
                <a:latin typeface="Cambria" panose="02040503050406030204" pitchFamily="18" charset="0"/>
              </a:rPr>
              <a:t>Nardò</a:t>
            </a:r>
            <a:r>
              <a:rPr lang="en-US" sz="1900" b="0" dirty="0">
                <a:solidFill>
                  <a:schemeClr val="tx1"/>
                </a:solidFill>
                <a:latin typeface="Cambria" panose="02040503050406030204" pitchFamily="18" charset="0"/>
              </a:rPr>
              <a:t>”, </a:t>
            </a:r>
            <a:r>
              <a:rPr lang="el-GR" sz="1900" b="0" dirty="0">
                <a:solidFill>
                  <a:schemeClr val="tx1"/>
                </a:solidFill>
                <a:latin typeface="Cambria" panose="02040503050406030204" pitchFamily="18" charset="0"/>
              </a:rPr>
              <a:t>οι οποίες βρίσκονται στην Περιφέρεια της Απουλίας.</a:t>
            </a:r>
          </a:p>
          <a:p>
            <a:pPr algn="just">
              <a:lnSpc>
                <a:spcPct val="80000"/>
              </a:lnSpc>
              <a:spcAft>
                <a:spcPct val="20000"/>
              </a:spcAft>
              <a:buFont typeface="Wingdings" pitchFamily="2" charset="2"/>
              <a:buChar char="q"/>
            </a:pPr>
            <a:r>
              <a:rPr lang="el-GR" sz="1900" b="0" dirty="0" smtClean="0">
                <a:solidFill>
                  <a:schemeClr val="tx1"/>
                </a:solidFill>
                <a:latin typeface="Cambria" panose="02040503050406030204" pitchFamily="18" charset="0"/>
              </a:rPr>
              <a:t>“</a:t>
            </a:r>
            <a:r>
              <a:rPr lang="en-US" sz="1900" b="0" dirty="0" err="1">
                <a:solidFill>
                  <a:schemeClr val="tx1"/>
                </a:solidFill>
                <a:latin typeface="Cambria" panose="02040503050406030204" pitchFamily="18" charset="0"/>
              </a:rPr>
              <a:t>Carolea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Cassanese</a:t>
            </a:r>
            <a:r>
              <a:rPr lang="en-US" sz="1900" b="0" dirty="0">
                <a:solidFill>
                  <a:schemeClr val="tx1"/>
                </a:solidFill>
                <a:latin typeface="Cambria" panose="02040503050406030204" pitchFamily="18" charset="0"/>
              </a:rPr>
              <a:t>” &amp; “</a:t>
            </a:r>
            <a:r>
              <a:rPr lang="en-US" sz="1900" b="0" dirty="0" err="1">
                <a:solidFill>
                  <a:schemeClr val="tx1"/>
                </a:solidFill>
                <a:latin typeface="Cambria" panose="02040503050406030204" pitchFamily="18" charset="0"/>
              </a:rPr>
              <a:t>Ottobratica</a:t>
            </a:r>
            <a:r>
              <a:rPr lang="en-US" sz="1900" b="0" dirty="0">
                <a:solidFill>
                  <a:schemeClr val="tx1"/>
                </a:solidFill>
                <a:latin typeface="Cambria" panose="02040503050406030204" pitchFamily="18" charset="0"/>
              </a:rPr>
              <a:t>”,  </a:t>
            </a:r>
            <a:r>
              <a:rPr lang="el-GR" sz="1900" b="0" dirty="0">
                <a:solidFill>
                  <a:schemeClr val="tx1"/>
                </a:solidFill>
                <a:latin typeface="Cambria" panose="02040503050406030204" pitchFamily="18" charset="0"/>
              </a:rPr>
              <a:t>οι οποίες βρίσκονται στην Περιφέρεια της Καλαβρίας.</a:t>
            </a:r>
          </a:p>
          <a:p>
            <a:pPr algn="just">
              <a:lnSpc>
                <a:spcPct val="80000"/>
              </a:lnSpc>
              <a:spcAft>
                <a:spcPct val="20000"/>
              </a:spcAft>
              <a:buFont typeface="Wingdings" pitchFamily="2" charset="2"/>
              <a:buChar char="q"/>
            </a:pPr>
            <a:r>
              <a:rPr lang="el-GR" sz="1900" b="0" dirty="0" smtClean="0">
                <a:solidFill>
                  <a:schemeClr val="tx1"/>
                </a:solidFill>
                <a:latin typeface="Cambria" panose="02040503050406030204" pitchFamily="18" charset="0"/>
              </a:rPr>
              <a:t>“</a:t>
            </a:r>
            <a:r>
              <a:rPr lang="en-US" sz="1900" b="0" dirty="0" err="1">
                <a:solidFill>
                  <a:schemeClr val="tx1"/>
                </a:solidFill>
                <a:latin typeface="Cambria" panose="02040503050406030204" pitchFamily="18" charset="0"/>
              </a:rPr>
              <a:t>Biancolilla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Cerasuola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Moresca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Santagatese</a:t>
            </a:r>
            <a:r>
              <a:rPr lang="en-US" sz="1900" b="0" dirty="0">
                <a:solidFill>
                  <a:schemeClr val="tx1"/>
                </a:solidFill>
                <a:latin typeface="Cambria" panose="02040503050406030204" pitchFamily="18" charset="0"/>
              </a:rPr>
              <a:t>” &amp;“</a:t>
            </a:r>
            <a:r>
              <a:rPr lang="en-US" sz="1900" b="0" dirty="0" err="1">
                <a:solidFill>
                  <a:schemeClr val="tx1"/>
                </a:solidFill>
                <a:latin typeface="Cambria" panose="02040503050406030204" pitchFamily="18" charset="0"/>
              </a:rPr>
              <a:t>Tonda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Iblea</a:t>
            </a:r>
            <a:r>
              <a:rPr lang="en-US" sz="1900" b="0" dirty="0">
                <a:solidFill>
                  <a:schemeClr val="tx1"/>
                </a:solidFill>
                <a:latin typeface="Cambria" panose="02040503050406030204" pitchFamily="18" charset="0"/>
              </a:rPr>
              <a:t>”, </a:t>
            </a:r>
            <a:r>
              <a:rPr lang="el-GR" sz="1900" b="0" dirty="0">
                <a:solidFill>
                  <a:schemeClr val="tx1"/>
                </a:solidFill>
                <a:latin typeface="Cambria" panose="02040503050406030204" pitchFamily="18" charset="0"/>
              </a:rPr>
              <a:t>οι οποίες βρίσκονται στην Περιφέρεια της Σικελίας.</a:t>
            </a:r>
          </a:p>
          <a:p>
            <a:pPr algn="just">
              <a:lnSpc>
                <a:spcPct val="80000"/>
              </a:lnSpc>
              <a:spcAft>
                <a:spcPct val="20000"/>
              </a:spcAft>
              <a:buFont typeface="Wingdings" pitchFamily="2" charset="2"/>
              <a:buChar char="q"/>
            </a:pPr>
            <a:r>
              <a:rPr lang="el-GR" sz="1900" b="0" dirty="0" smtClean="0">
                <a:solidFill>
                  <a:schemeClr val="tx1"/>
                </a:solidFill>
                <a:latin typeface="Cambria" panose="02040503050406030204" pitchFamily="18" charset="0"/>
              </a:rPr>
              <a:t>“</a:t>
            </a:r>
            <a:r>
              <a:rPr lang="en-US" sz="1900" b="0" dirty="0" err="1">
                <a:solidFill>
                  <a:schemeClr val="tx1"/>
                </a:solidFill>
                <a:latin typeface="Cambria" panose="02040503050406030204" pitchFamily="18" charset="0"/>
              </a:rPr>
              <a:t>Frantoio</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Leccino</a:t>
            </a:r>
            <a:r>
              <a:rPr lang="en-US" sz="1900" b="0" dirty="0">
                <a:solidFill>
                  <a:schemeClr val="tx1"/>
                </a:solidFill>
                <a:latin typeface="Cambria" panose="02040503050406030204" pitchFamily="18" charset="0"/>
              </a:rPr>
              <a:t>”,“</a:t>
            </a:r>
            <a:r>
              <a:rPr lang="en-US" sz="1900" b="0" dirty="0" err="1">
                <a:solidFill>
                  <a:schemeClr val="tx1"/>
                </a:solidFill>
                <a:latin typeface="Cambria" panose="02040503050406030204" pitchFamily="18" charset="0"/>
              </a:rPr>
              <a:t>Moraiolo</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Taggiasca</a:t>
            </a:r>
            <a:r>
              <a:rPr lang="en-US" sz="1900" b="0" dirty="0">
                <a:solidFill>
                  <a:schemeClr val="tx1"/>
                </a:solidFill>
                <a:latin typeface="Cambria" panose="02040503050406030204" pitchFamily="18" charset="0"/>
              </a:rPr>
              <a:t>”, “</a:t>
            </a:r>
            <a:r>
              <a:rPr lang="en-US" sz="1900" b="0" dirty="0" err="1">
                <a:solidFill>
                  <a:schemeClr val="tx1"/>
                </a:solidFill>
                <a:latin typeface="Cambria" panose="02040503050406030204" pitchFamily="18" charset="0"/>
              </a:rPr>
              <a:t>Canino</a:t>
            </a:r>
            <a:r>
              <a:rPr lang="en-US" sz="1900" b="0" dirty="0">
                <a:solidFill>
                  <a:schemeClr val="tx1"/>
                </a:solidFill>
                <a:latin typeface="Cambria" panose="02040503050406030204" pitchFamily="18" charset="0"/>
              </a:rPr>
              <a:t>” &amp;“Dolce </a:t>
            </a:r>
            <a:r>
              <a:rPr lang="en-US" sz="1900" b="0" dirty="0" err="1">
                <a:solidFill>
                  <a:schemeClr val="tx1"/>
                </a:solidFill>
                <a:latin typeface="Cambria" panose="02040503050406030204" pitchFamily="18" charset="0"/>
              </a:rPr>
              <a:t>Agogia</a:t>
            </a:r>
            <a:r>
              <a:rPr lang="en-US" sz="1900" b="0" dirty="0">
                <a:solidFill>
                  <a:schemeClr val="tx1"/>
                </a:solidFill>
                <a:latin typeface="Cambria" panose="02040503050406030204" pitchFamily="18" charset="0"/>
              </a:rPr>
              <a:t>”, </a:t>
            </a:r>
            <a:r>
              <a:rPr lang="el-GR" sz="1900" b="0" dirty="0">
                <a:solidFill>
                  <a:schemeClr val="tx1"/>
                </a:solidFill>
                <a:latin typeface="Cambria" panose="02040503050406030204" pitchFamily="18" charset="0"/>
              </a:rPr>
              <a:t>χρησιμοποιούνται κυρίως για την παραγωγή λαδιού.</a:t>
            </a: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600273638"/>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44624"/>
            <a:ext cx="1003176" cy="832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1840" y="1025009"/>
            <a:ext cx="3350260" cy="2219325"/>
          </a:xfrm>
          <a:prstGeom prst="rect">
            <a:avLst/>
          </a:prstGeom>
          <a:noFill/>
          <a:ln>
            <a:noFill/>
          </a:ln>
        </p:spPr>
      </p:pic>
      <p:sp>
        <p:nvSpPr>
          <p:cNvPr id="6" name="Rectangle 5"/>
          <p:cNvSpPr/>
          <p:nvPr/>
        </p:nvSpPr>
        <p:spPr>
          <a:xfrm>
            <a:off x="2341581" y="3244334"/>
            <a:ext cx="4532395" cy="338554"/>
          </a:xfrm>
          <a:prstGeom prst="rect">
            <a:avLst/>
          </a:prstGeom>
        </p:spPr>
        <p:txBody>
          <a:bodyPr wrap="none">
            <a:spAutoFit/>
          </a:bodyPr>
          <a:lstStyle/>
          <a:p>
            <a:pPr>
              <a:spcBef>
                <a:spcPts val="1200"/>
              </a:spcBef>
            </a:pPr>
            <a:r>
              <a:rPr lang="en-US" sz="1600" dirty="0" smtClean="0"/>
              <a:t>            </a:t>
            </a:r>
            <a:r>
              <a:rPr lang="el-GR" sz="1600" dirty="0" smtClean="0"/>
              <a:t>Καλλιέργεια ποικιλίας </a:t>
            </a:r>
            <a:r>
              <a:rPr lang="el-GR" sz="1600" dirty="0" err="1" smtClean="0"/>
              <a:t>Coratina</a:t>
            </a:r>
            <a:r>
              <a:rPr lang="el-GR" sz="1600" dirty="0" smtClean="0"/>
              <a:t> στην Απουλία</a:t>
            </a:r>
            <a:endParaRPr lang="en-US" sz="1600" dirty="0"/>
          </a:p>
        </p:txBody>
      </p:sp>
    </p:spTree>
    <p:extLst>
      <p:ext uri="{BB962C8B-B14F-4D97-AF65-F5344CB8AC3E}">
        <p14:creationId xmlns:p14="http://schemas.microsoft.com/office/powerpoint/2010/main" val="3660597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980728"/>
            <a:ext cx="8784976" cy="432048"/>
          </a:xfrm>
        </p:spPr>
        <p:txBody>
          <a:bodyPr/>
          <a:lstStyle/>
          <a:p>
            <a:pPr marL="0" indent="0" algn="ctr">
              <a:buNone/>
            </a:pPr>
            <a:r>
              <a:rPr lang="el-GR" sz="1800" dirty="0">
                <a:solidFill>
                  <a:schemeClr val="tx2"/>
                </a:solidFill>
              </a:rPr>
              <a:t>ΥΦΙΣΤΑΜΕΝΟ ΠΛΑΙΣΙΟ ΚΑΙ ΔΙΑΔΙΚΑΣΙΕΣ ΠΙΣΤΟΠΟΙΗΣΗΣ ΑΓΡΟΔΙΑΤΡΟΦΙΚΩΝ ΠΡΟΙΟΝΤΩΝ ΣΤΗΝ ΚΟΙΝΗ ΔΙΑΣΥΝΟΡΙΑΚΗ ΠΕΡΙΟΧΗ ΕΛΛΑΔΑΣ </a:t>
            </a:r>
            <a:r>
              <a:rPr lang="el-GR" sz="1800" dirty="0" smtClean="0">
                <a:solidFill>
                  <a:schemeClr val="tx2"/>
                </a:solidFill>
              </a:rPr>
              <a:t>– ΙΤΑΛΙΑΣ</a:t>
            </a:r>
            <a:endParaRPr lang="en-US" sz="1800" dirty="0" smtClean="0">
              <a:solidFill>
                <a:schemeClr val="tx2"/>
              </a:solidFill>
            </a:endParaRPr>
          </a:p>
          <a:p>
            <a:pPr marL="0" indent="0" algn="ctr">
              <a:buNone/>
            </a:pPr>
            <a:endParaRPr lang="en-US" sz="1800" dirty="0">
              <a:solidFill>
                <a:schemeClr val="tx2"/>
              </a:solidFill>
            </a:endParaRPr>
          </a:p>
        </p:txBody>
      </p:sp>
      <p:sp>
        <p:nvSpPr>
          <p:cNvPr id="4" name="Content Placeholder 3"/>
          <p:cNvSpPr>
            <a:spLocks noGrp="1"/>
          </p:cNvSpPr>
          <p:nvPr>
            <p:ph sz="half" idx="2"/>
          </p:nvPr>
        </p:nvSpPr>
        <p:spPr>
          <a:xfrm>
            <a:off x="403106" y="1556792"/>
            <a:ext cx="4456926" cy="5040560"/>
          </a:xfrm>
        </p:spPr>
        <p:txBody>
          <a:bodyPr>
            <a:noAutofit/>
          </a:bodyPr>
          <a:lstStyle/>
          <a:p>
            <a:pPr algn="just"/>
            <a:r>
              <a:rPr lang="el-GR" b="1" dirty="0" smtClean="0">
                <a:solidFill>
                  <a:schemeClr val="tx1"/>
                </a:solidFill>
                <a:latin typeface="Cambria" pitchFamily="18" charset="0"/>
              </a:rPr>
              <a:t>-</a:t>
            </a:r>
            <a:r>
              <a:rPr lang="en-US" b="1" dirty="0" smtClean="0">
                <a:solidFill>
                  <a:schemeClr val="tx1"/>
                </a:solidFill>
                <a:latin typeface="Cambria" pitchFamily="18" charset="0"/>
              </a:rPr>
              <a:t> </a:t>
            </a:r>
            <a:r>
              <a:rPr lang="el-GR" b="1" dirty="0" smtClean="0">
                <a:solidFill>
                  <a:schemeClr val="tx1"/>
                </a:solidFill>
                <a:latin typeface="Cambria" pitchFamily="18" charset="0"/>
              </a:rPr>
              <a:t>Σήματα </a:t>
            </a:r>
            <a:r>
              <a:rPr lang="el-GR" b="1" dirty="0">
                <a:solidFill>
                  <a:schemeClr val="tx1"/>
                </a:solidFill>
                <a:latin typeface="Cambria" pitchFamily="18" charset="0"/>
              </a:rPr>
              <a:t>Ποιότητας της Ε.Ε. με βάση τον Καν (ΕΕ) </a:t>
            </a:r>
            <a:r>
              <a:rPr lang="el-GR" b="1" dirty="0" smtClean="0">
                <a:solidFill>
                  <a:schemeClr val="tx1"/>
                </a:solidFill>
                <a:latin typeface="Cambria" pitchFamily="18" charset="0"/>
              </a:rPr>
              <a:t>1151/2012</a:t>
            </a:r>
            <a:endParaRPr lang="en-US" b="1" dirty="0" smtClean="0">
              <a:solidFill>
                <a:schemeClr val="tx1"/>
              </a:solidFill>
              <a:latin typeface="Cambria" pitchFamily="18" charset="0"/>
            </a:endParaRPr>
          </a:p>
          <a:p>
            <a:pPr algn="just"/>
            <a:r>
              <a:rPr lang="en-US" b="1" dirty="0" smtClean="0">
                <a:solidFill>
                  <a:schemeClr val="tx1"/>
                </a:solidFill>
              </a:rPr>
              <a:t>o</a:t>
            </a:r>
            <a:r>
              <a:rPr lang="en-US" dirty="0" smtClean="0">
                <a:solidFill>
                  <a:schemeClr val="tx1"/>
                </a:solidFill>
                <a:latin typeface="Cambria" pitchFamily="18" charset="0"/>
              </a:rPr>
              <a:t> </a:t>
            </a:r>
            <a:r>
              <a:rPr lang="el-GR" dirty="0" smtClean="0">
                <a:solidFill>
                  <a:schemeClr val="tx1"/>
                </a:solidFill>
                <a:latin typeface="Cambria" pitchFamily="18" charset="0"/>
              </a:rPr>
              <a:t>    Προστατευόμενης </a:t>
            </a:r>
            <a:r>
              <a:rPr lang="el-GR" dirty="0">
                <a:solidFill>
                  <a:schemeClr val="tx1"/>
                </a:solidFill>
                <a:latin typeface="Cambria" pitchFamily="18" charset="0"/>
              </a:rPr>
              <a:t>Ονομασίας Προέλευσης (Π.Ο.Π.-</a:t>
            </a:r>
            <a:r>
              <a:rPr lang="en-US" dirty="0">
                <a:solidFill>
                  <a:schemeClr val="tx1"/>
                </a:solidFill>
                <a:latin typeface="Cambria" pitchFamily="18" charset="0"/>
              </a:rPr>
              <a:t>Protected Designation of Origin, PDO)</a:t>
            </a:r>
          </a:p>
          <a:p>
            <a:pPr algn="just"/>
            <a:r>
              <a:rPr lang="en-US" b="1" dirty="0" smtClean="0">
                <a:solidFill>
                  <a:schemeClr val="tx1"/>
                </a:solidFill>
              </a:rPr>
              <a:t>o</a:t>
            </a:r>
            <a:r>
              <a:rPr lang="en-US" dirty="0" smtClean="0">
                <a:solidFill>
                  <a:schemeClr val="tx1"/>
                </a:solidFill>
                <a:latin typeface="Cambria" pitchFamily="18" charset="0"/>
              </a:rPr>
              <a:t> </a:t>
            </a:r>
            <a:r>
              <a:rPr lang="el-GR" dirty="0" smtClean="0">
                <a:solidFill>
                  <a:schemeClr val="tx1"/>
                </a:solidFill>
                <a:latin typeface="Cambria" pitchFamily="18" charset="0"/>
              </a:rPr>
              <a:t>  Προστατευόμενης </a:t>
            </a:r>
            <a:r>
              <a:rPr lang="el-GR" dirty="0">
                <a:solidFill>
                  <a:schemeClr val="tx1"/>
                </a:solidFill>
                <a:latin typeface="Cambria" pitchFamily="18" charset="0"/>
              </a:rPr>
              <a:t>Γεωγραφικής Ένδειξης (Π.Γ.Ε.-</a:t>
            </a:r>
            <a:r>
              <a:rPr lang="en-US" dirty="0">
                <a:solidFill>
                  <a:schemeClr val="tx1"/>
                </a:solidFill>
                <a:latin typeface="Cambria" pitchFamily="18" charset="0"/>
              </a:rPr>
              <a:t>Protected Geographical Indication, PGI)</a:t>
            </a:r>
          </a:p>
          <a:p>
            <a:pPr algn="just"/>
            <a:r>
              <a:rPr lang="en-US" dirty="0">
                <a:solidFill>
                  <a:schemeClr val="tx1"/>
                </a:solidFill>
                <a:latin typeface="Cambria" pitchFamily="18" charset="0"/>
                <a:hlinkClick r:id="rId3"/>
              </a:rPr>
              <a:t>http://</a:t>
            </a:r>
            <a:r>
              <a:rPr lang="en-US" dirty="0" smtClean="0">
                <a:solidFill>
                  <a:schemeClr val="tx1"/>
                </a:solidFill>
                <a:latin typeface="Cambria" pitchFamily="18" charset="0"/>
                <a:hlinkClick r:id="rId3"/>
              </a:rPr>
              <a:t>www.minagric.gr/index.php/el/for-citizen-2/pop-pge</a:t>
            </a:r>
            <a:endParaRPr lang="en-US" dirty="0" smtClean="0">
              <a:solidFill>
                <a:schemeClr val="tx1"/>
              </a:solidFill>
              <a:latin typeface="Cambria" pitchFamily="18" charset="0"/>
            </a:endParaRPr>
          </a:p>
          <a:p>
            <a:pPr marL="285750" indent="-285750" algn="just">
              <a:buFontTx/>
              <a:buChar char="-"/>
            </a:pPr>
            <a:r>
              <a:rPr lang="el-GR" b="1" dirty="0" smtClean="0">
                <a:solidFill>
                  <a:schemeClr val="tx1"/>
                </a:solidFill>
                <a:latin typeface="Cambria" pitchFamily="18" charset="0"/>
              </a:rPr>
              <a:t>Ελληνικό </a:t>
            </a:r>
            <a:r>
              <a:rPr lang="el-GR" b="1" dirty="0">
                <a:solidFill>
                  <a:schemeClr val="tx1"/>
                </a:solidFill>
                <a:latin typeface="Cambria" pitchFamily="18" charset="0"/>
              </a:rPr>
              <a:t>Σήμα Ποιότητας </a:t>
            </a:r>
            <a:endParaRPr lang="en-US" b="1" dirty="0" smtClean="0">
              <a:solidFill>
                <a:schemeClr val="tx1"/>
              </a:solidFill>
              <a:latin typeface="Cambria" pitchFamily="18" charset="0"/>
            </a:endParaRPr>
          </a:p>
          <a:p>
            <a:pPr algn="just"/>
            <a:r>
              <a:rPr lang="el-GR" b="1" dirty="0" smtClean="0">
                <a:solidFill>
                  <a:schemeClr val="tx1"/>
                </a:solidFill>
              </a:rPr>
              <a:t>ο</a:t>
            </a:r>
            <a:r>
              <a:rPr lang="el-GR" dirty="0" smtClean="0">
                <a:solidFill>
                  <a:schemeClr val="tx1"/>
                </a:solidFill>
                <a:latin typeface="Cambria" pitchFamily="18" charset="0"/>
              </a:rPr>
              <a:t> </a:t>
            </a:r>
            <a:r>
              <a:rPr lang="el-GR" dirty="0" smtClean="0">
                <a:solidFill>
                  <a:schemeClr val="tx1"/>
                </a:solidFill>
                <a:latin typeface="Cambria" pitchFamily="18" charset="0"/>
              </a:rPr>
              <a:t>Πιστοποιεί </a:t>
            </a:r>
            <a:r>
              <a:rPr lang="el-GR" dirty="0">
                <a:solidFill>
                  <a:schemeClr val="tx1"/>
                </a:solidFill>
                <a:latin typeface="Cambria" pitchFamily="18" charset="0"/>
              </a:rPr>
              <a:t>την προέλευση </a:t>
            </a:r>
            <a:r>
              <a:rPr lang="el-GR" dirty="0" err="1">
                <a:solidFill>
                  <a:schemeClr val="tx1"/>
                </a:solidFill>
                <a:latin typeface="Cambria" pitchFamily="18" charset="0"/>
              </a:rPr>
              <a:t>αγροδιατροφικών</a:t>
            </a:r>
            <a:r>
              <a:rPr lang="el-GR" dirty="0">
                <a:solidFill>
                  <a:schemeClr val="tx1"/>
                </a:solidFill>
                <a:latin typeface="Cambria" pitchFamily="18" charset="0"/>
              </a:rPr>
              <a:t> προϊόντων και υπηρεσιών που παράγονται στην Ελλάδα.</a:t>
            </a:r>
          </a:p>
          <a:p>
            <a:pPr algn="just"/>
            <a:r>
              <a:rPr lang="el-GR" b="1" dirty="0" smtClean="0">
                <a:solidFill>
                  <a:schemeClr val="tx1"/>
                </a:solidFill>
              </a:rPr>
              <a:t>ο</a:t>
            </a:r>
            <a:r>
              <a:rPr lang="en-US" dirty="0" smtClean="0">
                <a:solidFill>
                  <a:schemeClr val="tx1"/>
                </a:solidFill>
                <a:latin typeface="Cambria" pitchFamily="18" charset="0"/>
              </a:rPr>
              <a:t> </a:t>
            </a:r>
            <a:r>
              <a:rPr lang="el-GR" dirty="0" smtClean="0">
                <a:solidFill>
                  <a:schemeClr val="tx1"/>
                </a:solidFill>
                <a:latin typeface="Cambria" pitchFamily="18" charset="0"/>
              </a:rPr>
              <a:t>         Βασικό </a:t>
            </a:r>
            <a:r>
              <a:rPr lang="el-GR" dirty="0">
                <a:solidFill>
                  <a:schemeClr val="tx1"/>
                </a:solidFill>
                <a:latin typeface="Cambria" pitchFamily="18" charset="0"/>
              </a:rPr>
              <a:t>κριτήριο για την απονομή είναι η εγχώρια προστιθέμενη αξία.</a:t>
            </a:r>
          </a:p>
          <a:p>
            <a:pPr algn="just"/>
            <a:r>
              <a:rPr lang="el-GR" dirty="0">
                <a:solidFill>
                  <a:schemeClr val="tx1"/>
                </a:solidFill>
                <a:latin typeface="Cambria" pitchFamily="18" charset="0"/>
                <a:hlinkClick r:id="rId4"/>
              </a:rPr>
              <a:t>http://www.greekmark.gov.gr</a:t>
            </a:r>
            <a:r>
              <a:rPr lang="el-GR" dirty="0" smtClean="0">
                <a:solidFill>
                  <a:schemeClr val="tx1"/>
                </a:solidFill>
                <a:latin typeface="Cambria" pitchFamily="18" charset="0"/>
                <a:hlinkClick r:id="rId4"/>
              </a:rPr>
              <a:t>/</a:t>
            </a:r>
            <a:endParaRPr lang="en-US" dirty="0" smtClean="0">
              <a:solidFill>
                <a:schemeClr val="tx1"/>
              </a:solidFill>
              <a:latin typeface="Cambria" pitchFamily="18" charset="0"/>
            </a:endParaRPr>
          </a:p>
          <a:p>
            <a:pPr algn="just"/>
            <a:endParaRPr lang="el-GR" dirty="0">
              <a:solidFill>
                <a:schemeClr val="tx1"/>
              </a:solidFill>
              <a:latin typeface="Cambria" pitchFamily="18" charset="0"/>
            </a:endParaRPr>
          </a:p>
          <a:p>
            <a:pPr algn="just"/>
            <a:endParaRPr lang="en-US" dirty="0" smtClean="0">
              <a:solidFill>
                <a:schemeClr val="tx1"/>
              </a:solidFill>
              <a:latin typeface="Cambria" pitchFamily="18" charset="0"/>
            </a:endParaRPr>
          </a:p>
        </p:txBody>
      </p:sp>
      <p:pic>
        <p:nvPicPr>
          <p:cNvPr id="6" name="Εικόνα 5"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819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05" y="208122"/>
            <a:ext cx="999235" cy="828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Νέα εγκύκλιος για την υποβολή σήματος ΠΟΠ/ΠΓΕ | olivenews.gr"/>
          <p:cNvPicPr/>
          <p:nvPr/>
        </p:nvPicPr>
        <p:blipFill>
          <a:blip r:embed="rId7">
            <a:extLst>
              <a:ext uri="{28A0092B-C50C-407E-A947-70E740481C1C}">
                <a14:useLocalDpi xmlns:a14="http://schemas.microsoft.com/office/drawing/2010/main" val="0"/>
              </a:ext>
            </a:extLst>
          </a:blip>
          <a:srcRect/>
          <a:stretch>
            <a:fillRect/>
          </a:stretch>
        </p:blipFill>
        <p:spPr bwMode="auto">
          <a:xfrm>
            <a:off x="5548645" y="1772816"/>
            <a:ext cx="2038350" cy="1834515"/>
          </a:xfrm>
          <a:prstGeom prst="rect">
            <a:avLst/>
          </a:prstGeom>
          <a:noFill/>
          <a:ln>
            <a:noFill/>
          </a:ln>
        </p:spPr>
      </p:pic>
      <p:pic>
        <p:nvPicPr>
          <p:cNvPr id="8" name="Picture 7"/>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28679" y="4149080"/>
            <a:ext cx="1758315" cy="1625724"/>
          </a:xfrm>
          <a:prstGeom prst="rect">
            <a:avLst/>
          </a:prstGeom>
          <a:noFill/>
          <a:ln>
            <a:noFill/>
          </a:ln>
        </p:spPr>
      </p:pic>
    </p:spTree>
    <p:extLst>
      <p:ext uri="{BB962C8B-B14F-4D97-AF65-F5344CB8AC3E}">
        <p14:creationId xmlns:p14="http://schemas.microsoft.com/office/powerpoint/2010/main" val="7676374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395536" y="836712"/>
            <a:ext cx="8538152" cy="288032"/>
          </a:xfrm>
        </p:spPr>
        <p:txBody>
          <a:bodyPr>
            <a:noAutofit/>
          </a:bodyPr>
          <a:lstStyle/>
          <a:p>
            <a:pPr>
              <a:lnSpc>
                <a:spcPct val="115000"/>
              </a:lnSpc>
              <a:tabLst>
                <a:tab pos="4591050" algn="l"/>
              </a:tabLst>
            </a:pPr>
            <a:r>
              <a:rPr lang="el-GR" sz="1600" b="1" i="1" dirty="0">
                <a:solidFill>
                  <a:srgbClr val="47796A"/>
                </a:solidFill>
                <a:latin typeface="+mn-lt"/>
              </a:rPr>
              <a:t>ΑΡΜΟΔΙΟΣ ΦΟΡΕΑΣ ΓΙΑ ΤΗΝ ΠΙΣΤΟΠΟΙΗΣΗ ΑΓΡΟΤΙΚΩΝ ΠΡΟΙΟΝΤΩΝ ΣΤΗΝ ΕΛΛΑΔΑ</a:t>
            </a:r>
            <a:r>
              <a:rPr lang="en-US" sz="1600" dirty="0">
                <a:latin typeface="+mn-lt"/>
                <a:ea typeface="Calibri"/>
                <a:cs typeface="Times New Roman"/>
              </a:rPr>
              <a:t/>
            </a:r>
            <a:br>
              <a:rPr lang="en-US" sz="1600" dirty="0">
                <a:latin typeface="+mn-lt"/>
                <a:ea typeface="Calibri"/>
                <a:cs typeface="Times New Roman"/>
              </a:rPr>
            </a:br>
            <a:endParaRPr lang="el-GR" sz="1600" b="1" dirty="0" smtClean="0">
              <a:solidFill>
                <a:schemeClr val="tx2"/>
              </a:solidFill>
              <a:latin typeface="+mn-lt"/>
            </a:endParaRPr>
          </a:p>
        </p:txBody>
      </p:sp>
      <p:sp>
        <p:nvSpPr>
          <p:cNvPr id="8" name="Rectangle 2"/>
          <p:cNvSpPr>
            <a:spLocks noGrp="1" noChangeArrowheads="1"/>
          </p:cNvSpPr>
          <p:nvPr>
            <p:ph idx="1"/>
          </p:nvPr>
        </p:nvSpPr>
        <p:spPr>
          <a:xfrm>
            <a:off x="683568" y="962940"/>
            <a:ext cx="7848872" cy="5778428"/>
          </a:xfrm>
        </p:spPr>
        <p:txBody>
          <a:bodyPr>
            <a:normAutofit fontScale="85000" lnSpcReduction="10000"/>
          </a:bodyPr>
          <a:lstStyle/>
          <a:p>
            <a:pPr marL="0" indent="0" algn="just">
              <a:lnSpc>
                <a:spcPct val="115000"/>
              </a:lnSpc>
              <a:spcAft>
                <a:spcPts val="0"/>
              </a:spcAft>
              <a:buNone/>
              <a:tabLst>
                <a:tab pos="4591050" algn="l"/>
              </a:tabLst>
            </a:pPr>
            <a:r>
              <a:rPr lang="el-GR" sz="1900" dirty="0" smtClean="0">
                <a:solidFill>
                  <a:srgbClr val="47796A"/>
                </a:solidFill>
                <a:ea typeface="+mj-ea"/>
                <a:cs typeface="+mj-cs"/>
              </a:rPr>
              <a:t>Ο    ΕΛΓΟ-ΔΗΜΗΤΡΑ </a:t>
            </a:r>
            <a:r>
              <a:rPr lang="en-US" sz="1900" dirty="0">
                <a:solidFill>
                  <a:srgbClr val="47796A"/>
                </a:solidFill>
                <a:ea typeface="+mj-ea"/>
                <a:cs typeface="+mj-cs"/>
              </a:rPr>
              <a:t>(</a:t>
            </a:r>
            <a:r>
              <a:rPr lang="en-US" sz="1900" dirty="0" smtClean="0">
                <a:solidFill>
                  <a:srgbClr val="47796A"/>
                </a:solidFill>
                <a:ea typeface="+mj-ea"/>
                <a:cs typeface="+mj-cs"/>
              </a:rPr>
              <a:t>AGROCERT)</a:t>
            </a:r>
            <a:r>
              <a:rPr lang="el-GR" sz="1900" dirty="0" smtClean="0">
                <a:solidFill>
                  <a:srgbClr val="47796A"/>
                </a:solidFill>
                <a:ea typeface="+mj-ea"/>
                <a:cs typeface="+mj-cs"/>
              </a:rPr>
              <a:t> </a:t>
            </a:r>
            <a:r>
              <a:rPr lang="el-GR" sz="1900" b="0" dirty="0" smtClean="0">
                <a:solidFill>
                  <a:srgbClr val="47796A"/>
                </a:solidFill>
                <a:ea typeface="+mj-ea"/>
                <a:cs typeface="+mj-cs"/>
              </a:rPr>
              <a:t>δραστηριοποιείται </a:t>
            </a:r>
            <a:r>
              <a:rPr lang="el-GR" sz="1900" b="0" dirty="0">
                <a:solidFill>
                  <a:srgbClr val="47796A"/>
                </a:solidFill>
                <a:ea typeface="+mj-ea"/>
                <a:cs typeface="+mj-cs"/>
              </a:rPr>
              <a:t>στους παρακάτω τομείς: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Σύνταξη-έκδοση εθνικών προδιαγραφών στον τομέα των αγροτικών προϊόντων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Επίβλεψη των ιδιωτικών φορέων πιστοποίησης, βάσει των εθνικών προτύπων AGRO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Επίβλεψη των εγκεκριμένων Οργανισμών Ελέγχου και Πιστοποίησης προϊόντων βιολογικής γεωργίας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Έλεγχος και Πιστοποίηση Προϊόντων ΠΟΠ και ΠΓΕ</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Έλεγχος και Πιστοποίηση προϊόντων Ειδικών Πτηνοτροφικών Εκτροφών</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Ελληνικό σήμα στο γάλα και στα γαλακτοκομικά </a:t>
            </a:r>
            <a:r>
              <a:rPr lang="el-GR" sz="1900" b="0" dirty="0" smtClean="0">
                <a:solidFill>
                  <a:srgbClr val="47796A"/>
                </a:solidFill>
                <a:ea typeface="+mj-ea"/>
                <a:cs typeface="+mj-cs"/>
              </a:rPr>
              <a:t>προϊόντα</a:t>
            </a:r>
            <a:r>
              <a:rPr lang="en-US" sz="1900" b="0" dirty="0" smtClean="0">
                <a:solidFill>
                  <a:srgbClr val="47796A"/>
                </a:solidFill>
                <a:ea typeface="+mj-ea"/>
                <a:cs typeface="+mj-cs"/>
              </a:rPr>
              <a:t>, </a:t>
            </a:r>
            <a:r>
              <a:rPr lang="el-GR" sz="1900" b="0" dirty="0" smtClean="0">
                <a:solidFill>
                  <a:srgbClr val="47796A"/>
                </a:solidFill>
                <a:ea typeface="+mj-ea"/>
                <a:cs typeface="+mj-cs"/>
              </a:rPr>
              <a:t>στο </a:t>
            </a:r>
            <a:r>
              <a:rPr lang="el-GR" sz="1900" b="0" dirty="0">
                <a:solidFill>
                  <a:srgbClr val="47796A"/>
                </a:solidFill>
                <a:ea typeface="+mj-ea"/>
                <a:cs typeface="+mj-cs"/>
              </a:rPr>
              <a:t>Εξαιρετικό Παρθένο και Παρθένο </a:t>
            </a:r>
            <a:r>
              <a:rPr lang="el-GR" sz="1900" b="0" dirty="0" smtClean="0">
                <a:solidFill>
                  <a:srgbClr val="47796A"/>
                </a:solidFill>
                <a:ea typeface="+mj-ea"/>
                <a:cs typeface="+mj-cs"/>
              </a:rPr>
              <a:t>Ελαιόλαδο </a:t>
            </a:r>
            <a:r>
              <a:rPr lang="el-GR" sz="1900" b="0" dirty="0">
                <a:solidFill>
                  <a:srgbClr val="47796A"/>
                </a:solidFill>
                <a:ea typeface="+mj-ea"/>
                <a:cs typeface="+mj-cs"/>
              </a:rPr>
              <a:t>και στις Επιτραπέζιες </a:t>
            </a:r>
            <a:r>
              <a:rPr lang="el-GR" sz="1900" b="0" dirty="0" smtClean="0">
                <a:solidFill>
                  <a:srgbClr val="47796A"/>
                </a:solidFill>
                <a:ea typeface="+mj-ea"/>
                <a:cs typeface="+mj-cs"/>
              </a:rPr>
              <a:t>Ελιές</a:t>
            </a:r>
            <a:r>
              <a:rPr lang="en-US" sz="1900" b="0" dirty="0" smtClean="0">
                <a:solidFill>
                  <a:srgbClr val="47796A"/>
                </a:solidFill>
                <a:ea typeface="+mj-ea"/>
                <a:cs typeface="+mj-cs"/>
              </a:rPr>
              <a:t>, </a:t>
            </a:r>
            <a:r>
              <a:rPr lang="el-GR" sz="1900" b="0" dirty="0" smtClean="0">
                <a:solidFill>
                  <a:srgbClr val="47796A"/>
                </a:solidFill>
                <a:ea typeface="+mj-ea"/>
                <a:cs typeface="+mj-cs"/>
              </a:rPr>
              <a:t> </a:t>
            </a:r>
            <a:r>
              <a:rPr lang="el-GR" sz="1900" b="0" dirty="0" smtClean="0">
                <a:solidFill>
                  <a:srgbClr val="47796A"/>
                </a:solidFill>
                <a:ea typeface="+mj-ea"/>
                <a:cs typeface="+mj-cs"/>
              </a:rPr>
              <a:t>και στα </a:t>
            </a:r>
            <a:r>
              <a:rPr lang="el-GR" sz="1900" b="0" dirty="0">
                <a:solidFill>
                  <a:srgbClr val="47796A"/>
                </a:solidFill>
                <a:ea typeface="+mj-ea"/>
                <a:cs typeface="+mj-cs"/>
              </a:rPr>
              <a:t>ΠΟΠ και ΠΓΕ προϊόντα</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Έλεγχος της Ποιότητας του νωπού γάλακτος &amp; Ισοζυγίων γάλακτος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Έλεγχος Διακίνησης του κρέατος</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Διαχείριση στοιχείων Παραγωγής του νωπού γάλακτος </a:t>
            </a:r>
            <a:endParaRPr lang="en-US" sz="1900" b="0" dirty="0">
              <a:ea typeface="Calibri"/>
              <a:cs typeface="Times New Roman"/>
            </a:endParaRPr>
          </a:p>
          <a:p>
            <a:pPr lvl="0" algn="just">
              <a:lnSpc>
                <a:spcPct val="115000"/>
              </a:lnSpc>
              <a:buFont typeface="Courier New"/>
              <a:buChar char="o"/>
              <a:tabLst>
                <a:tab pos="4591050" algn="l"/>
              </a:tabLst>
            </a:pPr>
            <a:r>
              <a:rPr lang="el-GR" sz="1900" b="0" dirty="0">
                <a:solidFill>
                  <a:srgbClr val="47796A"/>
                </a:solidFill>
                <a:ea typeface="+mj-ea"/>
                <a:cs typeface="+mj-cs"/>
              </a:rPr>
              <a:t>Έλεγχος αγοράς </a:t>
            </a:r>
            <a:endParaRPr lang="en-US" sz="1900" b="0" dirty="0">
              <a:ea typeface="Calibri"/>
              <a:cs typeface="Times New Roman"/>
            </a:endParaRPr>
          </a:p>
          <a:p>
            <a:pPr marL="0" indent="0" algn="just">
              <a:lnSpc>
                <a:spcPct val="115000"/>
              </a:lnSpc>
              <a:spcAft>
                <a:spcPts val="300"/>
              </a:spcAft>
              <a:buNone/>
              <a:tabLst>
                <a:tab pos="4591050" algn="l"/>
              </a:tabLst>
            </a:pPr>
            <a:r>
              <a:rPr lang="el-GR" sz="1900" b="0" dirty="0">
                <a:solidFill>
                  <a:srgbClr val="47796A"/>
                </a:solidFill>
                <a:ea typeface="+mj-ea"/>
                <a:cs typeface="+mj-cs"/>
              </a:rPr>
              <a:t>με σκοπό την διασφάλιση της ποιότητας των αγροτικών προϊόντων &amp; τροφίμων, την προστασία της προέλευσης και της ταυτότητας, καθώς και τον έλεγχο της νόμιμης χρήσης όρων και συμβόλων.</a:t>
            </a:r>
            <a:endParaRPr lang="en-US" sz="1900" b="0" dirty="0">
              <a:ea typeface="Calibri"/>
              <a:cs typeface="Times New Roman"/>
            </a:endParaRPr>
          </a:p>
          <a:p>
            <a:pPr marL="0" indent="0" algn="just">
              <a:lnSpc>
                <a:spcPct val="115000"/>
              </a:lnSpc>
              <a:spcAft>
                <a:spcPts val="0"/>
              </a:spcAft>
              <a:buNone/>
              <a:tabLst>
                <a:tab pos="4591050" algn="l"/>
              </a:tabLst>
            </a:pPr>
            <a:r>
              <a:rPr lang="el-GR" sz="1900" i="1" dirty="0">
                <a:solidFill>
                  <a:srgbClr val="47796A"/>
                </a:solidFill>
                <a:ea typeface="+mj-ea"/>
                <a:cs typeface="+mj-cs"/>
              </a:rPr>
              <a:t>Περισσότερες πληροφορίες στο </a:t>
            </a:r>
            <a:r>
              <a:rPr lang="en-US" sz="1900" i="1" dirty="0">
                <a:solidFill>
                  <a:srgbClr val="47796A"/>
                </a:solidFill>
                <a:ea typeface="+mj-ea"/>
                <a:cs typeface="+mj-cs"/>
              </a:rPr>
              <a:t>link</a:t>
            </a:r>
            <a:r>
              <a:rPr lang="el-GR" sz="1900" i="1" dirty="0">
                <a:solidFill>
                  <a:srgbClr val="47796A"/>
                </a:solidFill>
                <a:ea typeface="+mj-ea"/>
                <a:cs typeface="+mj-cs"/>
              </a:rPr>
              <a:t>:</a:t>
            </a:r>
            <a:r>
              <a:rPr lang="el-GR" sz="1900" i="1" dirty="0">
                <a:ea typeface="Calibri"/>
                <a:cs typeface="Times New Roman"/>
              </a:rPr>
              <a:t> </a:t>
            </a:r>
            <a:endParaRPr lang="en-US" sz="1900" dirty="0">
              <a:ea typeface="Calibri"/>
              <a:cs typeface="Times New Roman"/>
            </a:endParaRPr>
          </a:p>
          <a:p>
            <a:pPr marL="0" indent="0" algn="just">
              <a:lnSpc>
                <a:spcPct val="115000"/>
              </a:lnSpc>
              <a:spcAft>
                <a:spcPts val="1000"/>
              </a:spcAft>
              <a:buNone/>
              <a:tabLst>
                <a:tab pos="4591050" algn="l"/>
              </a:tabLst>
            </a:pPr>
            <a:r>
              <a:rPr lang="en-US" sz="1900" u="sng" dirty="0">
                <a:solidFill>
                  <a:srgbClr val="0000FF"/>
                </a:solidFill>
                <a:ea typeface="+mj-ea"/>
                <a:cs typeface="+mj-cs"/>
                <a:hlinkClick r:id="rId3"/>
              </a:rPr>
              <a:t>https</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www</a:t>
            </a:r>
            <a:r>
              <a:rPr lang="el-GR" sz="1900" u="sng" dirty="0">
                <a:solidFill>
                  <a:srgbClr val="0000FF"/>
                </a:solidFill>
                <a:ea typeface="+mj-ea"/>
                <a:cs typeface="+mj-cs"/>
                <a:hlinkClick r:id="rId3"/>
              </a:rPr>
              <a:t>.</a:t>
            </a:r>
            <a:r>
              <a:rPr lang="en-US" sz="1900" u="sng" dirty="0" err="1">
                <a:solidFill>
                  <a:srgbClr val="0000FF"/>
                </a:solidFill>
                <a:ea typeface="+mj-ea"/>
                <a:cs typeface="+mj-cs"/>
                <a:hlinkClick r:id="rId3"/>
              </a:rPr>
              <a:t>elgo</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gr</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index</a:t>
            </a:r>
            <a:r>
              <a:rPr lang="el-GR" sz="1900" u="sng" dirty="0">
                <a:solidFill>
                  <a:srgbClr val="0000FF"/>
                </a:solidFill>
                <a:ea typeface="+mj-ea"/>
                <a:cs typeface="+mj-cs"/>
                <a:hlinkClick r:id="rId3"/>
              </a:rPr>
              <a:t>.</a:t>
            </a:r>
            <a:r>
              <a:rPr lang="en-US" sz="1900" u="sng" dirty="0" err="1">
                <a:solidFill>
                  <a:srgbClr val="0000FF"/>
                </a:solidFill>
                <a:ea typeface="+mj-ea"/>
                <a:cs typeface="+mj-cs"/>
                <a:hlinkClick r:id="rId3"/>
              </a:rPr>
              <a:t>php</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option</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com</a:t>
            </a:r>
            <a:r>
              <a:rPr lang="el-GR" sz="1900" u="sng" dirty="0">
                <a:solidFill>
                  <a:srgbClr val="0000FF"/>
                </a:solidFill>
                <a:ea typeface="+mj-ea"/>
                <a:cs typeface="+mj-cs"/>
                <a:hlinkClick r:id="rId3"/>
              </a:rPr>
              <a:t>_</a:t>
            </a:r>
            <a:r>
              <a:rPr lang="en-US" sz="1900" u="sng" dirty="0">
                <a:solidFill>
                  <a:srgbClr val="0000FF"/>
                </a:solidFill>
                <a:ea typeface="+mj-ea"/>
                <a:cs typeface="+mj-cs"/>
                <a:hlinkClick r:id="rId3"/>
              </a:rPr>
              <a:t>content</a:t>
            </a:r>
            <a:r>
              <a:rPr lang="el-GR" sz="1900" u="sng" dirty="0">
                <a:solidFill>
                  <a:srgbClr val="0000FF"/>
                </a:solidFill>
                <a:ea typeface="+mj-ea"/>
                <a:cs typeface="+mj-cs"/>
                <a:hlinkClick r:id="rId3"/>
              </a:rPr>
              <a:t>&amp;</a:t>
            </a:r>
            <a:r>
              <a:rPr lang="en-US" sz="1900" u="sng" dirty="0">
                <a:solidFill>
                  <a:srgbClr val="0000FF"/>
                </a:solidFill>
                <a:ea typeface="+mj-ea"/>
                <a:cs typeface="+mj-cs"/>
                <a:hlinkClick r:id="rId3"/>
              </a:rPr>
              <a:t>view</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category</a:t>
            </a:r>
            <a:r>
              <a:rPr lang="el-GR" sz="1900" u="sng" dirty="0">
                <a:solidFill>
                  <a:srgbClr val="0000FF"/>
                </a:solidFill>
                <a:ea typeface="+mj-ea"/>
                <a:cs typeface="+mj-cs"/>
                <a:hlinkClick r:id="rId3"/>
              </a:rPr>
              <a:t>&amp;</a:t>
            </a:r>
            <a:r>
              <a:rPr lang="en-US" sz="1900" u="sng" dirty="0">
                <a:solidFill>
                  <a:srgbClr val="0000FF"/>
                </a:solidFill>
                <a:ea typeface="+mj-ea"/>
                <a:cs typeface="+mj-cs"/>
                <a:hlinkClick r:id="rId3"/>
              </a:rPr>
              <a:t>layout</a:t>
            </a:r>
            <a:r>
              <a:rPr lang="el-GR" sz="1900" u="sng" dirty="0">
                <a:solidFill>
                  <a:srgbClr val="0000FF"/>
                </a:solidFill>
                <a:ea typeface="+mj-ea"/>
                <a:cs typeface="+mj-cs"/>
                <a:hlinkClick r:id="rId3"/>
              </a:rPr>
              <a:t>=</a:t>
            </a:r>
            <a:r>
              <a:rPr lang="en-US" sz="1900" u="sng" dirty="0">
                <a:solidFill>
                  <a:srgbClr val="0000FF"/>
                </a:solidFill>
                <a:ea typeface="+mj-ea"/>
                <a:cs typeface="+mj-cs"/>
                <a:hlinkClick r:id="rId3"/>
              </a:rPr>
              <a:t>blog</a:t>
            </a:r>
            <a:r>
              <a:rPr lang="el-GR" sz="1900" u="sng" dirty="0">
                <a:solidFill>
                  <a:srgbClr val="0000FF"/>
                </a:solidFill>
                <a:ea typeface="+mj-ea"/>
                <a:cs typeface="+mj-cs"/>
                <a:hlinkClick r:id="rId3"/>
              </a:rPr>
              <a:t>&amp;</a:t>
            </a:r>
            <a:r>
              <a:rPr lang="en-US" sz="1900" u="sng" dirty="0">
                <a:solidFill>
                  <a:srgbClr val="0000FF"/>
                </a:solidFill>
                <a:ea typeface="+mj-ea"/>
                <a:cs typeface="+mj-cs"/>
                <a:hlinkClick r:id="rId3"/>
              </a:rPr>
              <a:t>id</a:t>
            </a:r>
            <a:r>
              <a:rPr lang="el-GR" sz="1900" u="sng" dirty="0">
                <a:solidFill>
                  <a:srgbClr val="0000FF"/>
                </a:solidFill>
                <a:ea typeface="+mj-ea"/>
                <a:cs typeface="+mj-cs"/>
                <a:hlinkClick r:id="rId3"/>
              </a:rPr>
              <a:t>=22&amp;</a:t>
            </a:r>
            <a:r>
              <a:rPr lang="en-US" sz="1900" u="sng" dirty="0" err="1">
                <a:solidFill>
                  <a:srgbClr val="0000FF"/>
                </a:solidFill>
                <a:ea typeface="+mj-ea"/>
                <a:cs typeface="+mj-cs"/>
                <a:hlinkClick r:id="rId3"/>
              </a:rPr>
              <a:t>Itemid</a:t>
            </a:r>
            <a:r>
              <a:rPr lang="el-GR" sz="1900" u="sng" dirty="0">
                <a:solidFill>
                  <a:srgbClr val="0000FF"/>
                </a:solidFill>
                <a:ea typeface="+mj-ea"/>
                <a:cs typeface="+mj-cs"/>
                <a:hlinkClick r:id="rId3"/>
              </a:rPr>
              <a:t>=1202</a:t>
            </a:r>
            <a:endParaRPr lang="en-US" sz="1900" dirty="0">
              <a:ea typeface="Calibri"/>
              <a:cs typeface="Times New Roman"/>
            </a:endParaRP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287855191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54386"/>
            <a:ext cx="864096" cy="71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946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a:defRPr dirty="0" smtClean="0"/>
        </a:defPPr>
      </a:lstStyle>
    </a:txDef>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6202</TotalTime>
  <Words>926</Words>
  <Application>Microsoft Office PowerPoint</Application>
  <PresentationFormat>Προβολή στην οθόνη (4:3)</PresentationFormat>
  <Paragraphs>132</Paragraphs>
  <Slides>11</Slides>
  <Notes>11</Notes>
  <HiddenSlides>0</HiddenSlides>
  <MMClips>0</MMClips>
  <ScaleCrop>false</ScaleCrop>
  <HeadingPairs>
    <vt:vector size="6" baseType="variant">
      <vt:variant>
        <vt:lpstr>Γραμματοσειρές που χρησιμοποιούνται</vt:lpstr>
      </vt:variant>
      <vt:variant>
        <vt:i4>9</vt:i4>
      </vt:variant>
      <vt:variant>
        <vt:lpstr>Θέμα</vt:lpstr>
      </vt:variant>
      <vt:variant>
        <vt:i4>1</vt:i4>
      </vt:variant>
      <vt:variant>
        <vt:lpstr>Τίτλοι διαφανειών</vt:lpstr>
      </vt:variant>
      <vt:variant>
        <vt:i4>11</vt:i4>
      </vt:variant>
    </vt:vector>
  </HeadingPairs>
  <TitlesOfParts>
    <vt:vector size="21" baseType="lpstr">
      <vt:lpstr>ＭＳ Ｐゴシック</vt:lpstr>
      <vt:lpstr>Arial</vt:lpstr>
      <vt:lpstr>Bodoni MT</vt:lpstr>
      <vt:lpstr>Calibri</vt:lpstr>
      <vt:lpstr>Cambria</vt:lpstr>
      <vt:lpstr>Courier New</vt:lpstr>
      <vt:lpstr>Times New Roman</vt:lpstr>
      <vt:lpstr>Verdana</vt:lpstr>
      <vt:lpstr>Wingdings</vt:lpstr>
      <vt:lpstr>Θέμα του Office</vt:lpstr>
      <vt:lpstr>   Θ.Ε. 3: ΠΑΡΟΥΣΙΑΣΗ ΥΦΙΣΤΑΜΕΝΗΣ ΚΑΤΑΣΤΑΣΗΣ ΟΣΟΝ ΑΦΟΡΑ ΣΤΗΝ ΚΑΛΛΙΕΡΓΕΙΑ &amp;  ΠΙΣΤΟΠΟΙΗΣΗ ΕΛΑΙΟΛΑΔΩΝ ΣΕ ΕΛΛΑΔΑ &amp; ΙΤΑΛΙΑ  ”Certification of Authenticity and Development of a Promotion Network olive products in the across border GREECE – ITALY area” https://interreg-authentic-olive-net.eu/       Το παρόν κείμενο παράχθηκε με την οικονομική υποστήριξη της Ευρωπαϊκής Ένωσης και  αντανακλά τις απόψεις των συγγραφέα και  η Διαχειριστική Αρχή  δεν ευθύνεται για οποιαδήποτε χρήση των πληροφοριών που περιέχονται σε αυτήν   </vt:lpstr>
      <vt:lpstr>Παρουσίαση του PowerPoint</vt:lpstr>
      <vt:lpstr>    ΠΑΡΑΓΩΓΗ ΕΛΑΙΟΛΑΔΟΥ ΕΝΤΟΣ ΤΗΣ Ε.Ε.      </vt:lpstr>
      <vt:lpstr>     ΕΛΑΙΟΚΑΛΛΙΕΡΓΕΙΑ ΣΤΗΝ ΕΛΛΑΔΑ      </vt:lpstr>
      <vt:lpstr> H ΕΛΑΙΟΚΑΛΛΙΕΡΓΕΙΑ ΣΤΗΝ ΙΤΑΛΙΑ</vt:lpstr>
      <vt:lpstr>  ΚΥΡΙΟΤΕΡΕΣ ΠΟΙΚΙΛΙΕΣ ΕΛΙΑΣ ΣΤΗΝ ΕΛΛΑΔΑ  </vt:lpstr>
      <vt:lpstr>ΚΥΡΙΟΤΕΡΕΣ  ΠΟΙΚΙΛΙΕΣ ΕΛΙΑΣ ΣΤΗΝ ΙΤΑΛΙΑ </vt:lpstr>
      <vt:lpstr>Παρουσίαση του PowerPoint</vt:lpstr>
      <vt:lpstr>ΑΡΜΟΔΙΟΣ ΦΟΡΕΑΣ ΓΙΑ ΤΗΝ ΠΙΣΤΟΠΟΙΗΣΗ ΑΓΡΟΤΙΚΩΝ ΠΡΟΙΟΝΤΩΝ ΣΤΗΝ ΕΛΛΑΔΑ </vt:lpstr>
      <vt:lpstr>ΔΙΕΘΝΗ ΠΡΟΤΥΠΑ ΚΑΙ ΣΥΣΤΗΜΑΤΑ ΔΙΑΧΕΙΡΙΣΗΣ ΤΗΣ ΑΣΦΑΛΕΙΑΣ ΤΡΟΦΙΜΩΝ</vt:lpstr>
      <vt:lpstr>ΣΥΜΠΕΡΑΣΜΑΤΙΚΑ……………..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Stevy</dc:creator>
  <cp:lastModifiedBy>oem</cp:lastModifiedBy>
  <cp:revision>715</cp:revision>
  <cp:lastPrinted>2017-03-28T15:01:35Z</cp:lastPrinted>
  <dcterms:created xsi:type="dcterms:W3CDTF">2012-09-06T09:03:05Z</dcterms:created>
  <dcterms:modified xsi:type="dcterms:W3CDTF">2021-07-16T07:38:21Z</dcterms:modified>
</cp:coreProperties>
</file>