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587" r:id="rId3"/>
    <p:sldId id="661" r:id="rId4"/>
    <p:sldId id="651" r:id="rId5"/>
    <p:sldId id="669" r:id="rId6"/>
    <p:sldId id="671" r:id="rId7"/>
    <p:sldId id="673" r:id="rId8"/>
    <p:sldId id="667" r:id="rId9"/>
    <p:sldId id="664" r:id="rId10"/>
  </p:sldIdLst>
  <p:sldSz cx="9144000" cy="6858000" type="screen4x3"/>
  <p:notesSz cx="6735763" cy="98663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587"/>
            <p14:sldId id="661"/>
            <p14:sldId id="651"/>
            <p14:sldId id="669"/>
            <p14:sldId id="671"/>
            <p14:sldId id="673"/>
            <p14:sldId id="667"/>
            <p14:sldId id="664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99"/>
    <a:srgbClr val="000099"/>
    <a:srgbClr val="5075BC"/>
    <a:srgbClr val="4478B6"/>
    <a:srgbClr val="4FD1FF"/>
    <a:srgbClr val="75DBFF"/>
    <a:srgbClr val="9FE6FF"/>
    <a:srgbClr val="9BCFD9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94849" autoAdjust="0"/>
  </p:normalViewPr>
  <p:slideViewPr>
    <p:cSldViewPr>
      <p:cViewPr varScale="1">
        <p:scale>
          <a:sx n="70" d="100"/>
          <a:sy n="70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0" d="100"/>
          <a:sy n="60" d="100"/>
        </p:scale>
        <p:origin x="-2772" y="17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74208"/>
        <c:axId val="75920448"/>
      </c:radarChart>
      <c:catAx>
        <c:axId val="97374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20448"/>
        <c:crosses val="autoZero"/>
        <c:auto val="1"/>
        <c:lblAlgn val="ctr"/>
        <c:lblOffset val="100"/>
        <c:noMultiLvlLbl val="0"/>
      </c:catAx>
      <c:valAx>
        <c:axId val="75920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742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77280"/>
        <c:axId val="75940416"/>
      </c:radarChart>
      <c:catAx>
        <c:axId val="973772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0416"/>
        <c:crosses val="autoZero"/>
        <c:auto val="1"/>
        <c:lblAlgn val="ctr"/>
        <c:lblOffset val="100"/>
        <c:noMultiLvlLbl val="0"/>
      </c:catAx>
      <c:valAx>
        <c:axId val="759404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772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98784"/>
        <c:axId val="75942720"/>
      </c:radarChart>
      <c:catAx>
        <c:axId val="973987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2720"/>
        <c:crosses val="autoZero"/>
        <c:auto val="1"/>
        <c:lblAlgn val="ctr"/>
        <c:lblOffset val="100"/>
        <c:noMultiLvlLbl val="0"/>
      </c:catAx>
      <c:valAx>
        <c:axId val="75942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3987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513536"/>
        <c:axId val="75946176"/>
      </c:radarChart>
      <c:catAx>
        <c:axId val="325135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75946176"/>
        <c:crosses val="autoZero"/>
        <c:auto val="1"/>
        <c:lblAlgn val="ctr"/>
        <c:lblOffset val="100"/>
        <c:noMultiLvlLbl val="0"/>
      </c:catAx>
      <c:valAx>
        <c:axId val="75946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25135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413120"/>
        <c:axId val="97290496"/>
      </c:radarChart>
      <c:catAx>
        <c:axId val="974131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7290496"/>
        <c:crosses val="autoZero"/>
        <c:auto val="1"/>
        <c:lblAlgn val="ctr"/>
        <c:lblOffset val="100"/>
        <c:noMultiLvlLbl val="0"/>
      </c:catAx>
      <c:valAx>
        <c:axId val="972904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413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413632"/>
        <c:axId val="97293376"/>
      </c:radarChart>
      <c:catAx>
        <c:axId val="97413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7293376"/>
        <c:crosses val="autoZero"/>
        <c:auto val="1"/>
        <c:lblAlgn val="ctr"/>
        <c:lblOffset val="100"/>
        <c:noMultiLvlLbl val="0"/>
      </c:catAx>
      <c:valAx>
        <c:axId val="972933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74136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339776"/>
        <c:axId val="35390592"/>
      </c:radarChart>
      <c:catAx>
        <c:axId val="353397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390592"/>
        <c:crosses val="autoZero"/>
        <c:auto val="1"/>
        <c:lblAlgn val="ctr"/>
        <c:lblOffset val="100"/>
        <c:noMultiLvlLbl val="0"/>
      </c:catAx>
      <c:valAx>
        <c:axId val="35390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3397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11808"/>
        <c:axId val="35395200"/>
      </c:radarChart>
      <c:catAx>
        <c:axId val="35511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35395200"/>
        <c:crosses val="autoZero"/>
        <c:auto val="1"/>
        <c:lblAlgn val="ctr"/>
        <c:lblOffset val="100"/>
        <c:noMultiLvlLbl val="0"/>
      </c:catAx>
      <c:valAx>
        <c:axId val="35395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5118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B3BE0-EDA6-4C53-A4C2-ADA0A14EA136}" type="datetimeFigureOut">
              <a:rPr lang="el-GR" smtClean="0"/>
              <a:pPr/>
              <a:t>29/7/2021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E0F9-2060-4677-B9CE-7E8282D4342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4071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pPr/>
              <a:t>29/7/2021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4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5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6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7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8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9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/>
              <a:t>Στυλ κύριου υπότιτλου</a:t>
            </a:r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</p:spPr>
        <p:txBody>
          <a:bodyPr rtlCol="0">
            <a:noAutofit/>
          </a:bodyPr>
          <a:lstStyle>
            <a:lvl1pPr>
              <a:defRPr lang="en-US" sz="2100" b="1" dirty="0" smtClean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06" y="2175262"/>
            <a:ext cx="8393257" cy="3950598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402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218804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828206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437608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/>
              <a:t>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9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  <p:sldLayoutId id="2147483662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chart" Target="../charts/chart7.xml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chart" Target="../charts/chart8.xml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47796A"/>
                </a:solidFill>
              </a:rPr>
              <a:t/>
            </a:r>
            <a:br>
              <a:rPr lang="en-US" dirty="0">
                <a:solidFill>
                  <a:srgbClr val="47796A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Θ.Ε. 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8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: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ΠΑΡΟΥΣΙΑΣΗ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  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Κ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OIN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Ω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N 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A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ΞΙΩΝ/ΚΡΙΤΗΡΙΩΝ/ΜΕΘΟΔΩΝ ΔΙΑΣΦΑΛΙΣΗΣ ΤΗΣ ΑΥΘΕΝΤΙΚΟΤΗΤΑΣ ΤΩΝ ΕΛΑΙΟΛΑΔΩΝ ΣΤΑ ΠΛΑΙΣΙΑ ΤΟΥ ΕΡΓΟΥ </a:t>
            </a:r>
            <a:r>
              <a:rPr lang="en-US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AUTHENTIC-OLIVE-NET</a:t>
            </a:r>
            <a:r>
              <a:rPr lang="el-GR" sz="22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 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sz="1600" b="1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”Certification of Authenticity and Development of a Promotion Network olive products in the across border GREECE – ITALY area”</a:t>
            </a:r>
            <a: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https://interreg-authentic-olive-net.eu/</a:t>
            </a:r>
            <a: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  <a:t/>
            </a: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dirty="0" smtClean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l-GR" sz="1600" i="1" dirty="0" smtClean="0"/>
              <a:t>Το </a:t>
            </a:r>
            <a:r>
              <a:rPr lang="el-GR" sz="1600" i="1" dirty="0"/>
              <a:t>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</a:t>
            </a:r>
            <a:r>
              <a:rPr lang="en-US" sz="1600" i="1" dirty="0">
                <a:ea typeface="Calibri"/>
                <a:cs typeface="Calibri"/>
              </a:rPr>
              <a:t> </a:t>
            </a:r>
            <a:r>
              <a:rPr lang="en-US" sz="1600" i="1" dirty="0">
                <a:solidFill>
                  <a:srgbClr val="000099"/>
                </a:solidFill>
                <a:latin typeface="Cambria" panose="02040503050406030204" pitchFamily="18" charset="0"/>
              </a:rPr>
              <a:t/>
            </a:r>
            <a:br>
              <a:rPr lang="en-US" sz="1600" i="1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Cambria" pitchFamily="18" charset="0"/>
              </a:rPr>
            </a:br>
            <a:endParaRPr lang="el-GR" b="1" dirty="0">
              <a:solidFill>
                <a:schemeClr val="tx2"/>
              </a:solidFill>
            </a:endParaRPr>
          </a:p>
        </p:txBody>
      </p:sp>
      <p:sp>
        <p:nvSpPr>
          <p:cNvPr id="3" name="AutoShape 4" descr="ÎÏÎ¿ÏÎ­Î»ÎµÏÎ¼Î± ÎµÎ¹ÎºÏÎ½Î±Ï Î³Î¹Î± interreg greece ital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3855598"/>
            <a:ext cx="1486313" cy="1229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6021288"/>
            <a:ext cx="7810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54176" cy="15121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KOIN</a:t>
            </a: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Ο</a:t>
            </a:r>
            <a:r>
              <a:rPr lang="en-US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ΣΥΣΤΗΜΑ ΑΞΙΩΝ ΤΟΥ ΕΡΓΟΥ </a:t>
            </a:r>
            <a:r>
              <a:rPr lang="en-US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AUTHENTIC-OLIVE-NET </a:t>
            </a: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ΠΡΟΥΠΟΘΕΣΕΙΣ ΣΥΜΜΕΤΟΧΗΣ ΕΝΟΣ ΕΛΑΙΟΠΑΡΑΓΩΓΟΥ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916833"/>
            <a:ext cx="7796472" cy="46085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Μέλος συλλογικού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διασυνοριακού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σχήματος απόδοσης σήματος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Γεωγραφική ένταξη στις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περιοχές</a:t>
            </a:r>
            <a:r>
              <a:rPr lang="en-US" sz="2000" b="0" dirty="0" smtClean="0">
                <a:solidFill>
                  <a:schemeClr val="tx1"/>
                </a:solidFill>
                <a:latin typeface="+mj-lt"/>
              </a:rPr>
              <a:t>: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Απουλία</a:t>
            </a:r>
            <a:r>
              <a:rPr lang="en-US" sz="2000" b="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Ή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πειρος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Δυτική Ελλάδα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Παραγωγός εξαιρετικού παρθένου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ελαιολάδου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Πώληση ελαιολάδου με φυσικοχημικά χαρακτηριστικά (κατά τη στιγμή της εμφιάλωσης) σύμφωνα με μια λίστα παραμέτρων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που καθορίζονται μέσω δειγματοληψιών 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και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ανάλυσης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Πώληση ελαιολάδου με οργανοληπτικά χαρακτηριστικά (κατά τη στιγμή της εμφιάλωσης) σύμφωνα με μια λίστα παραμέτρων που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καθορίζονται από το σχήμα απόδοσης του σήματος.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Ε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ξειδικευμένος ελαιοπαραγωγός εκπαιδευμένος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στην 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ποιοτική παραγωγή </a:t>
            </a:r>
            <a:endParaRPr lang="el-GR" sz="2000" b="0" dirty="0">
              <a:solidFill>
                <a:schemeClr val="tx1"/>
              </a:solidFill>
              <a:latin typeface="+mj-lt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●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Π</a:t>
            </a:r>
            <a:r>
              <a:rPr lang="el-GR" sz="2000" b="0" dirty="0" smtClean="0">
                <a:solidFill>
                  <a:schemeClr val="tx1"/>
                </a:solidFill>
                <a:latin typeface="+mj-lt"/>
              </a:rPr>
              <a:t>αραγωγός με ιδιαίτερο ενδιαφέρον και στόχευση στη </a:t>
            </a:r>
            <a:r>
              <a:rPr lang="el-GR" sz="2000" b="0" dirty="0">
                <a:solidFill>
                  <a:schemeClr val="tx1"/>
                </a:solidFill>
                <a:latin typeface="+mj-lt"/>
              </a:rPr>
              <a:t>συνεχή βελτίωση της παραγωγής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20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912566546"/>
              </p:ext>
            </p:extLst>
          </p:nvPr>
        </p:nvGraphicFramePr>
        <p:xfrm flipH="1">
          <a:off x="8365604" y="5589239"/>
          <a:ext cx="598884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3" y="1"/>
            <a:ext cx="930978" cy="772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70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54176" cy="1570972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24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KOIN</a:t>
            </a:r>
            <a:r>
              <a:rPr lang="el-GR" sz="24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Ο</a:t>
            </a:r>
            <a:r>
              <a:rPr lang="en-US" sz="24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l-GR" sz="24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ΣΥΣΤΗΜΑ ΑΞΙΩΝ ΤΟΥ ΕΡΓΟΥ </a:t>
            </a:r>
            <a:r>
              <a:rPr lang="en-US" sz="24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AUTHENTIC-OLIVE-NET </a:t>
            </a:r>
            <a:r>
              <a:rPr lang="el-GR" sz="24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l-GR" sz="24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l-GR" sz="24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Ο ΔΕΚΑΛΟΓΟΣ ΤΩΝ ΚΟΙΝΩΝ ΑΞΙΩΝ</a:t>
            </a:r>
            <a:r>
              <a:rPr lang="en-US" sz="2400" dirty="0">
                <a:latin typeface="+mn-lt"/>
                <a:ea typeface="Calibri"/>
                <a:cs typeface="Times New Roman"/>
              </a:rPr>
              <a:t/>
            </a:r>
            <a:br>
              <a:rPr lang="en-US" sz="24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179512" y="1628800"/>
            <a:ext cx="8568952" cy="5040560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Προσκόλληση στο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δίκτυο 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Authentic-Olive-Net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.</a:t>
            </a:r>
            <a:endParaRPr lang="el-GR" sz="1800" b="0" dirty="0" smtClean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Διαφάνεια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προς τον τελικό καταναλωτή και τον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πελάτη. 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Συμβολή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στην ευημερία και την υγεία των καταναλωτών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Δέσμευση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για συμμόρφωση με τις αγρονομικές απαιτήσεις που ορίζονται στις προδιαγραφές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Δέσμευση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για συμμόρφωση με τις τεχνολογικές απαιτήσεις και τις απαιτήσεις επεξεργασίας που καθορίζονται στις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προδιαγραφές.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Δέσμευση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για εφαρμογή βέλτιστων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καλλιεργητικών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πρακτικών και βέλτιστων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χρήσης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τεχνολογιών σε κάθε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στάδιο.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Δέσμευση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για συμμόρφωση με τις απαιτήσεις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ιχνηλασιμότητας των προϊόντων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που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παράγονται σύμφωνα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με τις ενδείξεις της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σήμανσης </a:t>
            </a:r>
            <a:r>
              <a:rPr lang="en-US" sz="1800" b="0" dirty="0">
                <a:solidFill>
                  <a:schemeClr val="tx1"/>
                </a:solidFill>
                <a:latin typeface="+mj-lt"/>
              </a:rPr>
              <a:t>Authentic-Olive-Net 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Seal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.</a:t>
            </a:r>
            <a:endParaRPr lang="en-US" sz="1800" b="0" dirty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Δέσμευση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για αμοιβαία τεχνική υποστήριξη μεταξύ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των ελαιοπαραγωγών και των φορέων εκπροσώπησης και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ανταλλαγή γνώσεων, με στόχο τη βελτίωση της τεχνογνωσίας και τη διασφάλιση συνεχούς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επικοινωνίας.</a:t>
            </a: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Διασφάλιση ότι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το προσωπικό είναι επαρκώς εκπαιδευμένο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στα θέματα που σχετίζονται με το έργο 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Authentic-Olive-Net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.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 </a:t>
            </a:r>
            <a:endParaRPr lang="en-US" sz="1800" b="0" dirty="0">
              <a:solidFill>
                <a:schemeClr val="tx1"/>
              </a:solidFill>
              <a:latin typeface="+mj-lt"/>
            </a:endParaRPr>
          </a:p>
          <a:p>
            <a:pPr marL="457200" indent="-45720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Εξασφάλιση πώλησης ελαιολάδων με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χημικά-φυσικά και οργανοληπτικά χαρακτηριστικά σύμφωνα με το </a:t>
            </a:r>
            <a:r>
              <a:rPr lang="en-US" sz="1800" b="0" dirty="0">
                <a:solidFill>
                  <a:schemeClr val="tx1"/>
                </a:solidFill>
                <a:latin typeface="+mj-lt"/>
              </a:rPr>
              <a:t>Authentic-Olive-Net </a:t>
            </a:r>
            <a:r>
              <a:rPr lang="en-US" sz="1800" b="0" dirty="0" smtClean="0">
                <a:solidFill>
                  <a:schemeClr val="tx1"/>
                </a:solidFill>
                <a:latin typeface="+mj-lt"/>
              </a:rPr>
              <a:t>Seal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 προκειμένου </a:t>
            </a:r>
            <a:r>
              <a:rPr lang="el-GR" sz="1800" b="0" dirty="0">
                <a:solidFill>
                  <a:schemeClr val="tx1"/>
                </a:solidFill>
                <a:latin typeface="+mj-lt"/>
              </a:rPr>
              <a:t>να διασφαλιστούν υψηλά πρότυπα </a:t>
            </a:r>
            <a:r>
              <a:rPr lang="el-GR" sz="1800" b="0" dirty="0" smtClean="0">
                <a:solidFill>
                  <a:schemeClr val="tx1"/>
                </a:solidFill>
                <a:latin typeface="+mj-lt"/>
              </a:rPr>
              <a:t>ποιότητας.</a:t>
            </a:r>
            <a:endParaRPr lang="en-US" sz="18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000" b="0" dirty="0">
              <a:solidFill>
                <a:schemeClr val="tx1"/>
              </a:solidFill>
              <a:latin typeface="+mj-lt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2000" b="1" dirty="0">
              <a:latin typeface="+mj-lt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250146161"/>
              </p:ext>
            </p:extLst>
          </p:nvPr>
        </p:nvGraphicFramePr>
        <p:xfrm flipH="1">
          <a:off x="8365604" y="5589239"/>
          <a:ext cx="598884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71601" cy="80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7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54176" cy="1728192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ΜΕΘΟΔΟΛΟΓΙΑ ΠΡΟΣΔΙΟΡΙΜΟΥ ΟΡΙΑΚΩΝ ΤΙΜΩΝ ΤΩΝ ΦΥΣΙΚΟΧΗΜΙΚΩΝ  ΔΕΙΚΤΩΝ ΤΩΝ ΕΠΙΛΕΓΜΕΝΩΝ ΠΟΙΚΙΛΙΩΝ ΕΛΑΙΟΛΑΔΩΝ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916832"/>
            <a:ext cx="7796472" cy="494116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>
                <a:solidFill>
                  <a:schemeClr val="tx1"/>
                </a:solidFill>
              </a:rPr>
              <a:t>Επιλογή 5 </a:t>
            </a:r>
            <a:r>
              <a:rPr lang="el-GR" sz="2400" b="0" dirty="0" err="1" smtClean="0">
                <a:solidFill>
                  <a:schemeClr val="tx1"/>
                </a:solidFill>
              </a:rPr>
              <a:t>μονο-ποικιλιακών</a:t>
            </a:r>
            <a:r>
              <a:rPr lang="el-GR" sz="2400" b="0" dirty="0" smtClean="0">
                <a:solidFill>
                  <a:schemeClr val="tx1"/>
                </a:solidFill>
              </a:rPr>
              <a:t> ελαιολάδων από τις ποικιλίες</a:t>
            </a:r>
            <a:r>
              <a:rPr lang="en-US" sz="2400" b="0" dirty="0" smtClean="0">
                <a:solidFill>
                  <a:schemeClr val="tx1"/>
                </a:solidFill>
              </a:rPr>
              <a:t>:</a:t>
            </a:r>
            <a:r>
              <a:rPr lang="el-GR" sz="2400" b="0" dirty="0" smtClean="0">
                <a:solidFill>
                  <a:schemeClr val="tx1"/>
                </a:solidFill>
              </a:rPr>
              <a:t> </a:t>
            </a:r>
            <a:r>
              <a:rPr lang="el-GR" sz="2400" b="0" dirty="0" err="1" smtClean="0">
                <a:solidFill>
                  <a:schemeClr val="tx1"/>
                </a:solidFill>
              </a:rPr>
              <a:t>Κορωνέικη</a:t>
            </a:r>
            <a:r>
              <a:rPr lang="el-GR" sz="2400" b="0" dirty="0" smtClean="0">
                <a:solidFill>
                  <a:schemeClr val="tx1"/>
                </a:solidFill>
              </a:rPr>
              <a:t>, Λιανολιά, </a:t>
            </a:r>
            <a:r>
              <a:rPr lang="en-US" sz="2400" b="0" dirty="0" err="1" smtClean="0">
                <a:solidFill>
                  <a:schemeClr val="tx1"/>
                </a:solidFill>
              </a:rPr>
              <a:t>Favolosa</a:t>
            </a:r>
            <a:r>
              <a:rPr lang="en-US" sz="2400" b="0" dirty="0" smtClean="0">
                <a:solidFill>
                  <a:schemeClr val="tx1"/>
                </a:solidFill>
              </a:rPr>
              <a:t> FS-19</a:t>
            </a:r>
            <a:r>
              <a:rPr lang="el-GR" sz="2400" b="0" dirty="0" smtClean="0">
                <a:solidFill>
                  <a:schemeClr val="tx1"/>
                </a:solidFill>
              </a:rPr>
              <a:t>, </a:t>
            </a:r>
            <a:r>
              <a:rPr lang="en-US" sz="2400" b="0" dirty="0" err="1" smtClean="0">
                <a:solidFill>
                  <a:schemeClr val="tx1"/>
                </a:solidFill>
              </a:rPr>
              <a:t>Coratina</a:t>
            </a:r>
            <a:r>
              <a:rPr lang="el-GR" sz="2400" b="0" dirty="0" smtClean="0">
                <a:solidFill>
                  <a:schemeClr val="tx1"/>
                </a:solidFill>
              </a:rPr>
              <a:t>, </a:t>
            </a:r>
            <a:r>
              <a:rPr lang="en-US" sz="2400" b="0" dirty="0" err="1" smtClean="0">
                <a:solidFill>
                  <a:schemeClr val="tx1"/>
                </a:solidFill>
              </a:rPr>
              <a:t>Peranzana</a:t>
            </a:r>
            <a:r>
              <a:rPr lang="en-US" sz="2400" b="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Συλλογή δειγμάτων λαδιού των ανωτέρω 5 ποικιλιών από όλη την περιοχή υλοποίησης του έργου (</a:t>
            </a:r>
            <a:r>
              <a:rPr lang="el-GR" sz="2400" b="0" dirty="0" err="1" smtClean="0">
                <a:solidFill>
                  <a:schemeClr val="tx1"/>
                </a:solidFill>
              </a:rPr>
              <a:t>Δυτ</a:t>
            </a:r>
            <a:r>
              <a:rPr lang="el-GR" sz="2400" b="0" dirty="0" smtClean="0">
                <a:solidFill>
                  <a:schemeClr val="tx1"/>
                </a:solidFill>
              </a:rPr>
              <a:t>. Ελλάδα, Πρέβεζα, Απουλία).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Επιλογή των κρίσιμων </a:t>
            </a:r>
            <a:r>
              <a:rPr lang="el-GR" sz="2400" b="0" dirty="0" err="1" smtClean="0">
                <a:solidFill>
                  <a:schemeClr val="tx1"/>
                </a:solidFill>
              </a:rPr>
              <a:t>φυσικο</a:t>
            </a:r>
            <a:r>
              <a:rPr lang="el-GR" sz="2400" b="0" dirty="0" smtClean="0">
                <a:solidFill>
                  <a:schemeClr val="tx1"/>
                </a:solidFill>
              </a:rPr>
              <a:t>-χημικών δεικτών για προσδιορισμό των οριακών τιμών τους.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Πραγματοποίηση χημικών αναλύσεων </a:t>
            </a:r>
            <a:r>
              <a:rPr lang="el-GR" sz="2400" b="0" dirty="0">
                <a:solidFill>
                  <a:schemeClr val="tx1"/>
                </a:solidFill>
              </a:rPr>
              <a:t> </a:t>
            </a:r>
            <a:r>
              <a:rPr lang="el-GR" sz="2400" b="0" dirty="0" smtClean="0">
                <a:solidFill>
                  <a:schemeClr val="tx1"/>
                </a:solidFill>
              </a:rPr>
              <a:t>στα </a:t>
            </a:r>
            <a:r>
              <a:rPr lang="el-GR" sz="2400" b="0" dirty="0" err="1" smtClean="0">
                <a:solidFill>
                  <a:schemeClr val="tx1"/>
                </a:solidFill>
              </a:rPr>
              <a:t>συλλεχθέντα</a:t>
            </a:r>
            <a:r>
              <a:rPr lang="el-GR" sz="2400" b="0" dirty="0" smtClean="0">
                <a:solidFill>
                  <a:schemeClr val="tx1"/>
                </a:solidFill>
              </a:rPr>
              <a:t> δείγματα σε σχέση με τους επιλεχθέντες δείκτες.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Επεξεργασία και έκδοση των αποτελεσμάτων των χημικών αναλύσεων.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Έλεγχος συμμόρφωσης των </a:t>
            </a:r>
            <a:r>
              <a:rPr lang="el-GR" sz="2400" b="0" dirty="0">
                <a:solidFill>
                  <a:schemeClr val="tx1"/>
                </a:solidFill>
              </a:rPr>
              <a:t>αποτελεσμάτων </a:t>
            </a:r>
            <a:r>
              <a:rPr lang="el-GR" sz="2400" b="0" dirty="0" smtClean="0">
                <a:solidFill>
                  <a:schemeClr val="tx1"/>
                </a:solidFill>
              </a:rPr>
              <a:t>των παραπάνω αναλύσεων με τις αντίστοιχες οριακές τιμές που </a:t>
            </a:r>
            <a:r>
              <a:rPr lang="el-GR" sz="2400" b="0" dirty="0">
                <a:solidFill>
                  <a:schemeClr val="tx1"/>
                </a:solidFill>
              </a:rPr>
              <a:t>περιγράφονται στον </a:t>
            </a:r>
            <a:r>
              <a:rPr lang="el-GR" sz="2400" b="0" dirty="0" smtClean="0">
                <a:solidFill>
                  <a:schemeClr val="tx1"/>
                </a:solidFill>
              </a:rPr>
              <a:t>Καν (ΕΕ) 2568/91. </a:t>
            </a:r>
            <a:endParaRPr lang="el-GR" sz="2400" b="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400" b="0" dirty="0" smtClean="0">
                <a:solidFill>
                  <a:schemeClr val="tx1"/>
                </a:solidFill>
              </a:rPr>
              <a:t>Πραγματοποίηση Οργανοληπτικών ελέγχων</a:t>
            </a:r>
            <a:endParaRPr lang="en-US" sz="2400" b="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74479123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845840" cy="70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3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356871"/>
            <a:ext cx="8754176" cy="2352050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ΜΕΘΟΔΟΛΟΓΙΑ ΣΥΛΛΟΓΗΣ ΔΕΙΓΜΑΤΩΝ ΕΛΑΙΟΛΑΔΟΥ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179512" y="1484784"/>
            <a:ext cx="8568952" cy="51125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r>
              <a:rPr lang="el-GR" sz="2600" b="0" dirty="0" smtClean="0">
                <a:solidFill>
                  <a:schemeClr val="tx1"/>
                </a:solidFill>
              </a:rPr>
              <a:t>Επιλογή 3 περιόδων συλλογής δειγμάτων ανάλογα </a:t>
            </a:r>
            <a:r>
              <a:rPr lang="el-GR" sz="2600" b="0" dirty="0">
                <a:solidFill>
                  <a:schemeClr val="tx1"/>
                </a:solidFill>
              </a:rPr>
              <a:t>με την ωριμότητα των </a:t>
            </a:r>
            <a:r>
              <a:rPr lang="el-GR" sz="2600" b="0" dirty="0" smtClean="0">
                <a:solidFill>
                  <a:schemeClr val="tx1"/>
                </a:solidFill>
              </a:rPr>
              <a:t>ελιών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600" b="0" dirty="0" smtClean="0">
                <a:solidFill>
                  <a:schemeClr val="tx1"/>
                </a:solidFill>
              </a:rPr>
              <a:t>Πρώιμη </a:t>
            </a:r>
            <a:r>
              <a:rPr lang="el-GR" sz="2600" b="0" dirty="0">
                <a:solidFill>
                  <a:schemeClr val="tx1"/>
                </a:solidFill>
              </a:rPr>
              <a:t>συγκομιδή (ανώριμη καλλιέργεια πράσινου χρώματος ελιάς</a:t>
            </a:r>
            <a:r>
              <a:rPr lang="el-GR" sz="2600" b="0" dirty="0" smtClean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600" b="0" dirty="0" smtClean="0">
                <a:solidFill>
                  <a:schemeClr val="tx1"/>
                </a:solidFill>
              </a:rPr>
              <a:t>Συγκομιδή </a:t>
            </a:r>
            <a:r>
              <a:rPr lang="el-GR" sz="2600" b="0" dirty="0">
                <a:solidFill>
                  <a:schemeClr val="tx1"/>
                </a:solidFill>
              </a:rPr>
              <a:t>μεσαίας περιόδου (ώριμη καλλιέργεια από κίτρινο έως κίτρινο μωβ χρώμα ελιάς</a:t>
            </a:r>
            <a:r>
              <a:rPr lang="el-GR" sz="2600" b="0" dirty="0" smtClean="0">
                <a:solidFill>
                  <a:schemeClr val="tx1"/>
                </a:solidFill>
              </a:rPr>
              <a:t>).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600" b="0" dirty="0" smtClean="0">
                <a:solidFill>
                  <a:schemeClr val="tx1"/>
                </a:solidFill>
              </a:rPr>
              <a:t>Όψιμη συγκομιδή </a:t>
            </a:r>
            <a:r>
              <a:rPr lang="el-GR" sz="2600" b="0" dirty="0">
                <a:solidFill>
                  <a:schemeClr val="tx1"/>
                </a:solidFill>
              </a:rPr>
              <a:t>(ώριμη καλλιέργεια κυρίως μαύρο χρώμα του δέρματος της ελιάς</a:t>
            </a:r>
            <a:r>
              <a:rPr lang="el-GR" sz="2600" b="0" dirty="0" smtClean="0">
                <a:solidFill>
                  <a:schemeClr val="tx1"/>
                </a:solidFill>
              </a:rPr>
              <a:t>).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6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097958624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" y="1"/>
            <a:ext cx="860522" cy="7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81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356871"/>
            <a:ext cx="8754176" cy="2352050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ΜΕΓΕΘΟΣ ΔΕΙΓΜΑΤΩΝ ΕΛΑΙΟΛΑΔΟΥ 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179512" y="1484784"/>
            <a:ext cx="8568952" cy="5112568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Εξήντα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(60) δείγματα 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ελιάς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από κάθε 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ποικιλία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μεταφέρθηκαν σε τοπικά ελαιοτριβεία για εξαγωγή ελαιολάδου υπό τις ίδιες συνθήκες μετά τη συγκομιδή. </a:t>
            </a:r>
            <a:endParaRPr lang="el-GR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Τα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ληφθέντα δείγματα ελαιολάδου (εις τριπλούν) αποθηκεύτηκαν στους 4 ° C μέχρι περαιτέρω ανάλυση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Η ανωτέρω διαδικασία πραγματοποιήθηκε 2 έτη (2019&amp; 2020)</a:t>
            </a: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78614709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14378"/>
            <a:ext cx="1060703" cy="8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40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59423" y="1539205"/>
            <a:ext cx="8754176" cy="1152128"/>
          </a:xfrm>
        </p:spPr>
        <p:txBody>
          <a:bodyPr>
            <a:normAutofit fontScale="90000"/>
          </a:bodyPr>
          <a:lstStyle/>
          <a:p>
            <a:pPr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</a:t>
            </a: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ΠΡΑΓΜΑΤΟΠΟΙΗΘΗΣΕΣ  ΧΗΜΙΚΕΣ ΑΝΑΛΥΣΕΙΣ ΜΕ ΒΑΣΗ ΤΟΝ ΚΑΝ</a:t>
            </a:r>
            <a:r>
              <a:rPr lang="el-GR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. (ΕΕ) 2568/91. </a:t>
            </a:r>
            <a:br>
              <a:rPr lang="el-GR" sz="31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l-GR" sz="31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 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252035" y="2052054"/>
            <a:ext cx="8568952" cy="4176464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Ελεύθερων λιπαρών οξέων 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Τιμή Υπεροξειδίων 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Φασματοσκοπικοί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δείκτες (K232 και K268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)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Φαινολών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err="1" smtClean="0">
                <a:solidFill>
                  <a:schemeClr val="tx1"/>
                </a:solidFill>
                <a:latin typeface="Verdana" pitchFamily="34" charset="0"/>
              </a:rPr>
              <a:t>Στερολών</a:t>
            </a:r>
            <a:endParaRPr lang="el-GR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err="1" smtClean="0">
                <a:solidFill>
                  <a:schemeClr val="tx1"/>
                </a:solidFill>
                <a:latin typeface="Verdana" pitchFamily="34" charset="0"/>
              </a:rPr>
              <a:t>Τριτερπενικών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l-GR" sz="2800" b="0" dirty="0" err="1" smtClean="0">
                <a:solidFill>
                  <a:schemeClr val="tx1"/>
                </a:solidFill>
                <a:latin typeface="Verdana" pitchFamily="34" charset="0"/>
              </a:rPr>
              <a:t>διαλκοολών</a:t>
            </a:r>
            <a:endParaRPr lang="el-GR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Σύνθεσης σε λιπαρά οξέα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Π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εριεκτικότητας 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σε </a:t>
            </a:r>
            <a:r>
              <a:rPr lang="el-GR" sz="2800" b="0" dirty="0" err="1">
                <a:solidFill>
                  <a:schemeClr val="tx1"/>
                </a:solidFill>
                <a:latin typeface="Verdana" pitchFamily="34" charset="0"/>
              </a:rPr>
              <a:t>τριγλυκερίδια</a:t>
            </a:r>
            <a:r>
              <a:rPr lang="el-GR" sz="2800" b="0" dirty="0">
                <a:solidFill>
                  <a:schemeClr val="tx1"/>
                </a:solidFill>
                <a:latin typeface="Verdana" pitchFamily="34" charset="0"/>
              </a:rPr>
              <a:t> με </a:t>
            </a:r>
            <a:r>
              <a:rPr lang="el-GR" sz="2800" b="0" dirty="0" smtClean="0">
                <a:solidFill>
                  <a:schemeClr val="tx1"/>
                </a:solidFill>
                <a:latin typeface="Verdana" pitchFamily="34" charset="0"/>
              </a:rPr>
              <a:t>ECN42</a:t>
            </a: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 smtClean="0">
              <a:solidFill>
                <a:schemeClr val="tx1"/>
              </a:solidFill>
              <a:latin typeface="Verdana" pitchFamily="34" charset="0"/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12439870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9" y="55321"/>
            <a:ext cx="919812" cy="76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53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80728"/>
            <a:ext cx="8754176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ΕΛΑΧΙΣΤΕΣ ΑΠΑΙΤΗΣΕΙΣ ΟΡΓΑΝΟΛΗΠΤΙΚΩΝ ΧΑΡΑΚΤΗΡΙΣΤΙΚΩΝ ΤΩΝ ΕΠΙΛΕΓΜΕΝΩΝ ΕΛΑΙΟΛΑΔΩΝ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556792"/>
            <a:ext cx="8300528" cy="50405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42311657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9" y="1"/>
            <a:ext cx="860522" cy="7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mage16.jp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526851" y="1752361"/>
            <a:ext cx="2676997" cy="2684752"/>
          </a:xfrm>
          <a:prstGeom prst="rect">
            <a:avLst/>
          </a:prstGeom>
          <a:ln/>
        </p:spPr>
      </p:pic>
      <p:pic>
        <p:nvPicPr>
          <p:cNvPr id="13" name="image12.jpg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3203848" y="3632535"/>
            <a:ext cx="2376264" cy="2373479"/>
          </a:xfrm>
          <a:prstGeom prst="rect">
            <a:avLst/>
          </a:prstGeom>
          <a:ln/>
        </p:spPr>
      </p:pic>
      <p:pic>
        <p:nvPicPr>
          <p:cNvPr id="14" name="image11.jpg"/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5829271" y="1752361"/>
            <a:ext cx="2238876" cy="237431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239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54176" cy="15121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600"/>
              </a:spcAft>
              <a:tabLst>
                <a:tab pos="4591050" algn="l"/>
              </a:tabLst>
            </a:pP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l-GR" sz="3600" b="1" dirty="0" smtClean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2700" b="1" dirty="0" smtClean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>ΕΛΑΧΙΣΤΕΣ ΑΠΑΙΤΗΣΕΙΣ ΑΡΩΜΑΤΙΚΩΝ ΧΑΡΑΚΤΗΡΙΣΤΙΚΩΝ  ΤΩΝ ΕΠΙΛΕΓΜΕΝΩΝ ΕΛΑΙΟΛΑΔΩΝ </a:t>
            </a:r>
            <a:r>
              <a:rPr lang="en-US" sz="2700" dirty="0">
                <a:latin typeface="+mn-lt"/>
                <a:ea typeface="Calibri"/>
                <a:cs typeface="Times New Roman"/>
              </a:rPr>
              <a:t/>
            </a:r>
            <a:br>
              <a:rPr lang="en-US" sz="2700" dirty="0">
                <a:latin typeface="+mn-lt"/>
                <a:ea typeface="Calibri"/>
                <a:cs typeface="Times New Roman"/>
              </a:rPr>
            </a:br>
            <a: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prstClr val="black"/>
                </a:solidFill>
                <a:latin typeface="+mn-lt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/>
            </a: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556792"/>
            <a:ext cx="8300528" cy="50405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l-GR" sz="2400" b="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l-GR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46078433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9" y="1"/>
            <a:ext cx="860522" cy="7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7.jp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165832" y="1484784"/>
            <a:ext cx="3081462" cy="2774950"/>
          </a:xfrm>
          <a:prstGeom prst="rect">
            <a:avLst/>
          </a:prstGeom>
          <a:ln/>
        </p:spPr>
      </p:pic>
      <p:pic>
        <p:nvPicPr>
          <p:cNvPr id="16" name="image8.jpg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6228184" y="1424215"/>
            <a:ext cx="2721421" cy="2851150"/>
          </a:xfrm>
          <a:prstGeom prst="rect">
            <a:avLst/>
          </a:prstGeom>
          <a:ln/>
        </p:spPr>
      </p:pic>
      <p:pic>
        <p:nvPicPr>
          <p:cNvPr id="17" name="image14.jpg"/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2843809" y="2872259"/>
            <a:ext cx="3600400" cy="372509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0947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7560</TotalTime>
  <Words>477</Words>
  <Application>Microsoft Office PowerPoint</Application>
  <PresentationFormat>On-screen Show (4:3)</PresentationFormat>
  <Paragraphs>101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Θέμα του Office</vt:lpstr>
      <vt:lpstr>   Θ.Ε. 8: ΠΑΡΟΥΣΙΑΣΗ  ΚOINΩN AΞΙΩΝ/ΚΡΙΤΗΡΙΩΝ/ΜΕΘΟΔΩΝ ΔΙΑΣΦΑΛΙΣΗΣ ΤΗΣ ΑΥΘΕΝΤΙΚΟΤΗΤΑΣ ΤΩΝ ΕΛΑΙΟΛΑΔΩΝ ΣΤΑ ΠΛΑΙΣΙΑ ΤΟΥ ΕΡΓΟΥ AUTHENTIC-OLIVE-NET    ”Certification of Authenticity and Development of a Promotion Network olive products in the across border GREECE – ITALY area” https://interreg-authentic-olive-net.eu/       Το 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   </vt:lpstr>
      <vt:lpstr>  KOINΟ ΣΥΣΤΗΜΑ ΑΞΙΩΝ ΤΟΥ ΕΡΓΟΥ AUTHENTIC-OLIVE-NET ΠΡΟΥΠΟΘΕΣΕΙΣ ΣΥΜΜΕΤΟΧΗΣ ΕΝΟΣ ΕΛΑΙΟΠΑΡΑΓΩΓΟΥ      </vt:lpstr>
      <vt:lpstr>  KOINΟ ΣΥΣΤΗΜΑ ΑΞΙΩΝ ΤΟΥ ΕΡΓΟΥ AUTHENTIC-OLIVE-NET  Ο ΔΕΚΑΛΟΓΟΣ ΤΩΝ ΚΟΙΝΩΝ ΑΞΙΩΝ      </vt:lpstr>
      <vt:lpstr>   ΜΕΘΟΔΟΛΟΓΙΑ ΠΡΟΣΔΙΟΡΙΜΟΥ ΟΡΙΑΚΩΝ ΤΙΜΩΝ ΤΩΝ ΦΥΣΙΚΟΧΗΜΙΚΩΝ  ΔΕΙΚΤΩΝ ΤΩΝ ΕΠΙΛΕΓΜΕΝΩΝ ΠΟΙΚΙΛΙΩΝ ΕΛΑΙΟΛΑΔΩΝ       </vt:lpstr>
      <vt:lpstr>   ΜΕΘΟΔΟΛΟΓΙΑ ΣΥΛΛΟΓΗΣ ΔΕΙΓΜΑΤΩΝ ΕΛΑΙΟΛΑΔΟΥ       </vt:lpstr>
      <vt:lpstr>   ΜΕΓΕΘΟΣ ΔΕΙΓΜΑΤΩΝ ΕΛΑΙΟΛΑΔΟΥ        </vt:lpstr>
      <vt:lpstr>   ΠΡΑΓΜΑΤΟΠΟΙΗΘΗΣΕΣ  ΧΗΜΙΚΕΣ ΑΝΑΛΥΣΕΙΣ ΜΕ ΒΑΣΗ ΤΟΝ ΚΑΝ. (ΕΕ) 2568/91.          </vt:lpstr>
      <vt:lpstr>  ΕΛΑΧΙΣΤΕΣ ΑΠΑΙΤΗΣΕΙΣ ΟΡΓΑΝΟΛΗΠΤΙΚΩΝ ΧΑΡΑΚΤΗΡΙΣΤΙΚΩΝ ΤΩΝ ΕΠΙΛΕΓΜΕΝΩΝ ΕΛΑΙΟΛΑΔΩΝ       </vt:lpstr>
      <vt:lpstr>  ΕΛΑΧΙΣΤΕΣ ΑΠΑΙΤΗΣΕΙΣ ΑΡΩΜΑΤΙΚΩΝ ΧΑΡΑΚΤΗΡΙΣΤΙΚΩΝ  ΤΩΝ ΕΠΙΛΕΓΜΕΝΩΝ ΕΛΑΙΟΛΑΔΩΝ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Stevy</dc:creator>
  <cp:lastModifiedBy>euricon1</cp:lastModifiedBy>
  <cp:revision>836</cp:revision>
  <cp:lastPrinted>2017-03-28T15:01:35Z</cp:lastPrinted>
  <dcterms:created xsi:type="dcterms:W3CDTF">2012-09-06T09:03:05Z</dcterms:created>
  <dcterms:modified xsi:type="dcterms:W3CDTF">2021-07-29T07:40:03Z</dcterms:modified>
</cp:coreProperties>
</file>