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12.xml" ContentType="application/vnd.openxmlformats-officedocument.drawingml.chart+xml"/>
  <Override PartName="/ppt/notesSlides/notesSlide15.xml" ContentType="application/vnd.openxmlformats-officedocument.presentationml.notesSlide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587" r:id="rId3"/>
    <p:sldId id="644" r:id="rId4"/>
    <p:sldId id="651" r:id="rId5"/>
    <p:sldId id="653" r:id="rId6"/>
    <p:sldId id="645" r:id="rId7"/>
    <p:sldId id="648" r:id="rId8"/>
    <p:sldId id="646" r:id="rId9"/>
    <p:sldId id="655" r:id="rId10"/>
    <p:sldId id="649" r:id="rId11"/>
    <p:sldId id="656" r:id="rId12"/>
    <p:sldId id="657" r:id="rId13"/>
    <p:sldId id="658" r:id="rId14"/>
    <p:sldId id="659" r:id="rId15"/>
    <p:sldId id="660" r:id="rId16"/>
  </p:sldIdLst>
  <p:sldSz cx="9144000" cy="6858000" type="screen4x3"/>
  <p:notesSz cx="6735763" cy="98663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12F115-2FCC-49EE-8759-A71F26F5819E}">
          <p14:sldIdLst>
            <p14:sldId id="256"/>
            <p14:sldId id="587"/>
            <p14:sldId id="644"/>
            <p14:sldId id="651"/>
            <p14:sldId id="653"/>
            <p14:sldId id="645"/>
            <p14:sldId id="648"/>
            <p14:sldId id="646"/>
            <p14:sldId id="655"/>
            <p14:sldId id="649"/>
            <p14:sldId id="656"/>
            <p14:sldId id="657"/>
            <p14:sldId id="658"/>
            <p14:sldId id="659"/>
            <p14:sldId id="660"/>
          </p14:sldIdLst>
        </p14:section>
        <p14:section name="Untitled Section" id="{0F1CB131-A6BD-43D0-B8D4-1F27CEF7A05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3399"/>
    <a:srgbClr val="000099"/>
    <a:srgbClr val="5075BC"/>
    <a:srgbClr val="4478B6"/>
    <a:srgbClr val="4FD1FF"/>
    <a:srgbClr val="75DBFF"/>
    <a:srgbClr val="9FE6FF"/>
    <a:srgbClr val="9BCFD9"/>
    <a:srgbClr val="50A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94849" autoAdjust="0"/>
  </p:normalViewPr>
  <p:slideViewPr>
    <p:cSldViewPr>
      <p:cViewPr varScale="1">
        <p:scale>
          <a:sx n="109" d="100"/>
          <a:sy n="109" d="100"/>
        </p:scale>
        <p:origin x="18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0" d="100"/>
          <a:sy n="60" d="100"/>
        </p:scale>
        <p:origin x="-2772" y="17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781632"/>
        <c:axId val="90959808"/>
      </c:radarChart>
      <c:catAx>
        <c:axId val="131781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0959808"/>
        <c:crosses val="autoZero"/>
        <c:auto val="1"/>
        <c:lblAlgn val="ctr"/>
        <c:lblOffset val="100"/>
        <c:noMultiLvlLbl val="0"/>
      </c:catAx>
      <c:valAx>
        <c:axId val="90959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17816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98944"/>
        <c:axId val="125891072"/>
      </c:radarChart>
      <c:catAx>
        <c:axId val="348989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5891072"/>
        <c:crosses val="autoZero"/>
        <c:auto val="1"/>
        <c:lblAlgn val="ctr"/>
        <c:lblOffset val="100"/>
        <c:noMultiLvlLbl val="0"/>
      </c:catAx>
      <c:valAx>
        <c:axId val="1258910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8989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01504"/>
        <c:axId val="131829696"/>
      </c:radarChart>
      <c:catAx>
        <c:axId val="34901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1829696"/>
        <c:crosses val="autoZero"/>
        <c:auto val="1"/>
        <c:lblAlgn val="ctr"/>
        <c:lblOffset val="100"/>
        <c:noMultiLvlLbl val="0"/>
      </c:catAx>
      <c:valAx>
        <c:axId val="1318296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9015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397120"/>
        <c:axId val="92422144"/>
      </c:radarChart>
      <c:catAx>
        <c:axId val="35397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2422144"/>
        <c:crosses val="autoZero"/>
        <c:auto val="1"/>
        <c:lblAlgn val="ctr"/>
        <c:lblOffset val="100"/>
        <c:noMultiLvlLbl val="0"/>
      </c:catAx>
      <c:valAx>
        <c:axId val="924221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5397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776512"/>
        <c:axId val="92424448"/>
      </c:radarChart>
      <c:catAx>
        <c:axId val="131776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2424448"/>
        <c:crosses val="autoZero"/>
        <c:auto val="1"/>
        <c:lblAlgn val="ctr"/>
        <c:lblOffset val="100"/>
        <c:noMultiLvlLbl val="0"/>
      </c:catAx>
      <c:valAx>
        <c:axId val="924244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17765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136832"/>
        <c:axId val="132390912"/>
      </c:radarChart>
      <c:catAx>
        <c:axId val="1261368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2390912"/>
        <c:crosses val="autoZero"/>
        <c:auto val="1"/>
        <c:lblAlgn val="ctr"/>
        <c:lblOffset val="100"/>
        <c:noMultiLvlLbl val="0"/>
      </c:catAx>
      <c:valAx>
        <c:axId val="1323909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261368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513536"/>
        <c:axId val="132394368"/>
      </c:radarChart>
      <c:catAx>
        <c:axId val="325135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2394368"/>
        <c:crosses val="autoZero"/>
        <c:auto val="1"/>
        <c:lblAlgn val="ctr"/>
        <c:lblOffset val="100"/>
        <c:noMultiLvlLbl val="0"/>
      </c:catAx>
      <c:valAx>
        <c:axId val="1323943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25135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723840"/>
        <c:axId val="132417792"/>
      </c:radarChart>
      <c:catAx>
        <c:axId val="987238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2417792"/>
        <c:crosses val="autoZero"/>
        <c:auto val="1"/>
        <c:lblAlgn val="ctr"/>
        <c:lblOffset val="100"/>
        <c:noMultiLvlLbl val="0"/>
      </c:catAx>
      <c:valAx>
        <c:axId val="1324177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87238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70176"/>
        <c:axId val="132421248"/>
      </c:radarChart>
      <c:catAx>
        <c:axId val="323701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2421248"/>
        <c:crosses val="autoZero"/>
        <c:auto val="1"/>
        <c:lblAlgn val="ctr"/>
        <c:lblOffset val="100"/>
        <c:noMultiLvlLbl val="0"/>
      </c:catAx>
      <c:valAx>
        <c:axId val="132421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2370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93760"/>
        <c:axId val="132441216"/>
      </c:radarChart>
      <c:catAx>
        <c:axId val="326937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2441216"/>
        <c:crosses val="autoZero"/>
        <c:auto val="1"/>
        <c:lblAlgn val="ctr"/>
        <c:lblOffset val="100"/>
        <c:noMultiLvlLbl val="0"/>
      </c:catAx>
      <c:valAx>
        <c:axId val="1324412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26937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183288873590907"/>
          <c:y val="0.12716899804044693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06880"/>
        <c:axId val="132444672"/>
      </c:radarChart>
      <c:catAx>
        <c:axId val="341068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2444672"/>
        <c:crosses val="autoZero"/>
        <c:auto val="1"/>
        <c:lblAlgn val="ctr"/>
        <c:lblOffset val="100"/>
        <c:noMultiLvlLbl val="0"/>
      </c:catAx>
      <c:valAx>
        <c:axId val="1324446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1068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407936"/>
        <c:axId val="132446976"/>
      </c:radarChart>
      <c:catAx>
        <c:axId val="34407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2446976"/>
        <c:crosses val="autoZero"/>
        <c:auto val="1"/>
        <c:lblAlgn val="ctr"/>
        <c:lblOffset val="100"/>
        <c:noMultiLvlLbl val="0"/>
      </c:catAx>
      <c:valAx>
        <c:axId val="1324469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4079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16512"/>
        <c:axId val="90960384"/>
      </c:radarChart>
      <c:catAx>
        <c:axId val="34816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0960384"/>
        <c:crosses val="autoZero"/>
        <c:auto val="1"/>
        <c:lblAlgn val="ctr"/>
        <c:lblOffset val="100"/>
        <c:noMultiLvlLbl val="0"/>
      </c:catAx>
      <c:valAx>
        <c:axId val="909603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8165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B3BE0-EDA6-4C53-A4C2-ADA0A14EA136}" type="datetimeFigureOut">
              <a:rPr lang="el-GR" smtClean="0"/>
              <a:pPr/>
              <a:t>16/7/2021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E0F9-2060-4677-B9CE-7E8282D43425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407133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A379C-B41D-45E1-80CB-01FC82FDADA9}" type="datetimeFigureOut">
              <a:rPr lang="el-GR" smtClean="0"/>
              <a:pPr/>
              <a:t>16/7/2021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60D4E-153C-481E-9C52-31B1E4926C1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535406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10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11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12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13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14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15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2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3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4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5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7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8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9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dirty="0"/>
              <a:t>Στυλ κύριου υπότιτλου</a:t>
            </a:r>
          </a:p>
        </p:txBody>
      </p:sp>
    </p:spTree>
    <p:extLst>
      <p:ext uri="{BB962C8B-B14F-4D97-AF65-F5344CB8AC3E}">
        <p14:creationId xmlns:p14="http://schemas.microsoft.com/office/powerpoint/2010/main" val="424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6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1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4238612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</p:spPr>
        <p:txBody>
          <a:bodyPr rtlCol="0">
            <a:noAutofit/>
          </a:bodyPr>
          <a:lstStyle>
            <a:lvl1pPr>
              <a:defRPr lang="en-US" sz="2100" b="1" dirty="0" smtClean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06" y="2175262"/>
            <a:ext cx="8393257" cy="3950598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402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218804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828206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437608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4156" y="1556792"/>
            <a:ext cx="8229600" cy="45259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l-GR" dirty="0"/>
              <a:t>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1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</p:spTree>
    <p:extLst>
      <p:ext uri="{BB962C8B-B14F-4D97-AF65-F5344CB8AC3E}">
        <p14:creationId xmlns:p14="http://schemas.microsoft.com/office/powerpoint/2010/main" val="121208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5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214016"/>
            <a:ext cx="4040188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7425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214016"/>
            <a:ext cx="4041775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9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10" name="Εικόνα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1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9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2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1556792"/>
            <a:ext cx="511175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6085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8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7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1556792"/>
            <a:ext cx="5486400" cy="3456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0150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9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7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98380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8" r:id="rId10"/>
    <p:sldLayoutId id="2147483659" r:id="rId11"/>
    <p:sldLayoutId id="2147483662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47796A"/>
                </a:solidFill>
              </a:rPr>
              <a:t/>
            </a:r>
            <a:br>
              <a:rPr lang="en-US" dirty="0">
                <a:solidFill>
                  <a:srgbClr val="47796A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Θ.Ε. </a:t>
            </a:r>
            <a:r>
              <a:rPr lang="en-US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7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: </a:t>
            </a: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ΠΑΡΟΥΣΙΑΣΗ</a:t>
            </a:r>
            <a:r>
              <a:rPr lang="en-US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  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3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ου </a:t>
            </a: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ΠΥΛΩΝΑ ΤΟΥ ΣΥΣΤΗΜΑΤΟΣ ΠΙΣΤΟΠΟΙΗΣΗΣ ΑΥΘΕΝΤΙΚΟΤΗΤΑΣ ΕΛΑΙΟΛΑΔΟΥ -Ποιότητα/Χημικές Αναλύσεις/Οργανοληπτικές 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Μέθοδοι  </a:t>
            </a: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en-US" sz="1600" b="1" dirty="0">
                <a:solidFill>
                  <a:schemeClr val="tx1"/>
                </a:solidFill>
                <a:latin typeface="Cambria" pitchFamily="18" charset="0"/>
              </a:rPr>
            </a:b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”Certification of Authenticity and Development of a Promotion Network olive products in the across border GREECE – ITALY area”</a:t>
            </a:r>
            <a: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https://interreg-authentic-olive-net.eu/</a:t>
            </a:r>
            <a: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n-US" sz="1600" dirty="0" smtClean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dirty="0" smtClean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l-GR" sz="1600" dirty="0" smtClean="0"/>
              <a:t>Το </a:t>
            </a:r>
            <a:r>
              <a:rPr lang="el-GR" sz="1600" dirty="0"/>
              <a:t>παρόν κείμενο παράχθηκε με την οικονομική υποστήριξη της Ευρωπαϊκής Ένωσης και  αντανακλά τις απόψεις των συγγραφέα και  η Διαχειριστική Αρχή  δεν ευθύνεται για οποιαδήποτε χρήση των πληροφοριών που περιέχονται σε αυτήν</a:t>
            </a:r>
            <a:r>
              <a:rPr lang="en-US" sz="1600" dirty="0">
                <a:ea typeface="Calibri"/>
                <a:cs typeface="Calibri"/>
              </a:rPr>
              <a:t> </a:t>
            </a:r>
            <a: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Cambria" pitchFamily="18" charset="0"/>
              </a:rPr>
            </a:br>
            <a:endParaRPr lang="el-GR" b="1" dirty="0">
              <a:solidFill>
                <a:schemeClr val="tx2"/>
              </a:solidFill>
            </a:endParaRPr>
          </a:p>
        </p:txBody>
      </p:sp>
      <p:sp>
        <p:nvSpPr>
          <p:cNvPr id="3" name="AutoShape 4" descr="ÎÏÎ¿ÏÎ­Î»ÎµÏÎ¼Î± ÎµÎ¹ÎºÏÎ½Î±Ï Î³Î¹Î± interreg greece italy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6" name="Εικόνα 5" descr="C:\Users\user\AppData\Local\Microsoft\Windows\Temporary Internet Files\Content.Outlook\0TVTFSZK\AUTHENTIC-OLIVE-NET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3855598"/>
            <a:ext cx="1486313" cy="122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892" y="6021288"/>
            <a:ext cx="7810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195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713740"/>
            <a:ext cx="8754176" cy="1995181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ΘΕΤΙΚΑ ΟΡΓΑΝΟΛΗΠΤΙΚΑ ΧΑΡΑΚΤΗΡΙΣΤΙΚΑ ΤΟΥ ΕΛΑΙΟΛΑΔΟΥ (1)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628800"/>
            <a:ext cx="7796472" cy="42773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dirty="0" err="1" smtClean="0">
                <a:solidFill>
                  <a:schemeClr val="tx1"/>
                </a:solidFill>
                <a:latin typeface="+mj-lt"/>
              </a:rPr>
              <a:t>Φρουτώδες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Περιλαμβάνει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όλες τις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οσφραντικές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αισθήσεις. </a:t>
            </a:r>
            <a:endParaRPr lang="el-GR" sz="2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Προέρχεται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από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υγιή  φρέσκα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φρούτα ελιάς και είναι το πρώτο πράγμα που μπορούμε να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αντιληφθούμε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άμεσα από τη μύτη. </a:t>
            </a:r>
            <a:endParaRPr lang="el-GR" sz="2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Είναι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το πιο σημαντικό χαρακτηριστικό στη διαδικασία αξιολόγησης, διότι αν δεν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ανιχνευθεί φρουτώδες,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ένα ελαιόλαδο δεν μπορεί να ταξινομηθεί ως εξαιρετικό παρθένο ή παρθένο.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00592368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5" y="1"/>
            <a:ext cx="834425" cy="692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127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439887"/>
            <a:ext cx="8754176" cy="2269034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ΘΕΤΙΚΑ ΟΡΓΑΝΟΛΗΠΤΙΚΑ ΧΑΡΑΚΤΗΡΙΣΤΙΚΑ ΤΟΥ ΕΛΑΙΟΛΑΔΟΥ (2)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628800"/>
            <a:ext cx="7796472" cy="446449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Πικρότητα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Χαρακτηριστική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πρωτογενής γεύση ελαιολάδου που λαμβάνεται από πράσινες ελιές  ή ελιές που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αρχίζουν να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κιτρινίζουν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. 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Προκύπτει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από τη δράση των </a:t>
            </a:r>
            <a:r>
              <a:rPr lang="el-GR" sz="2800" b="0" dirty="0" err="1">
                <a:solidFill>
                  <a:schemeClr val="tx1"/>
                </a:solidFill>
                <a:latin typeface="+mj-lt"/>
              </a:rPr>
              <a:t>φαινολικών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 ουσιών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και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μπορούμε να την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αντιληφθούμε με την γλώσσα.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Σταδιακά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εξαφανίζεται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κατά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τη γευσιγνωσία και σε καμία περίπτωση δεν μπορεί να θεωρηθεί ως ελάττωμα. </a:t>
            </a: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894473696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" y="1"/>
            <a:ext cx="860522" cy="71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638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54176" cy="2160241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ΘΕΤΙΚΑ ΟΡΓΑΝΟΛΗΠΤΙΚΑ ΧΑΡΑΚΤΗΡΙΣΤΙΚΑ ΤΟΥ ΕΛΑΙΟΛΑΔΟΥ (3)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700808"/>
            <a:ext cx="7796472" cy="439248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Πικάντικο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Έντονη και απτή γεύση των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ελαιολάδων πρώιμης συγκομιδής που προέρχονται από ελιές που είναι ακόμα άγουρες. </a:t>
            </a:r>
            <a:endParaRPr lang="el-GR" sz="2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Προκύπτει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από τη δράση ορισμένων φαινολικών ουσιών (κυρίως </a:t>
            </a:r>
            <a:r>
              <a:rPr lang="el-GR" sz="2800" b="0" dirty="0" err="1" smtClean="0">
                <a:solidFill>
                  <a:schemeClr val="tx1"/>
                </a:solidFill>
                <a:latin typeface="+mj-lt"/>
              </a:rPr>
              <a:t>oleochantal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latin typeface="+mj-lt"/>
              </a:rPr>
              <a:t>oleasine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 κ.α.). </a:t>
            </a:r>
            <a:endParaRPr lang="el-GR" sz="2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Tx/>
              <a:buChar char="-"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Μπορεί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να γίνει αντιληπτή σε ολόκληρη τη στοματική κοιλότητα, ξεκινώντας από τον φάρυγγα, και σταδιακά εξαφανίζεται μετά τη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δοκιμή του ελαίου.</a:t>
            </a: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894473696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9" y="21645"/>
            <a:ext cx="1016079" cy="84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638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54176" cy="1800200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ΑΡΝΗΤΙΚΑ ΟΡΓΑΝΟΛΗΠΤΙΚΑ ΧΑΡΑΚΤΗΡΙΣΤΙΚΑ ΤΟΥ ΕΛΑΙΟΛΑΔΟΥ (1)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772816"/>
            <a:ext cx="7796472" cy="508518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Ατροχάδο Μούργα </a:t>
            </a: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Χαρακτηριστικό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οσμής και γεύσης ελαιολάδου που προέρχεται από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ελιές στοιβαγμένες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σε σωρούς ή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αποθηκευμένες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σε κακές συνθήκες και σε προχωρημένο στάδιο αναερόβιας ζύμωσης. </a:t>
            </a: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Λασπώδες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Οσμή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και γεύση χαρακτηριστική του ελαιολάδου που έχει παραμείνει σε επαφή με το ίζημα που κατακρημνίζεται στις δεξαμενές. </a:t>
            </a: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Μουχλιασμένο- Υγρό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Οσμή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και γεύση χαρακτηριστική του ελαιολάδου που προέρχεται από καρπούς ελιάς που έχουν μολυνθεί από μύκητες ή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αποθηκεύτηκαν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για μεγάλο χρονικό διάστημα σε υγρό περιβάλλον. </a:t>
            </a:r>
            <a:endParaRPr lang="el-GR" sz="2000" b="0" dirty="0" smtClean="0">
              <a:solidFill>
                <a:schemeClr val="tx1"/>
              </a:solidFill>
              <a:latin typeface="+mj-lt"/>
            </a:endParaRPr>
          </a:p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prstClr val="black"/>
                </a:solidFill>
              </a:rPr>
              <a:t>Οινώδες </a:t>
            </a:r>
            <a:r>
              <a:rPr lang="el-GR" sz="2000" dirty="0" smtClean="0">
                <a:solidFill>
                  <a:prstClr val="black"/>
                </a:solidFill>
              </a:rPr>
              <a:t>– κρασώδες – </a:t>
            </a:r>
            <a:r>
              <a:rPr lang="el-GR" sz="2000" dirty="0" err="1" smtClean="0">
                <a:solidFill>
                  <a:prstClr val="black"/>
                </a:solidFill>
              </a:rPr>
              <a:t>Ξυδάτο</a:t>
            </a:r>
            <a:r>
              <a:rPr lang="el-GR" sz="2000" dirty="0" smtClean="0">
                <a:solidFill>
                  <a:prstClr val="black"/>
                </a:solidFill>
              </a:rPr>
              <a:t> </a:t>
            </a:r>
            <a:endParaRPr lang="el-GR" sz="20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Μυρωδιά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και γεύση χαρακτηριστική του ελαιολάδου που μας θυμίζει κρασί ή ξύδι.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Προέρχεται από ζυμώσεις των σακχάρων του καρπού.</a:t>
            </a:r>
            <a:endParaRPr lang="el-GR" sz="2000" b="0" dirty="0">
              <a:solidFill>
                <a:schemeClr val="tx1"/>
              </a:solidFill>
              <a:latin typeface="+mj-lt"/>
            </a:endParaRPr>
          </a:p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prstClr val="black"/>
                </a:solidFill>
              </a:rPr>
              <a:t>Ταγγισμένο</a:t>
            </a:r>
            <a:endParaRPr lang="el-GR" sz="2000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>
                <a:solidFill>
                  <a:prstClr val="black"/>
                </a:solidFill>
              </a:rPr>
              <a:t>Οσμή και γεύση χαρακτηριστική του ελαιολάδου που έχει υποστεί έντονη διαδικασία οξείδωσης. </a:t>
            </a:r>
            <a:r>
              <a:rPr lang="el-GR" sz="2000" b="0" dirty="0" smtClean="0">
                <a:solidFill>
                  <a:prstClr val="black"/>
                </a:solidFill>
              </a:rPr>
              <a:t>(οξειδωτική </a:t>
            </a:r>
            <a:r>
              <a:rPr lang="el-GR" sz="2000" b="0" dirty="0" err="1" smtClean="0">
                <a:solidFill>
                  <a:prstClr val="black"/>
                </a:solidFill>
              </a:rPr>
              <a:t>τάγγιση</a:t>
            </a:r>
            <a:r>
              <a:rPr lang="el-GR" sz="2000" b="0" dirty="0" smtClean="0">
                <a:solidFill>
                  <a:prstClr val="black"/>
                </a:solidFill>
              </a:rPr>
              <a:t>)</a:t>
            </a:r>
            <a:endParaRPr lang="el-GR" sz="2000" b="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969663758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7" y="1"/>
            <a:ext cx="958274" cy="794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3679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879776"/>
            <a:ext cx="8754176" cy="1829146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ΑΡΝΗΤΙΚΑ ΟΡΓΑΝΟΛΗΠΤΙΚΑ ΧΑΡΑΚΤΗΡΙΣΤΙΚΑ ΤΟΥ ΕΛΑΙΟΛΑΔΟΥ (2)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772816"/>
            <a:ext cx="7796472" cy="5328592"/>
          </a:xfrm>
        </p:spPr>
        <p:txBody>
          <a:bodyPr>
            <a:normAutofit fontScale="77500" lnSpcReduction="20000"/>
          </a:bodyPr>
          <a:lstStyle/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300" dirty="0" smtClean="0">
                <a:solidFill>
                  <a:prstClr val="black"/>
                </a:solidFill>
              </a:rPr>
              <a:t>Μεταλλικό </a:t>
            </a:r>
            <a:endParaRPr lang="en-US" sz="23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300" b="0" dirty="0" smtClean="0">
                <a:solidFill>
                  <a:schemeClr val="tx1"/>
                </a:solidFill>
              </a:rPr>
              <a:t>Οσμή </a:t>
            </a:r>
            <a:r>
              <a:rPr lang="el-GR" sz="2300" b="0" dirty="0">
                <a:solidFill>
                  <a:schemeClr val="tx1"/>
                </a:solidFill>
              </a:rPr>
              <a:t>και γεύση χαρακτηριστική του ελαιολάδου που μας θυμίζει μέταλλο, το οποίο προέρχεται από μακροχρόνια επαφή των ελιών με μεταλλικές επιφάνειες κατά τη διάρκεια της διαδικασίας εκχύλισης ή αποθήκευσης ελαιολάδου.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300" b="0" dirty="0">
                <a:solidFill>
                  <a:schemeClr val="tx1"/>
                </a:solidFill>
              </a:rPr>
              <a:t> </a:t>
            </a:r>
          </a:p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300" dirty="0" smtClean="0">
                <a:solidFill>
                  <a:prstClr val="black"/>
                </a:solidFill>
              </a:rPr>
              <a:t>Θερμασμένο - καμένο</a:t>
            </a:r>
            <a:endParaRPr lang="en-US" sz="23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300" b="0" dirty="0" smtClean="0">
                <a:solidFill>
                  <a:schemeClr val="tx1"/>
                </a:solidFill>
              </a:rPr>
              <a:t>Χαρακτηριστικό </a:t>
            </a:r>
            <a:r>
              <a:rPr lang="el-GR" sz="2300" b="0" dirty="0">
                <a:solidFill>
                  <a:schemeClr val="tx1"/>
                </a:solidFill>
              </a:rPr>
              <a:t>οσμής και γεύσης ελαιολάδου που προέρχεται από υψηλή θερμοκρασία ή παρατεταμένη θέρμανση κατά τη διάρκεια της διαδικασίας </a:t>
            </a:r>
            <a:r>
              <a:rPr lang="el-GR" sz="2300" b="0" dirty="0" smtClean="0">
                <a:solidFill>
                  <a:schemeClr val="tx1"/>
                </a:solidFill>
              </a:rPr>
              <a:t>μάλαξης.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300" b="0" dirty="0">
              <a:solidFill>
                <a:schemeClr val="tx1"/>
              </a:solidFill>
            </a:endParaRPr>
          </a:p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300" b="0" dirty="0">
                <a:solidFill>
                  <a:schemeClr val="tx1"/>
                </a:solidFill>
              </a:rPr>
              <a:t> </a:t>
            </a:r>
            <a:r>
              <a:rPr lang="el-GR" sz="2300" dirty="0" smtClean="0">
                <a:solidFill>
                  <a:prstClr val="black"/>
                </a:solidFill>
              </a:rPr>
              <a:t>Απόνερα</a:t>
            </a:r>
            <a:endParaRPr lang="en-US" sz="23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300" b="0" dirty="0" smtClean="0">
                <a:solidFill>
                  <a:schemeClr val="tx1"/>
                </a:solidFill>
              </a:rPr>
              <a:t>Οσμή </a:t>
            </a:r>
            <a:r>
              <a:rPr lang="el-GR" sz="2300" b="0" dirty="0">
                <a:solidFill>
                  <a:schemeClr val="tx1"/>
                </a:solidFill>
              </a:rPr>
              <a:t>και γεύση χαρακτηριστική του ελαιολάδου που προκύπτει από τη ζύμωση λόγω της παρατεταμένης επαφής του </a:t>
            </a:r>
            <a:r>
              <a:rPr lang="el-GR" sz="2300" b="0" dirty="0" smtClean="0">
                <a:solidFill>
                  <a:schemeClr val="tx1"/>
                </a:solidFill>
              </a:rPr>
              <a:t>καρπού με </a:t>
            </a:r>
            <a:r>
              <a:rPr lang="el-GR" sz="2300" b="0" dirty="0" smtClean="0">
                <a:solidFill>
                  <a:schemeClr val="tx1"/>
                </a:solidFill>
              </a:rPr>
              <a:t>τα απόνερα του </a:t>
            </a:r>
            <a:r>
              <a:rPr lang="el-GR" sz="2300" b="0" dirty="0" smtClean="0">
                <a:solidFill>
                  <a:schemeClr val="tx1"/>
                </a:solidFill>
              </a:rPr>
              <a:t>ελαιοτριβείου . </a:t>
            </a:r>
            <a:endParaRPr lang="el-GR" sz="23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300" b="0" dirty="0">
              <a:solidFill>
                <a:schemeClr val="tx1"/>
              </a:solidFill>
            </a:endParaRPr>
          </a:p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300" b="0" dirty="0">
                <a:solidFill>
                  <a:schemeClr val="tx1"/>
                </a:solidFill>
              </a:rPr>
              <a:t> </a:t>
            </a:r>
            <a:r>
              <a:rPr lang="el-GR" sz="2300" dirty="0" smtClean="0">
                <a:solidFill>
                  <a:prstClr val="black"/>
                </a:solidFill>
              </a:rPr>
              <a:t>Αγγούρι</a:t>
            </a:r>
            <a:endParaRPr lang="en-US" sz="23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300" b="0" dirty="0" smtClean="0">
                <a:solidFill>
                  <a:schemeClr val="tx1"/>
                </a:solidFill>
              </a:rPr>
              <a:t>Οσμή </a:t>
            </a:r>
            <a:r>
              <a:rPr lang="el-GR" sz="2300" b="0" dirty="0">
                <a:solidFill>
                  <a:schemeClr val="tx1"/>
                </a:solidFill>
              </a:rPr>
              <a:t>και γεύση χαρακτηριστική του ελαιολάδου που έχει παραμείνει ερμητικά σφραγισμένο σε δοχεία. </a:t>
            </a:r>
            <a:endParaRPr lang="el-GR" sz="23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300" b="0" dirty="0">
              <a:solidFill>
                <a:schemeClr val="tx1"/>
              </a:solidFill>
            </a:endParaRPr>
          </a:p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300" b="0" dirty="0">
                <a:solidFill>
                  <a:schemeClr val="tx1"/>
                </a:solidFill>
              </a:rPr>
              <a:t> </a:t>
            </a:r>
            <a:r>
              <a:rPr lang="el-GR" sz="2300" dirty="0" smtClean="0">
                <a:solidFill>
                  <a:prstClr val="black"/>
                </a:solidFill>
              </a:rPr>
              <a:t>Σκουλήκι </a:t>
            </a:r>
            <a:endParaRPr lang="en-US" sz="23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300" b="0" dirty="0" smtClean="0">
                <a:solidFill>
                  <a:schemeClr val="tx1"/>
                </a:solidFill>
              </a:rPr>
              <a:t>Μυρωδιά </a:t>
            </a:r>
            <a:r>
              <a:rPr lang="el-GR" sz="2300" b="0" dirty="0">
                <a:solidFill>
                  <a:schemeClr val="tx1"/>
                </a:solidFill>
              </a:rPr>
              <a:t>και γεύση χαρακτηριστική του ελαιολάδου που προέρχεται </a:t>
            </a:r>
            <a:r>
              <a:rPr lang="el-GR" sz="2300" b="0" dirty="0" smtClean="0">
                <a:solidFill>
                  <a:schemeClr val="tx1"/>
                </a:solidFill>
              </a:rPr>
              <a:t>από ελιές </a:t>
            </a:r>
            <a:r>
              <a:rPr lang="el-GR" sz="2300" b="0" dirty="0">
                <a:solidFill>
                  <a:schemeClr val="tx1"/>
                </a:solidFill>
              </a:rPr>
              <a:t>που </a:t>
            </a:r>
            <a:r>
              <a:rPr lang="el-GR" sz="2300" b="0" dirty="0" smtClean="0">
                <a:solidFill>
                  <a:schemeClr val="tx1"/>
                </a:solidFill>
              </a:rPr>
              <a:t>έχουν </a:t>
            </a:r>
            <a:r>
              <a:rPr lang="el-GR" sz="2300" b="0" dirty="0">
                <a:solidFill>
                  <a:schemeClr val="tx1"/>
                </a:solidFill>
              </a:rPr>
              <a:t>επηρεαστεί άσχημα από </a:t>
            </a:r>
            <a:r>
              <a:rPr lang="el-GR" sz="2300" b="0" dirty="0" smtClean="0">
                <a:solidFill>
                  <a:schemeClr val="tx1"/>
                </a:solidFill>
              </a:rPr>
              <a:t>τους σκώληκες της </a:t>
            </a:r>
            <a:r>
              <a:rPr lang="el-GR" sz="2300" b="0" dirty="0">
                <a:solidFill>
                  <a:schemeClr val="tx1"/>
                </a:solidFill>
              </a:rPr>
              <a:t>μύγας της </a:t>
            </a:r>
            <a:r>
              <a:rPr lang="el-GR" sz="2300" b="0" dirty="0" smtClean="0">
                <a:solidFill>
                  <a:schemeClr val="tx1"/>
                </a:solidFill>
              </a:rPr>
              <a:t>ελιάς</a:t>
            </a:r>
            <a:endParaRPr lang="el-GR" sz="2300" b="0" dirty="0">
              <a:solidFill>
                <a:schemeClr val="tx1"/>
              </a:solidFill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128470593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7" y="0"/>
            <a:ext cx="832514" cy="69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392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879775"/>
            <a:ext cx="8754176" cy="1829146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ΑΡΝΗΤΙΚΑ ΟΡΓΑΝΟΛΗΠΤΙΚΑ ΧΑΡΑΚΤΗΡΙΣΤΙΚΑ ΤΟΥ ΕΛΑΙΟΛΑΔΟΥ (3)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772816"/>
            <a:ext cx="7796472" cy="508518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Αλμυρό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>
                <a:solidFill>
                  <a:schemeClr val="tx1"/>
                </a:solidFill>
                <a:latin typeface="+mj-lt"/>
              </a:rPr>
              <a:t>Οσμή και γεύση χαρακτηριστική του ελαιολάδου που προέρχεται από καρπούς ελιάς που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έχουν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διατηρηθεί σε αλατούχο διάλυμα. </a:t>
            </a:r>
            <a:endParaRPr lang="el-GR" sz="2000" b="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0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Λιπαρό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>
                <a:solidFill>
                  <a:schemeClr val="tx1"/>
                </a:solidFill>
                <a:latin typeface="+mj-lt"/>
              </a:rPr>
              <a:t>Οσμή και γεύση χαρακτηριστική του ελαιολάδου που μοιάζει με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πετρέλαιο,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λιπαντικά ή ορυκτέλαια και προέρχεται από την παρουσία υπολειμμάτων των παραπάνω ουσιών στη μηχανή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του ελαιοτριβείου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. </a:t>
            </a:r>
            <a:endParaRPr lang="el-GR" sz="2000" b="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0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Άχυρο-</a:t>
            </a:r>
            <a:r>
              <a:rPr lang="el-GR" sz="2000" dirty="0">
                <a:solidFill>
                  <a:schemeClr val="tx1"/>
                </a:solidFill>
                <a:latin typeface="+mj-lt"/>
              </a:rPr>
              <a:t>Ξ</a:t>
            </a: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ύλο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>
                <a:solidFill>
                  <a:schemeClr val="tx1"/>
                </a:solidFill>
                <a:latin typeface="+mj-lt"/>
              </a:rPr>
              <a:t>Μυρωδιά και γεύση χαρακτηριστική του ελαιολάδου που προέρχεται από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αφυδατωμένες ελιές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. </a:t>
            </a:r>
            <a:endParaRPr lang="el-GR" sz="2000" b="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000" b="0" dirty="0" smtClean="0">
              <a:solidFill>
                <a:schemeClr val="tx1"/>
              </a:solidFill>
              <a:latin typeface="+mj-lt"/>
            </a:endParaRPr>
          </a:p>
          <a:p>
            <a:pPr lvl="0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000" dirty="0" smtClean="0">
                <a:solidFill>
                  <a:prstClr val="black"/>
                </a:solidFill>
              </a:rPr>
              <a:t>Υγρό </a:t>
            </a:r>
            <a:r>
              <a:rPr lang="el-GR" sz="2000" dirty="0" smtClean="0">
                <a:solidFill>
                  <a:prstClr val="black"/>
                </a:solidFill>
              </a:rPr>
              <a:t>Ξύλο </a:t>
            </a:r>
            <a:r>
              <a:rPr lang="el-GR" sz="2000" smtClean="0">
                <a:solidFill>
                  <a:prstClr val="black"/>
                </a:solidFill>
              </a:rPr>
              <a:t>- Παγόπληκτο</a:t>
            </a:r>
            <a:endParaRPr lang="el-GR" sz="2000" dirty="0" smtClean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>
                <a:solidFill>
                  <a:prstClr val="black"/>
                </a:solidFill>
              </a:rPr>
              <a:t>Οσμή και γεύση χαρακτηριστική του ελαιολάδου που εξάγεται από ελιές που έχουν  </a:t>
            </a:r>
            <a:r>
              <a:rPr lang="el-GR" sz="2000" b="0" dirty="0" smtClean="0">
                <a:solidFill>
                  <a:prstClr val="black"/>
                </a:solidFill>
              </a:rPr>
              <a:t>πληγεί από </a:t>
            </a:r>
            <a:r>
              <a:rPr lang="el-GR" sz="2000" b="0" dirty="0">
                <a:solidFill>
                  <a:prstClr val="black"/>
                </a:solidFill>
              </a:rPr>
              <a:t>παγετό. </a:t>
            </a:r>
            <a:endParaRPr lang="el-GR" sz="2000" b="0" dirty="0" smtClean="0">
              <a:solidFill>
                <a:prstClr val="black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52843749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6" y="0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6078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356871"/>
            <a:ext cx="8754176" cy="23520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ΔΙΑΤΡΟΦΙΚΑ ΧΑΡΑΚΤΗΡΙΣΤΙΚΑ ΤΟΥ ΕΛΑΙΟΛΑΔΟΥ (1)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908720"/>
            <a:ext cx="7796472" cy="5949279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Ελαϊκό </a:t>
            </a:r>
            <a:r>
              <a:rPr lang="el-GR" sz="2000" dirty="0">
                <a:solidFill>
                  <a:schemeClr val="tx1"/>
                </a:solidFill>
                <a:latin typeface="+mj-lt"/>
              </a:rPr>
              <a:t>οξύ </a:t>
            </a:r>
            <a:endParaRPr lang="el-GR" sz="20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Προστατεύει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τη γαστρική βλέννα, μειώνει την έκκριση υδροχλωρικού οξέος και τον κίνδυνο γαστρικού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έλκους,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Μειώνει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την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εκκριτική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δραστηριότητα του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παγκρέατος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και της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χολής,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Βελτιώνει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την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εκκένωση της χολής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μέσω της χοληδόχου κύστης,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Αποτρέπει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το σχηματισμό λίθων στη χολή,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Διευκολύνει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την απορρόφηση λιποδιαλυτών βιταμινών και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ασβεστίου,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Δρα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ως καθαρτικό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και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βοηθά στη χρόνια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δυσκοιλιότητα,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Μειώνει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τη δημιουργία κακής χοληστερόλης (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LDL),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Μειώνει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τον κίνδυνο καρδιαγγειακών επεισοδίων </a:t>
            </a:r>
            <a:endParaRPr lang="el-GR" sz="2000" b="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Προστατεύει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το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ελαιόλαδο από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την ταχεία οξείδωση </a:t>
            </a:r>
          </a:p>
          <a:p>
            <a:pPr marL="0" indent="0" algn="just">
              <a:lnSpc>
                <a:spcPct val="134000"/>
              </a:lnSpc>
              <a:spcBef>
                <a:spcPts val="300"/>
              </a:spcBef>
              <a:buNone/>
            </a:pPr>
            <a:r>
              <a:rPr lang="el-GR" sz="2000" dirty="0">
                <a:solidFill>
                  <a:schemeClr val="tx1"/>
                </a:solidFill>
                <a:latin typeface="+mj-lt"/>
              </a:rPr>
              <a:t>Π</a:t>
            </a: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αράγοντες </a:t>
            </a:r>
            <a:r>
              <a:rPr lang="el-GR" sz="2000" dirty="0">
                <a:solidFill>
                  <a:schemeClr val="tx1"/>
                </a:solidFill>
                <a:latin typeface="+mj-lt"/>
              </a:rPr>
              <a:t>που καθορίζουν τη συγκέντρωση </a:t>
            </a: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ελαϊκού οξέος </a:t>
            </a:r>
            <a:r>
              <a:rPr lang="el-GR" sz="2000" dirty="0">
                <a:solidFill>
                  <a:schemeClr val="tx1"/>
                </a:solidFill>
                <a:latin typeface="+mj-lt"/>
              </a:rPr>
              <a:t>στο </a:t>
            </a: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ελαιόλαδο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:</a:t>
            </a:r>
            <a:r>
              <a:rPr lang="el-GR" sz="20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Η ποικιλία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του καρπού </a:t>
            </a:r>
            <a:endParaRPr lang="el-GR" sz="2000" b="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- Οι κλιματικές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συνθήκες.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2000" b="1" dirty="0">
              <a:latin typeface="+mj-lt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912566546"/>
              </p:ext>
            </p:extLst>
          </p:nvPr>
        </p:nvGraphicFramePr>
        <p:xfrm flipH="1">
          <a:off x="8365604" y="5589239"/>
          <a:ext cx="598884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6" y="12648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700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622887"/>
            <a:ext cx="8754176" cy="23520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ΔΙΑΤΡΟΦΙΚΑ ΧΑΡΑΚΤΗΡΙΣΤΙΚΑ ΤΟΥ ΕΛΑΙΟΛΑΔΟΥ (2)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798912"/>
            <a:ext cx="7796472" cy="468052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dirty="0" smtClean="0">
                <a:solidFill>
                  <a:schemeClr val="tx1"/>
                </a:solidFill>
              </a:rPr>
              <a:t>Στερόλες</a:t>
            </a:r>
            <a:r>
              <a:rPr lang="el-GR" sz="2400" b="0" dirty="0" smtClean="0">
                <a:solidFill>
                  <a:schemeClr val="tx1"/>
                </a:solidFill>
              </a:rPr>
              <a:t>, κυρίως η β-</a:t>
            </a:r>
            <a:r>
              <a:rPr lang="el-GR" sz="2400" b="0" dirty="0" err="1" smtClean="0">
                <a:solidFill>
                  <a:schemeClr val="tx1"/>
                </a:solidFill>
              </a:rPr>
              <a:t>σιτοστερόλη</a:t>
            </a:r>
            <a:r>
              <a:rPr lang="el-GR" sz="2400" b="0" dirty="0" smtClean="0">
                <a:solidFill>
                  <a:schemeClr val="tx1"/>
                </a:solidFill>
              </a:rPr>
              <a:t>, μειώνουν </a:t>
            </a:r>
            <a:r>
              <a:rPr lang="el-GR" sz="2400" b="0" dirty="0">
                <a:solidFill>
                  <a:schemeClr val="tx1"/>
                </a:solidFill>
              </a:rPr>
              <a:t>τη συγκέντρωση κακής χοληστερόλης (LDL</a:t>
            </a:r>
            <a:r>
              <a:rPr lang="el-GR" sz="2400" b="0" dirty="0" smtClean="0">
                <a:solidFill>
                  <a:schemeClr val="tx1"/>
                </a:solidFill>
              </a:rPr>
              <a:t>).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dirty="0" smtClean="0">
                <a:solidFill>
                  <a:schemeClr val="tx1"/>
                </a:solidFill>
              </a:rPr>
              <a:t>Τοκοφερόλες</a:t>
            </a:r>
            <a:r>
              <a:rPr lang="el-GR" sz="2400" dirty="0">
                <a:solidFill>
                  <a:schemeClr val="tx1"/>
                </a:solidFill>
              </a:rPr>
              <a:t>,</a:t>
            </a:r>
            <a:r>
              <a:rPr lang="el-GR" sz="2400" b="0" dirty="0">
                <a:solidFill>
                  <a:schemeClr val="tx1"/>
                </a:solidFill>
              </a:rPr>
              <a:t> κυρίως η α-τοκοφερόλη </a:t>
            </a:r>
            <a:r>
              <a:rPr lang="el-GR" sz="2400" b="0" dirty="0" smtClean="0">
                <a:solidFill>
                  <a:schemeClr val="tx1"/>
                </a:solidFill>
              </a:rPr>
              <a:t>(λιποδιαλυτή βιταμίνη Ε), οι οποίες</a:t>
            </a:r>
            <a:r>
              <a:rPr lang="en-US" sz="2400" b="0" dirty="0" smtClean="0">
                <a:solidFill>
                  <a:schemeClr val="tx1"/>
                </a:solidFill>
              </a:rPr>
              <a:t>:</a:t>
            </a:r>
            <a:r>
              <a:rPr lang="el-GR" sz="2400" b="0" dirty="0" smtClean="0">
                <a:solidFill>
                  <a:schemeClr val="tx1"/>
                </a:solidFill>
              </a:rPr>
              <a:t> </a:t>
            </a:r>
            <a:endParaRPr lang="en-US" sz="2400" b="0" dirty="0" smtClean="0">
              <a:solidFill>
                <a:schemeClr val="tx1"/>
              </a:solidFill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r>
              <a:rPr lang="el-GR" sz="2400" b="0" dirty="0" smtClean="0">
                <a:solidFill>
                  <a:schemeClr val="tx1"/>
                </a:solidFill>
              </a:rPr>
              <a:t>συμβάλλουν στη </a:t>
            </a:r>
            <a:r>
              <a:rPr lang="el-GR" sz="2400" b="0" dirty="0">
                <a:solidFill>
                  <a:schemeClr val="tx1"/>
                </a:solidFill>
              </a:rPr>
              <a:t>σταθερότητα του ελαιολάδου </a:t>
            </a:r>
            <a:r>
              <a:rPr lang="el-GR" sz="2400" b="0" dirty="0" smtClean="0">
                <a:solidFill>
                  <a:schemeClr val="tx1"/>
                </a:solidFill>
              </a:rPr>
              <a:t>και στην </a:t>
            </a:r>
            <a:r>
              <a:rPr lang="el-GR" sz="2400" b="0" dirty="0">
                <a:solidFill>
                  <a:schemeClr val="tx1"/>
                </a:solidFill>
              </a:rPr>
              <a:t>άμυνα του ανθρώπινου </a:t>
            </a:r>
            <a:r>
              <a:rPr lang="el-GR" sz="2400" b="0" dirty="0" smtClean="0">
                <a:solidFill>
                  <a:schemeClr val="tx1"/>
                </a:solidFill>
              </a:rPr>
              <a:t>οργανισμού. </a:t>
            </a: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r>
              <a:rPr lang="el-GR" sz="2400" b="0" dirty="0" smtClean="0">
                <a:solidFill>
                  <a:schemeClr val="tx1"/>
                </a:solidFill>
              </a:rPr>
              <a:t>είναι </a:t>
            </a:r>
            <a:r>
              <a:rPr lang="el-GR" sz="2400" b="0" dirty="0" smtClean="0">
                <a:solidFill>
                  <a:schemeClr val="tx1"/>
                </a:solidFill>
              </a:rPr>
              <a:t>από τα </a:t>
            </a:r>
            <a:r>
              <a:rPr lang="el-GR" sz="2400" b="0" dirty="0">
                <a:solidFill>
                  <a:schemeClr val="tx1"/>
                </a:solidFill>
              </a:rPr>
              <a:t>πιο σημαντικά αντιοξειδωτικά που προστατεύουν τα </a:t>
            </a:r>
            <a:r>
              <a:rPr lang="el-GR" sz="2400" b="0" dirty="0" smtClean="0">
                <a:solidFill>
                  <a:schemeClr val="tx1"/>
                </a:solidFill>
              </a:rPr>
              <a:t>ανθρώπινα κύτταρα και ιστούς από </a:t>
            </a:r>
            <a:r>
              <a:rPr lang="el-GR" sz="2400" b="0" dirty="0">
                <a:solidFill>
                  <a:schemeClr val="tx1"/>
                </a:solidFill>
              </a:rPr>
              <a:t>την </a:t>
            </a:r>
            <a:r>
              <a:rPr lang="el-GR" sz="2400" b="0" dirty="0" smtClean="0">
                <a:solidFill>
                  <a:schemeClr val="tx1"/>
                </a:solidFill>
              </a:rPr>
              <a:t>γήρανση, τον καρκίνο και διάφορες εκφυλιστικές ασθένειες. </a:t>
            </a: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006212066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26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11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356871"/>
            <a:ext cx="8754176" cy="23520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ΔΙΑΤΡΟΦΙΚΑ ΧΑΡΑΚΤΗΡΙΣΤΙΚΑ ΤΟΥ ΕΛΑΙΟΛΑΔΟΥ (3)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268759"/>
            <a:ext cx="7796472" cy="4968553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dirty="0" smtClean="0">
                <a:solidFill>
                  <a:schemeClr val="tx1"/>
                </a:solidFill>
              </a:rPr>
              <a:t>Υδατάνθρακες, </a:t>
            </a:r>
            <a:r>
              <a:rPr lang="el-GR" sz="2400" b="0" dirty="0" smtClean="0">
                <a:solidFill>
                  <a:schemeClr val="tx1"/>
                </a:solidFill>
              </a:rPr>
              <a:t>κυρίως το σκουαλένιο, δρουν </a:t>
            </a:r>
            <a:r>
              <a:rPr lang="el-GR" sz="2400" b="0" dirty="0">
                <a:solidFill>
                  <a:schemeClr val="tx1"/>
                </a:solidFill>
              </a:rPr>
              <a:t>ως αντιοξειδωτικά και συμβάλλουν </a:t>
            </a:r>
            <a:r>
              <a:rPr lang="el-GR" sz="2400" b="0" dirty="0" smtClean="0">
                <a:solidFill>
                  <a:schemeClr val="tx1"/>
                </a:solidFill>
              </a:rPr>
              <a:t>στην </a:t>
            </a:r>
            <a:r>
              <a:rPr lang="el-GR" sz="2400" b="0" dirty="0">
                <a:solidFill>
                  <a:schemeClr val="tx1"/>
                </a:solidFill>
              </a:rPr>
              <a:t>αντοχή του </a:t>
            </a:r>
            <a:r>
              <a:rPr lang="el-GR" sz="2400" b="0" dirty="0" smtClean="0">
                <a:solidFill>
                  <a:schemeClr val="tx1"/>
                </a:solidFill>
              </a:rPr>
              <a:t>ελαιολάδου και στην </a:t>
            </a:r>
            <a:r>
              <a:rPr lang="el-GR" sz="2400" b="0" dirty="0">
                <a:solidFill>
                  <a:schemeClr val="tx1"/>
                </a:solidFill>
              </a:rPr>
              <a:t>άμυνα του ανθρώπινου </a:t>
            </a:r>
            <a:r>
              <a:rPr lang="el-GR" sz="2400" b="0" dirty="0" smtClean="0">
                <a:solidFill>
                  <a:schemeClr val="tx1"/>
                </a:solidFill>
              </a:rPr>
              <a:t>σώματος (μείωση της κακής χοληστερόλης </a:t>
            </a:r>
            <a:r>
              <a:rPr lang="el-GR" sz="2400" b="0" dirty="0">
                <a:solidFill>
                  <a:schemeClr val="tx1"/>
                </a:solidFill>
              </a:rPr>
              <a:t>(LDL) και </a:t>
            </a:r>
            <a:r>
              <a:rPr lang="el-GR" sz="2400" b="0" dirty="0" smtClean="0">
                <a:solidFill>
                  <a:schemeClr val="tx1"/>
                </a:solidFill>
              </a:rPr>
              <a:t>προστασία από </a:t>
            </a:r>
            <a:r>
              <a:rPr lang="el-GR" sz="2400" b="0" dirty="0">
                <a:solidFill>
                  <a:schemeClr val="tx1"/>
                </a:solidFill>
              </a:rPr>
              <a:t>τον </a:t>
            </a:r>
            <a:r>
              <a:rPr lang="el-GR" sz="2400" b="0" dirty="0" smtClean="0">
                <a:solidFill>
                  <a:schemeClr val="tx1"/>
                </a:solidFill>
              </a:rPr>
              <a:t>καρκίνο).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dirty="0" smtClean="0">
                <a:solidFill>
                  <a:schemeClr val="tx1"/>
                </a:solidFill>
              </a:rPr>
              <a:t>Πολυφαινόλες </a:t>
            </a:r>
            <a:r>
              <a:rPr lang="el-GR" sz="2400" dirty="0">
                <a:solidFill>
                  <a:schemeClr val="tx1"/>
                </a:solidFill>
              </a:rPr>
              <a:t>ή </a:t>
            </a:r>
            <a:r>
              <a:rPr lang="el-GR" sz="2400" dirty="0" smtClean="0">
                <a:solidFill>
                  <a:schemeClr val="tx1"/>
                </a:solidFill>
              </a:rPr>
              <a:t>φαινόλες </a:t>
            </a:r>
            <a:r>
              <a:rPr lang="el-GR" sz="2400" b="0" dirty="0" smtClean="0">
                <a:solidFill>
                  <a:schemeClr val="tx1"/>
                </a:solidFill>
              </a:rPr>
              <a:t>οι οποίες</a:t>
            </a:r>
            <a:r>
              <a:rPr lang="en-US" sz="2400" b="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</a:pPr>
            <a:r>
              <a:rPr lang="el-GR" sz="2400" b="0" dirty="0" smtClean="0">
                <a:solidFill>
                  <a:schemeClr val="tx1"/>
                </a:solidFill>
              </a:rPr>
              <a:t>βρίσκονται μόνο στο ελαιόλαδο</a:t>
            </a:r>
            <a:endParaRPr lang="en-US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</a:pPr>
            <a:r>
              <a:rPr lang="el-GR" sz="2400" b="0" dirty="0" smtClean="0">
                <a:solidFill>
                  <a:schemeClr val="tx1"/>
                </a:solidFill>
              </a:rPr>
              <a:t>αποτελούν μερικές από τις καλύτερες αντιοξειδωτικές διατροφικές ουσίες </a:t>
            </a:r>
            <a:endParaRPr lang="en-US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</a:pPr>
            <a:r>
              <a:rPr lang="el-GR" sz="2400" b="0" dirty="0" smtClean="0">
                <a:solidFill>
                  <a:schemeClr val="tx1"/>
                </a:solidFill>
              </a:rPr>
              <a:t>έχουν αντιφλεγμονώδεις ιδιότητες που προστατεύουν τον εγκέφαλο, την καρδιά και την υγεία του εντέρου</a:t>
            </a:r>
            <a:r>
              <a:rPr lang="el-GR" sz="2400" b="0" dirty="0" smtClean="0">
                <a:solidFill>
                  <a:schemeClr val="tx1"/>
                </a:solidFill>
              </a:rPr>
              <a:t>.</a:t>
            </a: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744791233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35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713740"/>
            <a:ext cx="8754176" cy="2427227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ΦΥΣΙΚΟΧΗΜΙΚΟΙ </a:t>
            </a: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ΕΛΕΓΧΟΙ ΤΗΣ ΠΟΙΟΤΗΤΑΣ ΤΟΥ ΕΛΑΙΟΛΑΔΟΥ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844824"/>
            <a:ext cx="8300528" cy="4536504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dirty="0" smtClean="0">
                <a:solidFill>
                  <a:schemeClr val="tx1"/>
                </a:solidFill>
              </a:rPr>
              <a:t>Μέτρηση της οξύτητας</a:t>
            </a:r>
            <a:r>
              <a:rPr lang="el-GR" sz="2800" dirty="0">
                <a:solidFill>
                  <a:schemeClr val="tx1"/>
                </a:solidFill>
              </a:rPr>
              <a:t>, </a:t>
            </a: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>
              <a:solidFill>
                <a:schemeClr val="tx1"/>
              </a:solidFill>
            </a:endParaRPr>
          </a:p>
          <a:p>
            <a:pPr lvl="2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1" dirty="0" smtClean="0">
                <a:solidFill>
                  <a:schemeClr val="tx1"/>
                </a:solidFill>
              </a:rPr>
              <a:t>Μέτρηση αριθμού </a:t>
            </a:r>
            <a:r>
              <a:rPr lang="el-GR" sz="2800" b="1" dirty="0">
                <a:solidFill>
                  <a:schemeClr val="tx1"/>
                </a:solidFill>
              </a:rPr>
              <a:t>υπεροξειδίων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dirty="0">
              <a:solidFill>
                <a:schemeClr val="tx1"/>
              </a:solidFill>
            </a:endParaRPr>
          </a:p>
          <a:p>
            <a:pPr lvl="5"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1" dirty="0" err="1" smtClean="0">
                <a:solidFill>
                  <a:schemeClr val="tx1"/>
                </a:solidFill>
              </a:rPr>
              <a:t>Φασματοφωτομετρικός</a:t>
            </a:r>
            <a:r>
              <a:rPr lang="el-GR" sz="2800" b="1" dirty="0" smtClean="0">
                <a:solidFill>
                  <a:schemeClr val="tx1"/>
                </a:solidFill>
              </a:rPr>
              <a:t> έλεγχος </a:t>
            </a:r>
            <a:r>
              <a:rPr lang="el-GR" sz="2800" b="1" dirty="0" smtClean="0">
                <a:solidFill>
                  <a:schemeClr val="tx1"/>
                </a:solidFill>
              </a:rPr>
              <a:t>UV</a:t>
            </a:r>
            <a:endParaRPr lang="el-GR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4" y="0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84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54176" cy="1656185"/>
          </a:xfrm>
        </p:spPr>
        <p:txBody>
          <a:bodyPr>
            <a:normAutofit fontScale="90000"/>
          </a:bodyPr>
          <a:lstStyle/>
          <a:p>
            <a:pPr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ΠΟΙΟΤΙΚΑ ΚΡΙΤΗΡΙΑ ΕΛΑΙΟΛΑΔΟΥ ΒΑΣΕΙ ΧΗΜΙΚΩΝ ΑΝΑΛΥΣΕΩΝ (1)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31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31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700808"/>
            <a:ext cx="7796472" cy="496855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300" dirty="0" smtClean="0">
                <a:solidFill>
                  <a:schemeClr val="tx1"/>
                </a:solidFill>
                <a:latin typeface="+mj-lt"/>
              </a:rPr>
              <a:t>Οξύτητα</a:t>
            </a: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Είναι </a:t>
            </a:r>
            <a:r>
              <a:rPr lang="el-GR" sz="3300" b="0" dirty="0">
                <a:solidFill>
                  <a:schemeClr val="tx1"/>
                </a:solidFill>
                <a:latin typeface="+mj-lt"/>
              </a:rPr>
              <a:t>η περιεκτικότητα του ελαιολάδου σε ελεύθερα λιπαρά οξέα που δημιουργούνται από το ένζυμο λιπάση, το οποίο βρίσκεται στον </a:t>
            </a: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καρπό της ελιάς. </a:t>
            </a:r>
            <a:endParaRPr lang="el-GR" sz="33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300" dirty="0" smtClean="0">
                <a:solidFill>
                  <a:schemeClr val="tx1"/>
                </a:solidFill>
                <a:latin typeface="+mj-lt"/>
              </a:rPr>
              <a:t>Οι παράγοντες </a:t>
            </a:r>
            <a:r>
              <a:rPr lang="el-GR" sz="3300" dirty="0">
                <a:solidFill>
                  <a:schemeClr val="tx1"/>
                </a:solidFill>
                <a:latin typeface="+mj-lt"/>
              </a:rPr>
              <a:t>που επηρεάζουν αρνητικά την οξύτητα είναι: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• Υπερώριμοι </a:t>
            </a:r>
            <a:r>
              <a:rPr lang="el-GR" sz="3300" b="0" dirty="0">
                <a:solidFill>
                  <a:schemeClr val="tx1"/>
                </a:solidFill>
                <a:latin typeface="+mj-lt"/>
              </a:rPr>
              <a:t>ή </a:t>
            </a: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τραυματισμένοι καρποί ελιάς. </a:t>
            </a:r>
            <a:endParaRPr lang="el-GR" sz="33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• Καρποί που </a:t>
            </a: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προσβάλλονται </a:t>
            </a:r>
            <a:r>
              <a:rPr lang="el-GR" sz="3300" b="0" dirty="0">
                <a:solidFill>
                  <a:schemeClr val="tx1"/>
                </a:solidFill>
                <a:latin typeface="+mj-lt"/>
              </a:rPr>
              <a:t>από τη μύγα </a:t>
            </a: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των καρπών της ελιάς </a:t>
            </a:r>
            <a:endParaRPr lang="el-GR" sz="33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300" b="0" dirty="0" smtClean="0">
                <a:solidFill>
                  <a:schemeClr val="tx1"/>
                </a:solidFill>
                <a:latin typeface="+mj-lt"/>
              </a:rPr>
              <a:t>• Παρατεταμένη </a:t>
            </a:r>
            <a:r>
              <a:rPr lang="el-GR" sz="3300" b="0" dirty="0">
                <a:solidFill>
                  <a:schemeClr val="tx1"/>
                </a:solidFill>
                <a:latin typeface="+mj-lt"/>
              </a:rPr>
              <a:t>αποθήκευση του καρπού μετά τη συγκομιδή και μέχρι τη διαδικασία εκχύλισης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1387607989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5" y="18272"/>
            <a:ext cx="947805" cy="78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186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50297"/>
            <a:ext cx="8754176" cy="1758624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ΠΟΙΟΤΙΚΑ ΚΡΙΤΗΡΙΑ ΕΛΑΙΟΛΑΔΟΥ ΒΑΣΕΙ ΧΗΜΙΚΩΝ ΑΝΑΛΥΣΕΩΝ (2)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31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31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772816"/>
            <a:ext cx="7796472" cy="489654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dirty="0" smtClean="0">
                <a:solidFill>
                  <a:schemeClr val="tx1"/>
                </a:solidFill>
                <a:latin typeface="+mj-lt"/>
              </a:rPr>
              <a:t>Αριθμός </a:t>
            </a:r>
            <a:r>
              <a:rPr lang="el-GR" sz="3000" dirty="0">
                <a:solidFill>
                  <a:schemeClr val="tx1"/>
                </a:solidFill>
                <a:latin typeface="+mj-lt"/>
              </a:rPr>
              <a:t>των υπεροξειδίων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Η ποσότητα </a:t>
            </a:r>
            <a:r>
              <a:rPr lang="el-GR" sz="3000" b="0" dirty="0">
                <a:solidFill>
                  <a:schemeClr val="tx1"/>
                </a:solidFill>
                <a:latin typeface="+mj-lt"/>
              </a:rPr>
              <a:t>υπεροξειδίου που βρίσκεται στο  ελαιόλαδο. Τα υπεροξείδια  είναι χημικές ενώσεις που παράγονται από την επίδραση του οξυγόνου (οξείδωση).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>
                <a:solidFill>
                  <a:schemeClr val="tx1"/>
                </a:solidFill>
                <a:latin typeface="+mj-lt"/>
              </a:rPr>
              <a:t>Οι παράγοντες που επηρεάζουν αρνητικά τον αριθμό των υπεροξειδίων είναι: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• τραυματισμένοι καρποί κατά </a:t>
            </a:r>
            <a:r>
              <a:rPr lang="el-GR" sz="3000" b="0" dirty="0">
                <a:solidFill>
                  <a:schemeClr val="tx1"/>
                </a:solidFill>
                <a:latin typeface="+mj-lt"/>
              </a:rPr>
              <a:t>τη </a:t>
            </a: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συγκομιδή και αποθήκευση </a:t>
            </a:r>
            <a:endParaRPr lang="el-GR" sz="30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• </a:t>
            </a:r>
            <a:r>
              <a:rPr lang="el-GR" sz="3000" b="0" dirty="0">
                <a:solidFill>
                  <a:schemeClr val="tx1"/>
                </a:solidFill>
                <a:latin typeface="+mj-lt"/>
              </a:rPr>
              <a:t>Ε</a:t>
            </a: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παφή του λαδιού </a:t>
            </a:r>
            <a:r>
              <a:rPr lang="el-GR" sz="3000" b="0" dirty="0">
                <a:solidFill>
                  <a:schemeClr val="tx1"/>
                </a:solidFill>
                <a:latin typeface="+mj-lt"/>
              </a:rPr>
              <a:t>με το νερό </a:t>
            </a: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 </a:t>
            </a:r>
            <a:endParaRPr lang="el-GR" sz="30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• Φώς</a:t>
            </a:r>
            <a:endParaRPr lang="el-GR" sz="30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• Θερμοκρασία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• Οξυγόνο </a:t>
            </a:r>
            <a:endParaRPr lang="el-GR" sz="30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• Ίχνη μεταλλικών </a:t>
            </a:r>
            <a:r>
              <a:rPr lang="el-GR" sz="3000" b="0" dirty="0" smtClean="0">
                <a:solidFill>
                  <a:schemeClr val="tx1"/>
                </a:solidFill>
                <a:latin typeface="+mj-lt"/>
              </a:rPr>
              <a:t>στοιχείων που δρουν ως καταλύτες</a:t>
            </a:r>
            <a:endParaRPr lang="el-GR" sz="30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470324306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0523"/>
            <a:ext cx="845840" cy="70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215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836712"/>
            <a:ext cx="8754176" cy="1872209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ΠΟΙΟΤΙΚΑ ΚΡΙΤΗΡΙΑ ΕΛΑΙΟΛΑΔΟΥ ΒΑΣΕΙ ΧΗΜΙΚΩΝ ΑΝΑΛΥΣΕΩΝ (3)</a:t>
            </a:r>
            <a:r>
              <a:rPr lang="en-US" sz="3100" dirty="0">
                <a:latin typeface="+mn-lt"/>
                <a:ea typeface="Calibri"/>
                <a:cs typeface="Times New Roman"/>
              </a:rPr>
              <a:t/>
            </a:r>
            <a:br>
              <a:rPr lang="en-US" sz="31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700808"/>
            <a:ext cx="8300528" cy="489654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dirty="0" err="1" smtClean="0">
                <a:solidFill>
                  <a:schemeClr val="tx1"/>
                </a:solidFill>
                <a:latin typeface="+mj-lt"/>
              </a:rPr>
              <a:t>Φασματοφωτομετρικός</a:t>
            </a: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 έλεγχος UV</a:t>
            </a:r>
            <a:r>
              <a:rPr lang="el-GR" sz="2800" dirty="0">
                <a:solidFill>
                  <a:schemeClr val="tx1"/>
                </a:solidFill>
                <a:latin typeface="+mj-lt"/>
              </a:rPr>
              <a:t>: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• Ο δείκτης </a:t>
            </a: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K232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 καταδεικνύει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τις συνθήκες αποθήκευσης ενός ελαιολάδου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• Ο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δείκτης </a:t>
            </a: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K270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δείχνει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πόσο φρέσκο είναι ένα ελαιόλαδο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• Ο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δείκτης </a:t>
            </a:r>
            <a:r>
              <a:rPr lang="el-GR" sz="2800" dirty="0" err="1" smtClean="0">
                <a:solidFill>
                  <a:schemeClr val="tx1"/>
                </a:solidFill>
                <a:latin typeface="+mj-lt"/>
              </a:rPr>
              <a:t>Delta</a:t>
            </a: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-K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 καταδεικνύει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περιπτώσεις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νόθευσης από την μίξη διαφορετικής ποιότητας ελαιολάδων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dirty="0">
                <a:solidFill>
                  <a:schemeClr val="tx1"/>
                </a:solidFill>
                <a:latin typeface="+mj-lt"/>
              </a:rPr>
              <a:t>Οι παράγοντες που επηρεάζουν αρνητικά την </a:t>
            </a: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απορρόφηση του ελαιολάδου στο υπεριώδες φως </a:t>
            </a:r>
            <a:r>
              <a:rPr lang="el-GR" sz="2800" dirty="0">
                <a:solidFill>
                  <a:schemeClr val="tx1"/>
                </a:solidFill>
                <a:latin typeface="+mj-lt"/>
              </a:rPr>
              <a:t>είναι: 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• Αέρας </a:t>
            </a:r>
            <a:endParaRPr lang="el-GR" sz="28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• Φως </a:t>
            </a:r>
            <a:endParaRPr lang="el-GR" sz="28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• Θερμοκρασία </a:t>
            </a:r>
            <a:endParaRPr lang="el-GR" sz="28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•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 </a:t>
            </a:r>
            <a:r>
              <a:rPr lang="el-GR" sz="2800" b="0" dirty="0" smtClean="0">
                <a:solidFill>
                  <a:schemeClr val="tx1"/>
                </a:solidFill>
                <a:latin typeface="+mj-lt"/>
              </a:rPr>
              <a:t>Ίχνη μεταλλικών </a:t>
            </a:r>
            <a:r>
              <a:rPr lang="el-GR" sz="2800" b="0" dirty="0">
                <a:solidFill>
                  <a:schemeClr val="tx1"/>
                </a:solidFill>
                <a:latin typeface="+mj-lt"/>
              </a:rPr>
              <a:t>στοιχείων </a:t>
            </a:r>
            <a:r>
              <a:rPr lang="el-GR" sz="2800" b="0" dirty="0">
                <a:solidFill>
                  <a:schemeClr val="tx1"/>
                </a:solidFill>
              </a:rPr>
              <a:t>που δρουν ως καταλύτες</a:t>
            </a:r>
            <a:endParaRPr lang="el-GR" sz="28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541855320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766"/>
            <a:ext cx="845840" cy="70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659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08719"/>
            <a:ext cx="8754176" cy="180020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ΟΡΓΑΝΟΛΗΠΤΙΚΟΣ ΕΛΕΓΧΟΣ ΤΗΣ ΠΟΙΟΤΗΤΑΣ ΤΟΥ ΕΛΑΙΟΛΑΔΟΥ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268759"/>
            <a:ext cx="8300528" cy="532859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</a:rPr>
              <a:t>Εντοπίζει </a:t>
            </a:r>
            <a:r>
              <a:rPr lang="el-GR" sz="2800" b="0" dirty="0">
                <a:solidFill>
                  <a:schemeClr val="tx1"/>
                </a:solidFill>
              </a:rPr>
              <a:t>και περιγράφει τα χαρακτηριστικά (θετικά ή αρνητικά) ενός ελαιολάδου χρησιμοποιώντας τις αισθήσεις της όσφρησης και της γεύσης από μια εξειδικευμένη επιτροπή γευσιγνωσίας.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</a:rPr>
              <a:t>Είναι </a:t>
            </a:r>
            <a:r>
              <a:rPr lang="el-GR" sz="2800" b="0" dirty="0">
                <a:solidFill>
                  <a:schemeClr val="tx1"/>
                </a:solidFill>
              </a:rPr>
              <a:t>ένα απαραίτητο ποιοτικό κριτήριο για την ταξινόμηση ενός ελαιολάδου στις κατηγορίες "Έξτρα Παρθένο"  ή  </a:t>
            </a:r>
            <a:r>
              <a:rPr lang="el-GR" sz="2800" b="0" dirty="0" smtClean="0">
                <a:solidFill>
                  <a:schemeClr val="tx1"/>
                </a:solidFill>
              </a:rPr>
              <a:t>“Παρθένο" ανάλογα </a:t>
            </a:r>
            <a:r>
              <a:rPr lang="el-GR" sz="2800" b="0" dirty="0">
                <a:solidFill>
                  <a:schemeClr val="tx1"/>
                </a:solidFill>
              </a:rPr>
              <a:t>με τα οργανοληπτικά χαρακτηριστικά του.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</a:rPr>
              <a:t>Είναι </a:t>
            </a:r>
            <a:r>
              <a:rPr lang="el-GR" sz="2800" b="0" dirty="0">
                <a:solidFill>
                  <a:schemeClr val="tx1"/>
                </a:solidFill>
              </a:rPr>
              <a:t>ισοδύναμο με </a:t>
            </a:r>
            <a:r>
              <a:rPr lang="el-GR" sz="2800" b="0" dirty="0" smtClean="0">
                <a:solidFill>
                  <a:schemeClr val="tx1"/>
                </a:solidFill>
              </a:rPr>
              <a:t>τους άλλους ποιοτικούς ελέγχους </a:t>
            </a:r>
            <a:r>
              <a:rPr lang="el-GR" sz="2800" b="0" dirty="0" smtClean="0">
                <a:solidFill>
                  <a:schemeClr val="tx1"/>
                </a:solidFill>
              </a:rPr>
              <a:t>και αναντικατάστατο </a:t>
            </a:r>
            <a:endParaRPr lang="el-GR" sz="2800" b="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</a:rPr>
              <a:t>Χρησιμοποιεί </a:t>
            </a:r>
            <a:r>
              <a:rPr lang="el-GR" sz="2800" b="0" dirty="0">
                <a:solidFill>
                  <a:schemeClr val="tx1"/>
                </a:solidFill>
              </a:rPr>
              <a:t>μια ομάδα επιλεγμένων, εξειδικευμένων δοκιμαστών (αναγνωρισμένων από </a:t>
            </a:r>
            <a:r>
              <a:rPr lang="el-GR" sz="2800" b="0" dirty="0" smtClean="0">
                <a:solidFill>
                  <a:schemeClr val="tx1"/>
                </a:solidFill>
              </a:rPr>
              <a:t>το </a:t>
            </a:r>
            <a:r>
              <a:rPr lang="el-GR" sz="2800" b="0" dirty="0" smtClean="0">
                <a:solidFill>
                  <a:schemeClr val="tx1"/>
                </a:solidFill>
              </a:rPr>
              <a:t>Διεθνές Συμβούλιο </a:t>
            </a:r>
            <a:r>
              <a:rPr lang="el-GR" sz="2800" b="0" dirty="0" smtClean="0">
                <a:solidFill>
                  <a:schemeClr val="tx1"/>
                </a:solidFill>
              </a:rPr>
              <a:t>Ελαιολάδου) </a:t>
            </a:r>
            <a:r>
              <a:rPr lang="el-GR" sz="2800" b="0" dirty="0">
                <a:solidFill>
                  <a:schemeClr val="tx1"/>
                </a:solidFill>
              </a:rPr>
              <a:t>για να </a:t>
            </a:r>
            <a:r>
              <a:rPr lang="el-GR" sz="2800" b="0" dirty="0" smtClean="0">
                <a:solidFill>
                  <a:schemeClr val="tx1"/>
                </a:solidFill>
              </a:rPr>
              <a:t>ταξινομεί </a:t>
            </a:r>
            <a:r>
              <a:rPr lang="el-GR" sz="2800" b="0" dirty="0">
                <a:solidFill>
                  <a:schemeClr val="tx1"/>
                </a:solidFill>
              </a:rPr>
              <a:t>τα παρθένα ελαιόλαδα ανάλογα με την </a:t>
            </a:r>
            <a:r>
              <a:rPr lang="el-GR" sz="2800" b="0" dirty="0" smtClean="0">
                <a:solidFill>
                  <a:schemeClr val="tx1"/>
                </a:solidFill>
              </a:rPr>
              <a:t>ένταση </a:t>
            </a:r>
            <a:r>
              <a:rPr lang="el-GR" sz="2800" b="0" dirty="0">
                <a:solidFill>
                  <a:schemeClr val="tx1"/>
                </a:solidFill>
              </a:rPr>
              <a:t>του κυρίαρχου </a:t>
            </a:r>
            <a:r>
              <a:rPr lang="el-GR" sz="2800" b="0" dirty="0" smtClean="0">
                <a:solidFill>
                  <a:schemeClr val="tx1"/>
                </a:solidFill>
              </a:rPr>
              <a:t>ελαττώματος που γίνεται αντιληπτό  </a:t>
            </a:r>
            <a:r>
              <a:rPr lang="el-GR" sz="2800" b="0" dirty="0">
                <a:solidFill>
                  <a:schemeClr val="tx1"/>
                </a:solidFill>
              </a:rPr>
              <a:t>και την παρουσία ή </a:t>
            </a:r>
            <a:r>
              <a:rPr lang="el-GR" sz="2800" b="0" dirty="0" smtClean="0">
                <a:solidFill>
                  <a:schemeClr val="tx1"/>
                </a:solidFill>
              </a:rPr>
              <a:t>όχι του φρουτώδους. </a:t>
            </a:r>
            <a:endParaRPr lang="el-GR" sz="2800" b="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724017328"/>
              </p:ext>
            </p:extLst>
          </p:nvPr>
        </p:nvGraphicFramePr>
        <p:xfrm flipH="1" flipV="1">
          <a:off x="8365604" y="5906148"/>
          <a:ext cx="1246956" cy="763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93135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7460</TotalTime>
  <Words>1043</Words>
  <Application>Microsoft Office PowerPoint</Application>
  <PresentationFormat>Προβολή στην οθόνη (4:3)</PresentationFormat>
  <Paragraphs>175</Paragraphs>
  <Slides>15</Slides>
  <Notes>15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3" baseType="lpstr">
      <vt:lpstr>ＭＳ Ｐゴシック</vt:lpstr>
      <vt:lpstr>Arial</vt:lpstr>
      <vt:lpstr>Calibri</vt:lpstr>
      <vt:lpstr>Cambria</vt:lpstr>
      <vt:lpstr>Times New Roman</vt:lpstr>
      <vt:lpstr>Verdana</vt:lpstr>
      <vt:lpstr>Wingdings</vt:lpstr>
      <vt:lpstr>Θέμα του Office</vt:lpstr>
      <vt:lpstr>   Θ.Ε. 7: ΠΑΡΟΥΣΙΑΣΗ  3ου ΠΥΛΩΝΑ ΤΟΥ ΣΥΣΤΗΜΑΤΟΣ ΠΙΣΤΟΠΟΙΗΣΗΣ ΑΥΘΕΝΤΙΚΟΤΗΤΑΣ ΕΛΑΙΟΛΑΔΟΥ -Ποιότητα/Χημικές Αναλύσεις/Οργανοληπτικές Μέθοδοι    ”Certification of Authenticity and Development of a Promotion Network olive products in the across border GREECE – ITALY area” https://interreg-authentic-olive-net.eu/       Το παρόν κείμενο παράχθηκε με την οικονομική υποστήριξη της Ευρωπαϊκής Ένωσης και  αντανακλά τις απόψεις των συγγραφέα και  η Διαχειριστική Αρχή  δεν ευθύνεται για οποιαδήποτε χρήση των πληροφοριών που περιέχονται σε αυτήν   </vt:lpstr>
      <vt:lpstr>  ΔΙΑΤΡΟΦΙΚΑ ΧΑΡΑΚΤΗΡΙΣΤΙΚΑ ΤΟΥ ΕΛΑΙΟΛΑΔΟΥ (1)      </vt:lpstr>
      <vt:lpstr>  ΔΙΑΤΡΟΦΙΚΑ ΧΑΡΑΚΤΗΡΙΣΤΙΚΑ ΤΟΥ ΕΛΑΙΟΛΑΔΟΥ (2)      </vt:lpstr>
      <vt:lpstr>  ΔΙΑΤΡΟΦΙΚΑ ΧΑΡΑΚΤΗΡΙΣΤΙΚΑ ΤΟΥ ΕΛΑΙΟΛΑΔΟΥ (3)      </vt:lpstr>
      <vt:lpstr>  ΦΥΣΙΚΟΧΗΜΙΚΟΙ ΕΛΕΓΧΟΙ ΤΗΣ ΠΟΙΟΤΗΤΑΣ ΤΟΥ ΕΛΑΙΟΛΑΔΟΥ       </vt:lpstr>
      <vt:lpstr>  ΠΟΙΟΤΙΚΑ ΚΡΙΤΗΡΙΑ ΕΛΑΙΟΛΑΔΟΥ ΒΑΣΕΙ ΧΗΜΙΚΩΝ ΑΝΑΛΥΣΕΩΝ (1)      </vt:lpstr>
      <vt:lpstr>  ΠΟΙΟΤΙΚΑ ΚΡΙΤΗΡΙΑ ΕΛΑΙΟΛΑΔΟΥ ΒΑΣΕΙ ΧΗΜΙΚΩΝ ΑΝΑΛΥΣΕΩΝ (2)      </vt:lpstr>
      <vt:lpstr>  ΠΟΙΟΤΙΚΑ ΚΡΙΤΗΡΙΑ ΕΛΑΙΟΛΑΔΟΥ ΒΑΣΕΙ ΧΗΜΙΚΩΝ ΑΝΑΛΥΣΕΩΝ (3)      </vt:lpstr>
      <vt:lpstr>  ΟΡΓΑΝΟΛΗΠΤΙΚΟΣ ΕΛΕΓΧΟΣ ΤΗΣ ΠΟΙΟΤΗΤΑΣ ΤΟΥ ΕΛΑΙΟΛΑΔΟΥ       </vt:lpstr>
      <vt:lpstr>  ΘΕΤΙΚΑ ΟΡΓΑΝΟΛΗΠΤΙΚΑ ΧΑΡΑΚΤΗΡΙΣΤΙΚΑ ΤΟΥ ΕΛΑΙΟΛΑΔΟΥ (1)      </vt:lpstr>
      <vt:lpstr>  ΘΕΤΙΚΑ ΟΡΓΑΝΟΛΗΠΤΙΚΑ ΧΑΡΑΚΤΗΡΙΣΤΙΚΑ ΤΟΥ ΕΛΑΙΟΛΑΔΟΥ (2)      </vt:lpstr>
      <vt:lpstr>  ΘΕΤΙΚΑ ΟΡΓΑΝΟΛΗΠΤΙΚΑ ΧΑΡΑΚΤΗΡΙΣΤΙΚΑ ΤΟΥ ΕΛΑΙΟΛΑΔΟΥ (3)      </vt:lpstr>
      <vt:lpstr>  ΑΡΝΗΤΙΚΑ ΟΡΓΑΝΟΛΗΠΤΙΚΑ ΧΑΡΑΚΤΗΡΙΣΤΙΚΑ ΤΟΥ ΕΛΑΙΟΛΑΔΟΥ (1)      </vt:lpstr>
      <vt:lpstr>  ΑΡΝΗΤΙΚΑ ΟΡΓΑΝΟΛΗΠΤΙΚΑ ΧΑΡΑΚΤΗΡΙΣΤΙΚΑ ΤΟΥ ΕΛΑΙΟΛΑΔΟΥ (2)      </vt:lpstr>
      <vt:lpstr>  ΑΡΝΗΤΙΚΑ ΟΡΓΑΝΟΛΗΠΤΙΚΑ ΧΑΡΑΚΤΗΡΙΣΤΙΚΑ ΤΟΥ ΕΛΑΙΟΛΑΔΟΥ (3)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Stevy</dc:creator>
  <cp:lastModifiedBy>oem</cp:lastModifiedBy>
  <cp:revision>828</cp:revision>
  <cp:lastPrinted>2017-03-28T15:01:35Z</cp:lastPrinted>
  <dcterms:created xsi:type="dcterms:W3CDTF">2012-09-06T09:03:05Z</dcterms:created>
  <dcterms:modified xsi:type="dcterms:W3CDTF">2021-07-16T09:09:43Z</dcterms:modified>
</cp:coreProperties>
</file>