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735763" cy="98663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jrxeWzFUmK4QS1YMel2AXT/A4e/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61AB8EE-D1AE-45F8-B71F-75D374851119}">
  <a:tblStyle styleId="{A61AB8EE-D1AE-45F8-B71F-75D37485111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1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86B8-4F99-9606-6F48294547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116608"/>
        <c:axId val="130325248"/>
      </c:radarChart>
      <c:catAx>
        <c:axId val="1301166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0325248"/>
        <c:crosses val="autoZero"/>
        <c:auto val="1"/>
        <c:lblAlgn val="ctr"/>
        <c:lblOffset val="100"/>
        <c:noMultiLvlLbl val="0"/>
      </c:catAx>
      <c:valAx>
        <c:axId val="1303252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3011660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EC35-424F-B5FB-8774938AFB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617856"/>
        <c:axId val="8860160"/>
      </c:radarChart>
      <c:catAx>
        <c:axId val="346178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8860160"/>
        <c:crosses val="autoZero"/>
        <c:auto val="1"/>
        <c:lblAlgn val="ctr"/>
        <c:lblOffset val="100"/>
        <c:noMultiLvlLbl val="0"/>
      </c:catAx>
      <c:valAx>
        <c:axId val="88601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46178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6D10-4643-9ADE-C498CCC3FE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65088"/>
        <c:axId val="8861312"/>
      </c:radarChart>
      <c:catAx>
        <c:axId val="866508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8861312"/>
        <c:crosses val="autoZero"/>
        <c:auto val="1"/>
        <c:lblAlgn val="ctr"/>
        <c:lblOffset val="100"/>
        <c:noMultiLvlLbl val="0"/>
      </c:catAx>
      <c:valAx>
        <c:axId val="88613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866508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7038-4560-9A31-5C471A3514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06912"/>
        <c:axId val="130320064"/>
      </c:radarChart>
      <c:catAx>
        <c:axId val="8806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0320064"/>
        <c:crosses val="autoZero"/>
        <c:auto val="1"/>
        <c:lblAlgn val="ctr"/>
        <c:lblOffset val="100"/>
        <c:noMultiLvlLbl val="0"/>
      </c:catAx>
      <c:valAx>
        <c:axId val="1303200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880691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C246-43A9-ACDA-452A8BF426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20736"/>
        <c:axId val="129851392"/>
      </c:radarChart>
      <c:catAx>
        <c:axId val="88207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29851392"/>
        <c:crosses val="autoZero"/>
        <c:auto val="1"/>
        <c:lblAlgn val="ctr"/>
        <c:lblOffset val="100"/>
        <c:noMultiLvlLbl val="0"/>
      </c:catAx>
      <c:valAx>
        <c:axId val="1298513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882073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C1A9-4268-BD58-E6B0AB0CCA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133440"/>
        <c:axId val="129856576"/>
      </c:radarChart>
      <c:catAx>
        <c:axId val="3513344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29856576"/>
        <c:crosses val="autoZero"/>
        <c:auto val="1"/>
        <c:lblAlgn val="ctr"/>
        <c:lblOffset val="100"/>
        <c:noMultiLvlLbl val="0"/>
      </c:catAx>
      <c:valAx>
        <c:axId val="1298565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513344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51749083427881"/>
          <c:y val="0.13184635587067475"/>
          <c:w val="0.6596858742177224"/>
          <c:h val="0.74827541389170604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Στήλη1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E54859"/>
              </a:solidFill>
              <a:ln w="41275">
                <a:solidFill>
                  <a:srgbClr val="333F50"/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0-CA9A-43F6-A597-8911187451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738688"/>
        <c:axId val="91522752"/>
      </c:radarChart>
      <c:catAx>
        <c:axId val="3473868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91522752"/>
        <c:crosses val="autoZero"/>
        <c:auto val="1"/>
        <c:lblAlgn val="ctr"/>
        <c:lblOffset val="100"/>
        <c:noMultiLvlLbl val="0"/>
      </c:catAx>
      <c:valAx>
        <c:axId val="915227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473868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15373" y="0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1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>
              <a:solidFill>
                <a:srgbClr val="FF0000"/>
              </a:solidFill>
            </a:endParaRPr>
          </a:p>
        </p:txBody>
      </p:sp>
      <p:sp>
        <p:nvSpPr>
          <p:cNvPr id="76" name="Google Shape;76;p1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1</a:t>
            </a:fld>
            <a:endParaRPr/>
          </a:p>
        </p:txBody>
      </p:sp>
      <p:sp>
        <p:nvSpPr>
          <p:cNvPr id="77" name="Google Shape;77;p1:notes"/>
          <p:cNvSpPr txBox="1">
            <a:spLocks noGrp="1"/>
          </p:cNvSpPr>
          <p:nvPr>
            <p:ph type="ftr" idx="11"/>
          </p:nvPr>
        </p:nvSpPr>
        <p:spPr>
          <a:xfrm>
            <a:off x="0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p10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0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10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2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88" name="Google Shape;88;p2:notes"/>
          <p:cNvSpPr txBox="1">
            <a:spLocks noGrp="1"/>
          </p:cNvSpPr>
          <p:nvPr>
            <p:ph type="ftr" idx="11"/>
          </p:nvPr>
        </p:nvSpPr>
        <p:spPr>
          <a:xfrm>
            <a:off x="0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3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4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4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5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5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6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6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p7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7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8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8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9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9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Διαφάνεια τίτλου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>
                <a:solidFill>
                  <a:schemeClr val="dk1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Εικόνα με λεζάντα">
  <p:cSld name="Εικόνα με λεζάντα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1"/>
          <p:cNvSpPr>
            <a:spLocks noGrp="1"/>
          </p:cNvSpPr>
          <p:nvPr>
            <p:ph type="pic" idx="2"/>
          </p:nvPr>
        </p:nvSpPr>
        <p:spPr>
          <a:xfrm>
            <a:off x="1792288" y="1556792"/>
            <a:ext cx="5486400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21"/>
          <p:cNvSpPr txBox="1">
            <a:spLocks noGrp="1"/>
          </p:cNvSpPr>
          <p:nvPr>
            <p:ph type="body" idx="1"/>
          </p:nvPr>
        </p:nvSpPr>
        <p:spPr>
          <a:xfrm>
            <a:off x="1792288" y="5157192"/>
            <a:ext cx="5486400" cy="10150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1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21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Τίτλος και Κατακόρυφο κείμενο" type="vertTx">
  <p:cSld name="VERTICAL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2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22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ατακόρυφος τίτλος και Κείμενο" type="vertTitleAndTx">
  <p:cSld name="VERTICAL_TITLE_AND_VERTICAL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ενή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title and Content">
  <p:cSld name="Title, Subtitle and Conten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body" idx="1"/>
          </p:nvPr>
        </p:nvSpPr>
        <p:spPr>
          <a:xfrm>
            <a:off x="403106" y="1583511"/>
            <a:ext cx="8393257" cy="597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61950" algn="l">
              <a:spcBef>
                <a:spcPts val="420"/>
              </a:spcBef>
              <a:spcAft>
                <a:spcPts val="0"/>
              </a:spcAft>
              <a:buClr>
                <a:schemeClr val="lt2"/>
              </a:buClr>
              <a:buSzPts val="2100"/>
              <a:buChar char="•"/>
              <a:defRPr sz="21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body" idx="2"/>
          </p:nvPr>
        </p:nvSpPr>
        <p:spPr>
          <a:xfrm>
            <a:off x="403106" y="2175262"/>
            <a:ext cx="8393257" cy="3950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2pPr>
            <a:lvl3pPr marL="1371600" lvl="2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3pPr>
            <a:lvl4pPr marL="1828800" lvl="3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4pPr>
            <a:lvl5pPr marL="2286000" lvl="4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5pPr>
            <a:lvl6pPr marL="2743200" lvl="5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6pPr>
            <a:lvl7pPr marL="3200400" lvl="6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7pPr>
            <a:lvl8pPr marL="3657600" lvl="7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8pPr>
            <a:lvl9pPr marL="4114800" lvl="8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Τίτλος και Περιεχόμενο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5"/>
          <p:cNvSpPr txBox="1">
            <a:spLocks noGrp="1"/>
          </p:cNvSpPr>
          <p:nvPr>
            <p:ph type="body" idx="1"/>
          </p:nvPr>
        </p:nvSpPr>
        <p:spPr>
          <a:xfrm>
            <a:off x="464156" y="155679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/>
            </a:lvl1pPr>
            <a:lvl2pPr marL="914400" lvl="1" indent="-4064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/>
            </a:lvl2pPr>
            <a:lvl3pPr marL="1371600" lvl="2" indent="-3810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3pPr>
            <a:lvl4pPr marL="1828800" lvl="3" indent="-3556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/>
            </a:lvl4pPr>
            <a:lvl5pPr marL="2286000" lvl="4" indent="-3556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15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" name="Google Shape;25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εφαλίδα ενότητας" type="secHead">
  <p:cSld name="SECTION_HEADER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000"/>
              <a:buFont typeface="Arial"/>
              <a:buNone/>
              <a:defRPr sz="4000" b="0" cap="none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Δύο περιεχόμενα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17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17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" name="Google Shape;35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Σύγκριση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8"/>
          <p:cNvSpPr txBox="1">
            <a:spLocks noGrp="1"/>
          </p:cNvSpPr>
          <p:nvPr>
            <p:ph type="body" idx="1"/>
          </p:nvPr>
        </p:nvSpPr>
        <p:spPr>
          <a:xfrm>
            <a:off x="457200" y="1574254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8"/>
          <p:cNvSpPr txBox="1">
            <a:spLocks noGrp="1"/>
          </p:cNvSpPr>
          <p:nvPr>
            <p:ph type="body" idx="2"/>
          </p:nvPr>
        </p:nvSpPr>
        <p:spPr>
          <a:xfrm>
            <a:off x="457200" y="2214016"/>
            <a:ext cx="4040188" cy="387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18"/>
          <p:cNvSpPr txBox="1">
            <a:spLocks noGrp="1"/>
          </p:cNvSpPr>
          <p:nvPr>
            <p:ph type="body" idx="3"/>
          </p:nvPr>
        </p:nvSpPr>
        <p:spPr>
          <a:xfrm>
            <a:off x="4645025" y="1574254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8"/>
          <p:cNvSpPr txBox="1">
            <a:spLocks noGrp="1"/>
          </p:cNvSpPr>
          <p:nvPr>
            <p:ph type="body" idx="4"/>
          </p:nvPr>
        </p:nvSpPr>
        <p:spPr>
          <a:xfrm>
            <a:off x="4645025" y="2214016"/>
            <a:ext cx="4041775" cy="387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18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8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" name="Google Shape;44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Μόνο τίτλος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9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19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49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Περιεχόμενο με λεζάντα">
  <p:cSld name="Περιεχόμενο με λεζάντα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0"/>
          <p:cNvSpPr txBox="1">
            <a:spLocks noGrp="1"/>
          </p:cNvSpPr>
          <p:nvPr>
            <p:ph type="body" idx="1"/>
          </p:nvPr>
        </p:nvSpPr>
        <p:spPr>
          <a:xfrm>
            <a:off x="3575050" y="1556792"/>
            <a:ext cx="5111750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body" idx="2"/>
          </p:nvPr>
        </p:nvSpPr>
        <p:spPr>
          <a:xfrm>
            <a:off x="457200" y="1556792"/>
            <a:ext cx="3008313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3" name="Google Shape;53;p2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0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20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assoproli.it/" TargetMode="External"/><Relationship Id="rId13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hyperlink" Target="https://www.elgo.gr/" TargetMode="External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de.gov.gr/gr/index.php" TargetMode="External"/><Relationship Id="rId11" Type="http://schemas.openxmlformats.org/officeDocument/2006/relationships/image" Target="../media/image8.png"/><Relationship Id="rId5" Type="http://schemas.openxmlformats.org/officeDocument/2006/relationships/hyperlink" Target="https://www.prevezachamber.gr/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hyperlink" Target="http://www.fg.camcom.gov.it/" TargetMode="External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pignosys.developing.it/AON/Login.asp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s://network.interreg-authentic-olive-net.eu/home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 txBox="1">
            <a:spLocks noGrp="1"/>
          </p:cNvSpPr>
          <p:nvPr>
            <p:ph type="ctrTitle"/>
          </p:nvPr>
        </p:nvSpPr>
        <p:spPr>
          <a:xfrm>
            <a:off x="683568" y="1312612"/>
            <a:ext cx="7738537" cy="4871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ct val="275000"/>
              <a:buFont typeface="Arial"/>
              <a:buNone/>
            </a:pPr>
            <a:br>
              <a:rPr lang="el-GR" dirty="0">
                <a:solidFill>
                  <a:srgbClr val="47796A"/>
                </a:solidFill>
              </a:rPr>
            </a:br>
            <a:br>
              <a:rPr lang="el-GR" dirty="0"/>
            </a:br>
            <a:r>
              <a:rPr lang="el-GR" sz="2200" b="1" dirty="0">
                <a:solidFill>
                  <a:schemeClr val="dk2"/>
                </a:solidFill>
              </a:rPr>
              <a:t>U.T. 1: PRESENTAZIONE DEL PROGETTO AUTHENTIC – OLIVE – NET</a:t>
            </a:r>
            <a:br>
              <a:rPr lang="el-GR" sz="16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Certification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of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Authenticity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and Development of a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Promotion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Network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olive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products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in the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across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border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GREECE – ITALY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area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b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https://interreg-authentic-olive-net.eu/</a:t>
            </a:r>
            <a:b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1600" dirty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US" sz="1300" dirty="0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Il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presente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testo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è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stato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prodotto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con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il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sostegno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economico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dell’Unione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Europea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e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rispecchia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i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punti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di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vista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degli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autori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e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l’Autorità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di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Gestione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non è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responsabile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per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qualsiasi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uso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delle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informazioni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contenute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in</a:t>
            </a:r>
            <a:endParaRPr sz="1300" dirty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questo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300" dirty="0" err="1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documento</a:t>
            </a:r>
            <a:r>
              <a:rPr lang="el-GR" sz="1300" dirty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300" dirty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ct val="100000"/>
              <a:buFont typeface="Arial"/>
              <a:buNone/>
            </a:pPr>
            <a:endParaRPr b="1" dirty="0">
              <a:solidFill>
                <a:schemeClr val="dk2"/>
              </a:solidFill>
            </a:endParaRPr>
          </a:p>
        </p:txBody>
      </p:sp>
      <p:sp>
        <p:nvSpPr>
          <p:cNvPr id="80" name="Google Shape;80;p1" descr="ÎÏÎ¿ÏÎ­Î»ÎµÏÎ¼Î± ÎµÎ¹ÎºÏÎ½Î±Ï Î³Î¹Î± interreg greece italy logo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" name="Google Shape;81;p1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83768" y="232492"/>
            <a:ext cx="3933298" cy="108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14290" y="3429000"/>
            <a:ext cx="1531987" cy="1267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83;p14">
            <a:extLst>
              <a:ext uri="{FF2B5EF4-FFF2-40B4-BE49-F238E27FC236}">
                <a16:creationId xmlns:a16="http://schemas.microsoft.com/office/drawing/2014/main" id="{AC03C871-1D97-446B-A2DA-061E76047554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059892" y="6021288"/>
            <a:ext cx="781050" cy="44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0"/>
          <p:cNvSpPr txBox="1">
            <a:spLocks noGrp="1"/>
          </p:cNvSpPr>
          <p:nvPr>
            <p:ph type="title"/>
          </p:nvPr>
        </p:nvSpPr>
        <p:spPr>
          <a:xfrm>
            <a:off x="194912" y="297670"/>
            <a:ext cx="8754300" cy="17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</a:pPr>
            <a:r>
              <a:rPr lang="el-GR" sz="3000" b="1">
                <a:solidFill>
                  <a:schemeClr val="dk2"/>
                </a:solidFill>
              </a:rPr>
              <a:t>Varietà Locali di Olive Selezionate</a:t>
            </a:r>
            <a:endParaRPr sz="3000">
              <a:solidFill>
                <a:schemeClr val="dk2"/>
              </a:solidFill>
            </a:endParaRPr>
          </a:p>
        </p:txBody>
      </p:sp>
      <p:sp>
        <p:nvSpPr>
          <p:cNvPr id="181" name="Google Shape;181;p10"/>
          <p:cNvSpPr txBox="1">
            <a:spLocks noGrp="1"/>
          </p:cNvSpPr>
          <p:nvPr>
            <p:ph type="body" idx="1"/>
          </p:nvPr>
        </p:nvSpPr>
        <p:spPr>
          <a:xfrm>
            <a:off x="683568" y="2420888"/>
            <a:ext cx="7848872" cy="3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just" rtl="0">
              <a:lnSpc>
                <a:spcPct val="120000"/>
              </a:lnSpc>
              <a:spcBef>
                <a:spcPts val="1160"/>
              </a:spcBef>
              <a:spcAft>
                <a:spcPts val="0"/>
              </a:spcAft>
              <a:buClr>
                <a:schemeClr val="lt2"/>
              </a:buClr>
              <a:buSzPts val="6400"/>
              <a:buNone/>
            </a:pPr>
            <a:endParaRPr sz="64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6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82" name="Google Shape;182;p10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3" name="Google Shape;183;p10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4" name="Google Shape;184;p10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7915" y="0"/>
            <a:ext cx="1219200" cy="1011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1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11560" y="1484784"/>
            <a:ext cx="8065713" cy="4583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/>
          <p:nvPr/>
        </p:nvSpPr>
        <p:spPr>
          <a:xfrm>
            <a:off x="591835" y="-288165"/>
            <a:ext cx="7776900" cy="353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 b="1">
                <a:solidFill>
                  <a:schemeClr val="dk2"/>
                </a:solidFill>
              </a:rPr>
              <a:t>Partner del progetto</a:t>
            </a:r>
            <a:endParaRPr sz="32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32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p2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082625" cy="8979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3" name="Google Shape;93;p2"/>
          <p:cNvGraphicFramePr/>
          <p:nvPr/>
        </p:nvGraphicFramePr>
        <p:xfrm>
          <a:off x="913378" y="856853"/>
          <a:ext cx="7959350" cy="6001155"/>
        </p:xfrm>
        <a:graphic>
          <a:graphicData uri="http://schemas.openxmlformats.org/drawingml/2006/table">
            <a:tbl>
              <a:tblPr firstRow="1" bandRow="1">
                <a:noFill/>
                <a:tableStyleId>{A61AB8EE-D1AE-45F8-B71F-75D374851119}</a:tableStyleId>
              </a:tblPr>
              <a:tblGrid>
                <a:gridCol w="336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1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05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l-GR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Camera di Preveza, che rappresenta in pieno le attività agroalimentari</a:t>
                      </a:r>
                      <a:endParaRPr sz="13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l-GR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del settore olivicolo nel suo territorio</a:t>
                      </a:r>
                      <a:endParaRPr sz="13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l-GR" sz="1300" u="sng">
                          <a:solidFill>
                            <a:schemeClr val="hlink"/>
                          </a:solidFill>
                          <a:latin typeface="Arial"/>
                          <a:ea typeface="Arial"/>
                          <a:cs typeface="Arial"/>
                          <a:sym typeface="Arial"/>
                          <a:hlinkClick r:id="rId5"/>
                        </a:rPr>
                        <a:t>https://www.prevezachamber.gr/</a:t>
                      </a:r>
                      <a:r>
                        <a:rPr lang="el-GR" sz="13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3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54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l-GR" sz="13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Regione della Grecia occidentale, che possiede un ruolo</a:t>
                      </a:r>
                      <a:endParaRPr sz="1300" b="1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l-GR" sz="13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istituzionale nello sviluppo del settore agricolo e rurale in genere</a:t>
                      </a:r>
                      <a:endParaRPr sz="1300" b="1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lang="el-GR" sz="1300" b="1" u="sng">
                          <a:solidFill>
                            <a:schemeClr val="hlink"/>
                          </a:solidFill>
                          <a:latin typeface="Arial"/>
                          <a:ea typeface="Arial"/>
                          <a:cs typeface="Arial"/>
                          <a:sym typeface="Arial"/>
                          <a:hlinkClick r:id="rId6"/>
                        </a:rPr>
                        <a:t>https://www.pde.gov.gr/gr/index.php</a:t>
                      </a:r>
                      <a:r>
                        <a:rPr lang="el-GR" sz="1300" b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b="1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63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l-GR" sz="1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Organizzazione Agricola Greca – DEMETER, con una vasta</a:t>
                      </a:r>
                      <a:endParaRPr sz="13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l-GR" sz="1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esperienza su progetti di ricerca riguardanti il settore olivicolo</a:t>
                      </a:r>
                      <a:endParaRPr sz="13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l-GR" sz="1300" b="1" u="sng">
                          <a:solidFill>
                            <a:schemeClr val="hlink"/>
                          </a:solidFill>
                          <a:latin typeface="Arial"/>
                          <a:ea typeface="Arial"/>
                          <a:cs typeface="Arial"/>
                          <a:sym typeface="Arial"/>
                          <a:hlinkClick r:id="rId7"/>
                        </a:rPr>
                        <a:t>https://www.elgo.gr/</a:t>
                      </a:r>
                      <a:r>
                        <a:rPr lang="el-GR" sz="1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3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72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l-GR" sz="16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l-GR" sz="1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Cooperativa Agricola Assoproli Bari, una delle cooperative</a:t>
                      </a:r>
                      <a:endParaRPr sz="13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l-GR" sz="1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italiane più grandi nel settore olivicolo.</a:t>
                      </a:r>
                      <a:endParaRPr sz="13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l-GR" sz="1300" b="1" u="sng">
                          <a:solidFill>
                            <a:schemeClr val="hlink"/>
                          </a:solidFill>
                          <a:latin typeface="Arial"/>
                          <a:ea typeface="Arial"/>
                          <a:cs typeface="Arial"/>
                          <a:sym typeface="Arial"/>
                          <a:hlinkClick r:id="rId8"/>
                        </a:rPr>
                        <a:t>https://assoproli.it/</a:t>
                      </a:r>
                      <a:r>
                        <a:rPr lang="el-GR" sz="1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3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018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l-GR" sz="1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Camera di Commercio di Foggia, che rappresenta in pieno le attività</a:t>
                      </a:r>
                      <a:endParaRPr sz="13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l-GR" sz="1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agroalimentari del settore olivicolo della sua zona</a:t>
                      </a:r>
                      <a:endParaRPr sz="13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l-GR" sz="1300" b="1" u="sng">
                          <a:solidFill>
                            <a:schemeClr val="hlink"/>
                          </a:solidFill>
                          <a:latin typeface="Arial"/>
                          <a:ea typeface="Arial"/>
                          <a:cs typeface="Arial"/>
                          <a:sym typeface="Arial"/>
                          <a:hlinkClick r:id="rId9"/>
                        </a:rPr>
                        <a:t>http://www.fg.camcom.gov.it/</a:t>
                      </a:r>
                      <a:r>
                        <a:rPr lang="el-GR" sz="13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3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b="1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94" name="Google Shape;94;p2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542728" y="1048778"/>
            <a:ext cx="2364656" cy="68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2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467750" y="2006025"/>
            <a:ext cx="2364650" cy="107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2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1943710" y="3383718"/>
            <a:ext cx="1219200" cy="1011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2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542726" y="4699325"/>
            <a:ext cx="2021160" cy="812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2" descr="cid:image003.png@01D77572.D9C7CAF0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467753" y="5843107"/>
            <a:ext cx="2514599" cy="631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"/>
          <p:cNvSpPr txBox="1">
            <a:spLocks noGrp="1"/>
          </p:cNvSpPr>
          <p:nvPr>
            <p:ph type="title"/>
          </p:nvPr>
        </p:nvSpPr>
        <p:spPr>
          <a:xfrm>
            <a:off x="107512" y="1168820"/>
            <a:ext cx="8754300" cy="8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155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155" b="1">
                <a:solidFill>
                  <a:srgbClr val="000000"/>
                </a:solidFill>
              </a:rPr>
              <a:t>ZONA COMUNE TRANSFRONTALIERA</a:t>
            </a:r>
            <a:endParaRPr sz="3155" b="1">
              <a:solidFill>
                <a:srgbClr val="000000"/>
              </a:solidFill>
            </a:endParaRPr>
          </a:p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4859"/>
              <a:buFont typeface="Arial"/>
              <a:buNone/>
            </a:pPr>
            <a:r>
              <a:rPr lang="el-GR" sz="3155" b="1">
                <a:solidFill>
                  <a:srgbClr val="000000"/>
                </a:solidFill>
              </a:rPr>
              <a:t>GRECIA – ITALIA</a:t>
            </a:r>
            <a:endParaRPr sz="3155" b="1">
              <a:solidFill>
                <a:srgbClr val="000000"/>
              </a:solidFill>
            </a:endParaRPr>
          </a:p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>
                <a:solidFill>
                  <a:srgbClr val="47796A"/>
                </a:solidFill>
              </a:rPr>
              <a:t> </a:t>
            </a:r>
            <a:endParaRPr sz="3200">
              <a:solidFill>
                <a:srgbClr val="47796A"/>
              </a:solidFill>
            </a:endParaRPr>
          </a:p>
        </p:txBody>
      </p:sp>
      <p:sp>
        <p:nvSpPr>
          <p:cNvPr id="105" name="Google Shape;105;p3"/>
          <p:cNvSpPr txBox="1">
            <a:spLocks noGrp="1"/>
          </p:cNvSpPr>
          <p:nvPr>
            <p:ph type="body" idx="1"/>
          </p:nvPr>
        </p:nvSpPr>
        <p:spPr>
          <a:xfrm>
            <a:off x="457196" y="1700800"/>
            <a:ext cx="8229600" cy="52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8000" b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80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b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b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6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06" name="Google Shape;106;p3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7" name="Google Shape;107;p3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8" name="Google Shape;108;p3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504" y="157586"/>
            <a:ext cx="1219200" cy="1011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562615" y="1700808"/>
            <a:ext cx="6227687" cy="46684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"/>
          <p:cNvSpPr txBox="1">
            <a:spLocks noGrp="1"/>
          </p:cNvSpPr>
          <p:nvPr>
            <p:ph type="title"/>
          </p:nvPr>
        </p:nvSpPr>
        <p:spPr>
          <a:xfrm>
            <a:off x="135712" y="664390"/>
            <a:ext cx="8754300" cy="8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</a:t>
            </a:r>
            <a:r>
              <a:rPr lang="el-GR" sz="3600" b="1">
                <a:solidFill>
                  <a:srgbClr val="000000"/>
                </a:solidFill>
              </a:rPr>
              <a:t>Peculiarità del territorio</a:t>
            </a: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>
                <a:solidFill>
                  <a:srgbClr val="47796A"/>
                </a:solidFill>
              </a:rPr>
              <a:t> </a:t>
            </a:r>
            <a:endParaRPr sz="3200">
              <a:solidFill>
                <a:srgbClr val="47796A"/>
              </a:solidFill>
            </a:endParaRPr>
          </a:p>
        </p:txBody>
      </p:sp>
      <p:sp>
        <p:nvSpPr>
          <p:cNvPr id="117" name="Google Shape;117;p4"/>
          <p:cNvSpPr txBox="1">
            <a:spLocks noGrp="1"/>
          </p:cNvSpPr>
          <p:nvPr>
            <p:ph type="body" idx="1"/>
          </p:nvPr>
        </p:nvSpPr>
        <p:spPr>
          <a:xfrm>
            <a:off x="290661" y="772951"/>
            <a:ext cx="8444400" cy="58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34290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200" b="0">
                <a:solidFill>
                  <a:schemeClr val="dk1"/>
                </a:solidFill>
              </a:rPr>
              <a:t>• Settore olivicolo è molto sviluppato e altamente specializzato (l’Italia e la Grecia sono rispettivamente il 2° e il 3° paese produttore di olive a</a:t>
            </a:r>
            <a:endParaRPr sz="7200" b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l-GR" sz="7200" b="0">
                <a:solidFill>
                  <a:schemeClr val="dk1"/>
                </a:solidFill>
              </a:rPr>
              <a:t>livello mondiale).</a:t>
            </a:r>
            <a:endParaRPr sz="72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200" b="0">
                <a:solidFill>
                  <a:schemeClr val="dk1"/>
                </a:solidFill>
              </a:rPr>
              <a:t>      • Grazie alle specificità ed alle caratteristiche dell’ambiente naturale, ci</a:t>
            </a:r>
            <a:endParaRPr sz="7200" b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200" b="0">
                <a:solidFill>
                  <a:schemeClr val="dk1"/>
                </a:solidFill>
              </a:rPr>
              <a:t>sono tantissimi prodotti olivicoli tradizionali di alta qualità (molti tra</a:t>
            </a:r>
            <a:endParaRPr sz="7200" b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l-GR" sz="7200" b="0">
                <a:solidFill>
                  <a:schemeClr val="dk1"/>
                </a:solidFill>
              </a:rPr>
              <a:t>questi sono qualificati come DOP e IGP), che si sposano perfettamente con la dieta e l’alimentazione Mediterranea.</a:t>
            </a:r>
            <a:endParaRPr sz="72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200" b="0">
                <a:solidFill>
                  <a:schemeClr val="dk1"/>
                </a:solidFill>
              </a:rPr>
              <a:t>      • L’interesse dei consumatori per l’autenticità dei prodotti olivicoli è in</a:t>
            </a:r>
            <a:endParaRPr sz="7200" b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l-GR" sz="7200" b="0">
                <a:solidFill>
                  <a:schemeClr val="dk1"/>
                </a:solidFill>
              </a:rPr>
              <a:t>continuo aumento.</a:t>
            </a:r>
            <a:endParaRPr sz="72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200" b="0">
                <a:solidFill>
                  <a:schemeClr val="dk1"/>
                </a:solidFill>
              </a:rPr>
              <a:t>      • Vi è una insufficiente valorizzazione di questo capitale a causa delle</a:t>
            </a:r>
            <a:endParaRPr sz="72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200" b="0">
                <a:solidFill>
                  <a:schemeClr val="dk1"/>
                </a:solidFill>
              </a:rPr>
              <a:t>      distorsioni del mercato interno (come il persistere di vendite all’ingrosso</a:t>
            </a:r>
            <a:endParaRPr sz="72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200" b="0">
                <a:solidFill>
                  <a:schemeClr val="dk1"/>
                </a:solidFill>
              </a:rPr>
              <a:t>      – sfuso e di “certificazione orale” o soggettiva, ecc.).</a:t>
            </a:r>
            <a:endParaRPr sz="72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200" b="0">
                <a:solidFill>
                  <a:schemeClr val="dk1"/>
                </a:solidFill>
              </a:rPr>
              <a:t>      • I procedimenti di certificazione attualmente in uso non promuovono</a:t>
            </a:r>
            <a:endParaRPr sz="72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200" b="0">
                <a:solidFill>
                  <a:schemeClr val="dk1"/>
                </a:solidFill>
              </a:rPr>
              <a:t>      sufficientemente l’autenticità dei prodotti olivicoli locali di alta qualità.</a:t>
            </a:r>
            <a:endParaRPr sz="72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200" b="0">
                <a:solidFill>
                  <a:schemeClr val="dk1"/>
                </a:solidFill>
              </a:rPr>
              <a:t>      • Vi è un basso livello di cooperazione tra le PMI ed i Centri di Ricerca</a:t>
            </a:r>
            <a:endParaRPr sz="72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200" b="0">
                <a:solidFill>
                  <a:schemeClr val="dk1"/>
                </a:solidFill>
              </a:rPr>
              <a:t>      che si occupano dell’autenticità dei prodotti olivicoli.</a:t>
            </a:r>
            <a:endParaRPr sz="72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200" b="0">
                <a:solidFill>
                  <a:schemeClr val="dk1"/>
                </a:solidFill>
              </a:rPr>
              <a:t>      • Vi è un basso livello di competitività delle PMI.</a:t>
            </a:r>
            <a:endParaRPr sz="72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sz="6400" b="0">
              <a:solidFill>
                <a:schemeClr val="dk1"/>
              </a:solidFill>
            </a:endParaRPr>
          </a:p>
          <a:p>
            <a:pPr marL="342900" lvl="0" indent="-21590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8000" b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b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b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98450" algn="just" rtl="0">
              <a:lnSpc>
                <a:spcPct val="80000"/>
              </a:lnSpc>
              <a:spcBef>
                <a:spcPts val="74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98450" algn="just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98450" algn="just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98450" algn="just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257175" algn="just" rtl="0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18" name="Google Shape;118;p4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9" name="Google Shape;119;p4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0" name="Google Shape;120;p4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" y="-1"/>
            <a:ext cx="1016443" cy="84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"/>
          <p:cNvSpPr txBox="1">
            <a:spLocks noGrp="1"/>
          </p:cNvSpPr>
          <p:nvPr>
            <p:ph type="title"/>
          </p:nvPr>
        </p:nvSpPr>
        <p:spPr>
          <a:xfrm>
            <a:off x="107512" y="677080"/>
            <a:ext cx="8754300" cy="4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 b="1">
                <a:solidFill>
                  <a:schemeClr val="dk2"/>
                </a:solidFill>
              </a:rPr>
              <a:t>Finalità del progetto</a:t>
            </a:r>
            <a:endParaRPr sz="3200">
              <a:solidFill>
                <a:schemeClr val="dk2"/>
              </a:solidFill>
            </a:endParaRPr>
          </a:p>
        </p:txBody>
      </p:sp>
      <p:sp>
        <p:nvSpPr>
          <p:cNvPr id="128" name="Google Shape;128;p5"/>
          <p:cNvSpPr txBox="1">
            <a:spLocks noGrp="1"/>
          </p:cNvSpPr>
          <p:nvPr>
            <p:ph type="body" idx="1"/>
          </p:nvPr>
        </p:nvSpPr>
        <p:spPr>
          <a:xfrm>
            <a:off x="236190" y="1502055"/>
            <a:ext cx="8496944" cy="4668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2800" b="0" dirty="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0" indent="-257175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8800" b="0" dirty="0" err="1">
                <a:solidFill>
                  <a:schemeClr val="dk1"/>
                </a:solidFill>
              </a:rPr>
              <a:t>L’introduzione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di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un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metodo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innovativo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ed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efficace</a:t>
            </a:r>
            <a:r>
              <a:rPr lang="el-GR" sz="8800" b="0" dirty="0">
                <a:solidFill>
                  <a:schemeClr val="dk1"/>
                </a:solidFill>
              </a:rPr>
              <a:t> per:</a:t>
            </a:r>
            <a:endParaRPr sz="8800" b="0" dirty="0">
              <a:solidFill>
                <a:schemeClr val="dk1"/>
              </a:solidFill>
            </a:endParaRPr>
          </a:p>
          <a:p>
            <a:pPr marL="742950" lvl="0" indent="-257175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8800" b="0" dirty="0">
                <a:solidFill>
                  <a:schemeClr val="dk1"/>
                </a:solidFill>
              </a:rPr>
              <a:t>- </a:t>
            </a:r>
            <a:r>
              <a:rPr lang="el-GR" sz="8800" b="0" dirty="0" err="1">
                <a:solidFill>
                  <a:schemeClr val="dk1"/>
                </a:solidFill>
              </a:rPr>
              <a:t>la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certificazione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dell’autenticità</a:t>
            </a:r>
            <a:r>
              <a:rPr lang="el-GR" sz="8800" b="0" dirty="0">
                <a:solidFill>
                  <a:schemeClr val="dk1"/>
                </a:solidFill>
              </a:rPr>
              <a:t> e </a:t>
            </a:r>
            <a:r>
              <a:rPr lang="el-GR" sz="8800" b="0" dirty="0" err="1">
                <a:solidFill>
                  <a:schemeClr val="dk1"/>
                </a:solidFill>
              </a:rPr>
              <a:t>dell’alta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qualità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delle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varietà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locali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di</a:t>
            </a:r>
            <a:r>
              <a:rPr lang="el-GR" sz="8800" b="0" dirty="0">
                <a:solidFill>
                  <a:schemeClr val="dk1"/>
                </a:solidFill>
              </a:rPr>
              <a:t> olive,</a:t>
            </a:r>
            <a:endParaRPr sz="8800" b="0" dirty="0">
              <a:solidFill>
                <a:schemeClr val="dk1"/>
              </a:solidFill>
            </a:endParaRPr>
          </a:p>
          <a:p>
            <a:pPr marL="742950" lvl="0" indent="-257175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8800" b="0" dirty="0">
                <a:solidFill>
                  <a:schemeClr val="dk1"/>
                </a:solidFill>
              </a:rPr>
              <a:t>- </a:t>
            </a:r>
            <a:r>
              <a:rPr lang="el-GR" sz="8800" b="0" dirty="0" err="1">
                <a:solidFill>
                  <a:schemeClr val="dk1"/>
                </a:solidFill>
              </a:rPr>
              <a:t>la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promozione</a:t>
            </a:r>
            <a:r>
              <a:rPr lang="el-GR" sz="8800" b="0" dirty="0">
                <a:solidFill>
                  <a:schemeClr val="dk1"/>
                </a:solidFill>
              </a:rPr>
              <a:t> “</a:t>
            </a:r>
            <a:r>
              <a:rPr lang="el-GR" sz="8800" b="0" dirty="0" err="1">
                <a:solidFill>
                  <a:schemeClr val="dk1"/>
                </a:solidFill>
              </a:rPr>
              <a:t>intelligente</a:t>
            </a:r>
            <a:r>
              <a:rPr lang="el-GR" sz="8800" b="0" dirty="0">
                <a:solidFill>
                  <a:schemeClr val="dk1"/>
                </a:solidFill>
              </a:rPr>
              <a:t>” </a:t>
            </a:r>
            <a:r>
              <a:rPr lang="el-GR" sz="8800" b="0" dirty="0" err="1">
                <a:solidFill>
                  <a:schemeClr val="dk1"/>
                </a:solidFill>
              </a:rPr>
              <a:t>dei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loro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vantaggi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competitivi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sui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mercati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nazionali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ed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esteri</a:t>
            </a:r>
            <a:r>
              <a:rPr lang="el-GR" sz="8800" b="0" dirty="0">
                <a:solidFill>
                  <a:schemeClr val="dk1"/>
                </a:solidFill>
              </a:rPr>
              <a:t>,</a:t>
            </a:r>
            <a:endParaRPr sz="8800" b="0" dirty="0">
              <a:solidFill>
                <a:schemeClr val="dk1"/>
              </a:solidFill>
            </a:endParaRPr>
          </a:p>
          <a:p>
            <a:pPr marL="742950" lvl="0" indent="-257175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8800" b="0" dirty="0" err="1">
                <a:solidFill>
                  <a:schemeClr val="dk1"/>
                </a:solidFill>
              </a:rPr>
              <a:t>Attraverso</a:t>
            </a:r>
            <a:r>
              <a:rPr lang="el-GR" sz="8800" b="0" dirty="0">
                <a:solidFill>
                  <a:schemeClr val="dk1"/>
                </a:solidFill>
              </a:rPr>
              <a:t>:</a:t>
            </a:r>
            <a:endParaRPr sz="8800" b="0" dirty="0">
              <a:solidFill>
                <a:schemeClr val="dk1"/>
              </a:solidFill>
            </a:endParaRPr>
          </a:p>
          <a:p>
            <a:pPr marL="742950" lvl="0" indent="-257175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8800" b="0" dirty="0">
                <a:solidFill>
                  <a:schemeClr val="dk1"/>
                </a:solidFill>
              </a:rPr>
              <a:t>• </a:t>
            </a:r>
            <a:r>
              <a:rPr lang="el-GR" sz="8800" b="0" dirty="0" err="1">
                <a:solidFill>
                  <a:schemeClr val="dk1"/>
                </a:solidFill>
              </a:rPr>
              <a:t>lo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sviluppo</a:t>
            </a:r>
            <a:r>
              <a:rPr lang="el-GR" sz="8800" b="0" dirty="0">
                <a:solidFill>
                  <a:schemeClr val="dk1"/>
                </a:solidFill>
              </a:rPr>
              <a:t> e </a:t>
            </a:r>
            <a:r>
              <a:rPr lang="el-GR" sz="8800" b="0" dirty="0" err="1">
                <a:solidFill>
                  <a:schemeClr val="dk1"/>
                </a:solidFill>
              </a:rPr>
              <a:t>l’applicazione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di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un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sistema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integrato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pilota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di</a:t>
            </a:r>
            <a:endParaRPr sz="8800" b="0" dirty="0">
              <a:solidFill>
                <a:schemeClr val="dk1"/>
              </a:solidFill>
            </a:endParaRPr>
          </a:p>
          <a:p>
            <a:pPr marL="742950" lvl="0" indent="-257175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8800" b="0" dirty="0" err="1">
                <a:solidFill>
                  <a:schemeClr val="dk1"/>
                </a:solidFill>
              </a:rPr>
              <a:t>certificazione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dell’autenticità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degli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oli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di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extra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vergine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di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oliva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locali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classificati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come</a:t>
            </a:r>
            <a:r>
              <a:rPr lang="el-GR" sz="8800" b="0" dirty="0">
                <a:solidFill>
                  <a:schemeClr val="dk1"/>
                </a:solidFill>
              </a:rPr>
              <a:t> DOP e IGP.</a:t>
            </a:r>
            <a:endParaRPr sz="8800" b="0" dirty="0">
              <a:solidFill>
                <a:schemeClr val="dk1"/>
              </a:solidFill>
            </a:endParaRPr>
          </a:p>
          <a:p>
            <a:pPr marL="742950" lvl="0" indent="-257175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8800" b="0" dirty="0">
                <a:solidFill>
                  <a:schemeClr val="dk1"/>
                </a:solidFill>
              </a:rPr>
              <a:t>• </a:t>
            </a:r>
            <a:r>
              <a:rPr lang="el-GR" sz="8800" b="0" dirty="0" err="1">
                <a:solidFill>
                  <a:schemeClr val="dk1"/>
                </a:solidFill>
              </a:rPr>
              <a:t>l’utilizzo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di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nuovi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metodi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di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analisi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chimico-fisiche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ed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organolettiche</a:t>
            </a:r>
            <a:r>
              <a:rPr lang="el-GR" sz="8800" b="0" dirty="0">
                <a:solidFill>
                  <a:schemeClr val="dk1"/>
                </a:solidFill>
              </a:rPr>
              <a:t> o</a:t>
            </a:r>
            <a:endParaRPr sz="8800" b="0" dirty="0">
              <a:solidFill>
                <a:schemeClr val="dk1"/>
              </a:solidFill>
            </a:endParaRPr>
          </a:p>
          <a:p>
            <a:pPr marL="742950" lvl="0" indent="-257175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8800" b="0" dirty="0" err="1">
                <a:solidFill>
                  <a:schemeClr val="dk1"/>
                </a:solidFill>
              </a:rPr>
              <a:t>adattamento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di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metodi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analitici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esistenti</a:t>
            </a:r>
            <a:r>
              <a:rPr lang="el-GR" sz="8800" b="0" dirty="0">
                <a:solidFill>
                  <a:schemeClr val="dk1"/>
                </a:solidFill>
              </a:rPr>
              <a:t>, in </a:t>
            </a:r>
            <a:r>
              <a:rPr lang="el-GR" sz="8800" b="0" dirty="0" err="1">
                <a:solidFill>
                  <a:schemeClr val="dk1"/>
                </a:solidFill>
              </a:rPr>
              <a:t>base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alla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varietà</a:t>
            </a:r>
            <a:r>
              <a:rPr lang="el-GR" sz="8800" b="0" dirty="0">
                <a:solidFill>
                  <a:schemeClr val="dk1"/>
                </a:solidFill>
              </a:rPr>
              <a:t> e </a:t>
            </a:r>
            <a:r>
              <a:rPr lang="el-GR" sz="8800" b="0" dirty="0" err="1">
                <a:solidFill>
                  <a:schemeClr val="dk1"/>
                </a:solidFill>
              </a:rPr>
              <a:t>all’origine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geografica</a:t>
            </a:r>
            <a:r>
              <a:rPr lang="el-GR" sz="8800" b="0" dirty="0">
                <a:solidFill>
                  <a:schemeClr val="dk1"/>
                </a:solidFill>
              </a:rPr>
              <a:t>.</a:t>
            </a:r>
            <a:endParaRPr sz="8800" b="0" dirty="0">
              <a:solidFill>
                <a:schemeClr val="dk1"/>
              </a:solidFill>
            </a:endParaRPr>
          </a:p>
          <a:p>
            <a:pPr marL="742950" lvl="0" indent="-257175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endParaRPr sz="8800" b="0" dirty="0">
              <a:solidFill>
                <a:schemeClr val="dk1"/>
              </a:solidFill>
            </a:endParaRPr>
          </a:p>
          <a:p>
            <a:pPr marL="742950" lvl="0" indent="-257175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8800" b="0" dirty="0">
                <a:solidFill>
                  <a:schemeClr val="dk1"/>
                </a:solidFill>
              </a:rPr>
              <a:t>• </a:t>
            </a:r>
            <a:r>
              <a:rPr lang="el-GR" sz="8800" b="0" dirty="0" err="1">
                <a:solidFill>
                  <a:schemeClr val="dk1"/>
                </a:solidFill>
              </a:rPr>
              <a:t>la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promozione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di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tecniche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di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coltivazione</a:t>
            </a:r>
            <a:r>
              <a:rPr lang="el-GR" sz="8800" b="0" dirty="0">
                <a:solidFill>
                  <a:schemeClr val="dk1"/>
                </a:solidFill>
              </a:rPr>
              <a:t> e </a:t>
            </a:r>
            <a:r>
              <a:rPr lang="el-GR" sz="8800" b="0" dirty="0" err="1">
                <a:solidFill>
                  <a:schemeClr val="dk1"/>
                </a:solidFill>
              </a:rPr>
              <a:t>protezione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delle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piante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rispettose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dell’ambiente</a:t>
            </a:r>
            <a:r>
              <a:rPr lang="el-GR" sz="8800" b="0" dirty="0">
                <a:solidFill>
                  <a:schemeClr val="dk1"/>
                </a:solidFill>
              </a:rPr>
              <a:t>, </a:t>
            </a:r>
            <a:r>
              <a:rPr lang="el-GR" sz="8800" b="0" dirty="0" err="1">
                <a:solidFill>
                  <a:schemeClr val="dk1"/>
                </a:solidFill>
              </a:rPr>
              <a:t>nonchè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di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moderni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metodi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di</a:t>
            </a:r>
            <a:r>
              <a:rPr lang="el-GR" sz="8800" b="0" dirty="0">
                <a:solidFill>
                  <a:schemeClr val="dk1"/>
                </a:solidFill>
              </a:rPr>
              <a:t> </a:t>
            </a:r>
            <a:r>
              <a:rPr lang="el-GR" sz="8800" b="0" dirty="0" err="1">
                <a:solidFill>
                  <a:schemeClr val="dk1"/>
                </a:solidFill>
              </a:rPr>
              <a:t>lavorazione</a:t>
            </a:r>
            <a:r>
              <a:rPr lang="el-GR" sz="8800" b="0" dirty="0">
                <a:solidFill>
                  <a:schemeClr val="dk1"/>
                </a:solidFill>
              </a:rPr>
              <a:t>.</a:t>
            </a:r>
            <a:endParaRPr sz="8800" b="0" dirty="0">
              <a:solidFill>
                <a:schemeClr val="dk1"/>
              </a:solidFill>
            </a:endParaRPr>
          </a:p>
          <a:p>
            <a:pPr marL="742950" lvl="1" indent="-257175" algn="just" rtl="0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dk1"/>
              </a:buClr>
              <a:buSzPts val="450"/>
              <a:buNone/>
            </a:pPr>
            <a:endParaRPr sz="8800" dirty="0"/>
          </a:p>
        </p:txBody>
      </p:sp>
      <p:graphicFrame>
        <p:nvGraphicFramePr>
          <p:cNvPr id="129" name="Google Shape;129;p5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0" name="Google Shape;130;p5"/>
          <p:cNvSpPr txBox="1"/>
          <p:nvPr/>
        </p:nvSpPr>
        <p:spPr>
          <a:xfrm>
            <a:off x="-49350" y="6108231"/>
            <a:ext cx="1691700" cy="2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p5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32240" y="0"/>
            <a:ext cx="2369119" cy="836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504" y="11737"/>
            <a:ext cx="1219200" cy="1011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"/>
          <p:cNvSpPr txBox="1">
            <a:spLocks noGrp="1"/>
          </p:cNvSpPr>
          <p:nvPr>
            <p:ph type="title"/>
          </p:nvPr>
        </p:nvSpPr>
        <p:spPr>
          <a:xfrm>
            <a:off x="185648" y="1059343"/>
            <a:ext cx="8754176" cy="497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 b="1">
                <a:solidFill>
                  <a:schemeClr val="dk2"/>
                </a:solidFill>
              </a:rPr>
              <a:t>Obiettivo generale del progetto</a:t>
            </a:r>
            <a:br>
              <a:rPr lang="el-GR"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3200">
              <a:solidFill>
                <a:srgbClr val="47796A"/>
              </a:solidFill>
            </a:endParaRPr>
          </a:p>
        </p:txBody>
      </p:sp>
      <p:sp>
        <p:nvSpPr>
          <p:cNvPr id="139" name="Google Shape;139;p6"/>
          <p:cNvSpPr txBox="1">
            <a:spLocks noGrp="1"/>
          </p:cNvSpPr>
          <p:nvPr>
            <p:ph type="body" idx="1"/>
          </p:nvPr>
        </p:nvSpPr>
        <p:spPr>
          <a:xfrm>
            <a:off x="391527" y="2177482"/>
            <a:ext cx="8229600" cy="46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325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9000">
                <a:solidFill>
                  <a:schemeClr val="dk1"/>
                </a:solidFill>
              </a:rPr>
              <a:t>La creazione di una Rete di Innovazione nel settore olivicolo tra le Camere di Commercio, le Associazioni, le PMI, gli Istituti di Ricerca e gli Enti Regionali, finalizzata allo sviluppo ed all’offerta alle aziende locali di produzione dell’olio d’oliva di metodi innovativi e integrativi e di strumenti e servizi di certificazione dell’autenticità dell’olio d’oliva.</a:t>
            </a:r>
            <a:endParaRPr sz="90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82222"/>
              <a:buNone/>
            </a:pPr>
            <a:endParaRPr sz="90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l-GR" sz="7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8000" b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64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85115" algn="just" rtl="0">
              <a:lnSpc>
                <a:spcPct val="80000"/>
              </a:lnSpc>
              <a:spcBef>
                <a:spcPts val="782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85115" algn="just" rtl="0">
              <a:lnSpc>
                <a:spcPct val="80000"/>
              </a:lnSpc>
              <a:spcBef>
                <a:spcPts val="364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85115" algn="just" rtl="0">
              <a:lnSpc>
                <a:spcPct val="80000"/>
              </a:lnSpc>
              <a:spcBef>
                <a:spcPts val="364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85115" algn="just" rtl="0">
              <a:lnSpc>
                <a:spcPct val="80000"/>
              </a:lnSpc>
              <a:spcBef>
                <a:spcPts val="364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85115" algn="just" rtl="0">
              <a:lnSpc>
                <a:spcPct val="80000"/>
              </a:lnSpc>
              <a:spcBef>
                <a:spcPts val="364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248602" algn="just" rtl="0">
              <a:lnSpc>
                <a:spcPct val="80000"/>
              </a:lnSpc>
              <a:spcBef>
                <a:spcPts val="299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40" name="Google Shape;140;p6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1" name="Google Shape;141;p6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6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6240" y="58646"/>
            <a:ext cx="1219200" cy="1011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7"/>
          <p:cNvSpPr txBox="1">
            <a:spLocks noGrp="1"/>
          </p:cNvSpPr>
          <p:nvPr>
            <p:ph type="title"/>
          </p:nvPr>
        </p:nvSpPr>
        <p:spPr>
          <a:xfrm>
            <a:off x="136298" y="802793"/>
            <a:ext cx="8754300" cy="4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 b="1">
                <a:solidFill>
                  <a:srgbClr val="000000"/>
                </a:solidFill>
              </a:rPr>
              <a:t>Obiettivi specifici del progetto</a:t>
            </a:r>
            <a:endParaRPr sz="3200">
              <a:solidFill>
                <a:srgbClr val="47796A"/>
              </a:solidFill>
            </a:endParaRPr>
          </a:p>
        </p:txBody>
      </p:sp>
      <p:sp>
        <p:nvSpPr>
          <p:cNvPr id="150" name="Google Shape;150;p7"/>
          <p:cNvSpPr txBox="1">
            <a:spLocks noGrp="1"/>
          </p:cNvSpPr>
          <p:nvPr>
            <p:ph type="body" idx="1"/>
          </p:nvPr>
        </p:nvSpPr>
        <p:spPr>
          <a:xfrm>
            <a:off x="457200" y="2251681"/>
            <a:ext cx="8229600" cy="3654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342900" lvl="0" indent="-298450" algn="just" rtl="0">
              <a:lnSpc>
                <a:spcPct val="12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9600" b="0" dirty="0">
                <a:solidFill>
                  <a:schemeClr val="dk1"/>
                </a:solidFill>
              </a:rPr>
              <a:t>1. </a:t>
            </a:r>
            <a:r>
              <a:rPr lang="el-GR" sz="9600" b="0" dirty="0" err="1">
                <a:solidFill>
                  <a:schemeClr val="dk1"/>
                </a:solidFill>
              </a:rPr>
              <a:t>Sviluppo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dei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principi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ed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applicazione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di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un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sistema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pilota</a:t>
            </a:r>
            <a:r>
              <a:rPr lang="el-GR" sz="9600" b="0" dirty="0">
                <a:solidFill>
                  <a:schemeClr val="dk1"/>
                </a:solidFill>
              </a:rPr>
              <a:t> per </a:t>
            </a:r>
            <a:r>
              <a:rPr lang="el-GR" sz="9600" b="0" dirty="0" err="1">
                <a:solidFill>
                  <a:schemeClr val="dk1"/>
                </a:solidFill>
              </a:rPr>
              <a:t>la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certificazione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dell’autenticità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dell’olio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d’oliva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nella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zona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comune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transfrontaliera</a:t>
            </a:r>
            <a:r>
              <a:rPr lang="el-GR" sz="9600" b="0" dirty="0">
                <a:solidFill>
                  <a:schemeClr val="dk1"/>
                </a:solidFill>
              </a:rPr>
              <a:t>.</a:t>
            </a:r>
            <a:endParaRPr sz="9600" b="0" dirty="0">
              <a:solidFill>
                <a:schemeClr val="dk1"/>
              </a:solidFill>
            </a:endParaRPr>
          </a:p>
          <a:p>
            <a:pPr marL="342900" lvl="0" indent="-298450" algn="just" rtl="0">
              <a:lnSpc>
                <a:spcPct val="12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9600" b="0" dirty="0">
                <a:solidFill>
                  <a:schemeClr val="dk1"/>
                </a:solidFill>
              </a:rPr>
              <a:t>2. </a:t>
            </a:r>
            <a:r>
              <a:rPr lang="el-GR" sz="9600" b="0" dirty="0" err="1">
                <a:solidFill>
                  <a:schemeClr val="dk1"/>
                </a:solidFill>
              </a:rPr>
              <a:t>Promozione</a:t>
            </a:r>
            <a:r>
              <a:rPr lang="el-GR" sz="9600" b="0" dirty="0">
                <a:solidFill>
                  <a:schemeClr val="dk1"/>
                </a:solidFill>
              </a:rPr>
              <a:t> e </a:t>
            </a:r>
            <a:r>
              <a:rPr lang="el-GR" sz="9600" b="0" dirty="0" err="1">
                <a:solidFill>
                  <a:schemeClr val="dk1"/>
                </a:solidFill>
              </a:rPr>
              <a:t>incoraggiamento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della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collaborazione</a:t>
            </a:r>
            <a:r>
              <a:rPr lang="el-GR" sz="9600" b="0" dirty="0">
                <a:solidFill>
                  <a:schemeClr val="dk1"/>
                </a:solidFill>
              </a:rPr>
              <a:t> e </a:t>
            </a:r>
            <a:r>
              <a:rPr lang="el-GR" sz="9600" b="0" dirty="0" err="1">
                <a:solidFill>
                  <a:schemeClr val="dk1"/>
                </a:solidFill>
              </a:rPr>
              <a:t>della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creazione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di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reti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tra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le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Aziende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che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svolgono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attività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nel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campo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olivicolo</a:t>
            </a:r>
            <a:r>
              <a:rPr lang="el-GR" sz="9600" b="0" dirty="0">
                <a:solidFill>
                  <a:schemeClr val="dk1"/>
                </a:solidFill>
              </a:rPr>
              <a:t>, </a:t>
            </a:r>
            <a:r>
              <a:rPr lang="el-GR" sz="9600" b="0" dirty="0" err="1">
                <a:solidFill>
                  <a:schemeClr val="dk1"/>
                </a:solidFill>
              </a:rPr>
              <a:t>le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Camere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di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Commercio</a:t>
            </a:r>
            <a:r>
              <a:rPr lang="el-GR" sz="9600" b="0" dirty="0">
                <a:solidFill>
                  <a:schemeClr val="dk1"/>
                </a:solidFill>
              </a:rPr>
              <a:t>, </a:t>
            </a:r>
            <a:r>
              <a:rPr lang="el-GR" sz="9600" b="0" dirty="0" err="1">
                <a:solidFill>
                  <a:schemeClr val="dk1"/>
                </a:solidFill>
              </a:rPr>
              <a:t>gli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Istituti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di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Ricerca</a:t>
            </a:r>
            <a:r>
              <a:rPr lang="el-GR" sz="9600" b="0" dirty="0">
                <a:solidFill>
                  <a:schemeClr val="dk1"/>
                </a:solidFill>
              </a:rPr>
              <a:t> e </a:t>
            </a:r>
            <a:r>
              <a:rPr lang="el-GR" sz="9600" b="0" dirty="0" err="1">
                <a:solidFill>
                  <a:schemeClr val="dk1"/>
                </a:solidFill>
              </a:rPr>
              <a:t>gli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Enti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Regionali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competenti</a:t>
            </a:r>
            <a:r>
              <a:rPr lang="el-GR" sz="9600" b="0" dirty="0">
                <a:solidFill>
                  <a:schemeClr val="dk1"/>
                </a:solidFill>
              </a:rPr>
              <a:t>.</a:t>
            </a:r>
            <a:endParaRPr sz="9600" b="0" dirty="0">
              <a:solidFill>
                <a:schemeClr val="dk1"/>
              </a:solidFill>
            </a:endParaRPr>
          </a:p>
          <a:p>
            <a:pPr marL="342900" lvl="0" indent="-298450" algn="just" rtl="0">
              <a:lnSpc>
                <a:spcPct val="12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9600" b="0" dirty="0">
                <a:solidFill>
                  <a:schemeClr val="dk1"/>
                </a:solidFill>
              </a:rPr>
              <a:t>3. </a:t>
            </a:r>
            <a:r>
              <a:rPr lang="el-GR" sz="9600" b="0" dirty="0" err="1">
                <a:solidFill>
                  <a:schemeClr val="dk1"/>
                </a:solidFill>
              </a:rPr>
              <a:t>Valorizzazione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di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strumenti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innovativi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al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fine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di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migliorare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il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posizionamento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sul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mercato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delle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aziende</a:t>
            </a:r>
            <a:r>
              <a:rPr lang="el-GR" sz="9600" b="0" dirty="0">
                <a:solidFill>
                  <a:schemeClr val="dk1"/>
                </a:solidFill>
              </a:rPr>
              <a:t> </a:t>
            </a:r>
            <a:r>
              <a:rPr lang="el-GR" sz="9600" b="0" dirty="0" err="1">
                <a:solidFill>
                  <a:schemeClr val="dk1"/>
                </a:solidFill>
              </a:rPr>
              <a:t>olivicole</a:t>
            </a:r>
            <a:r>
              <a:rPr lang="el-GR" sz="9600" b="0" dirty="0">
                <a:solidFill>
                  <a:schemeClr val="dk1"/>
                </a:solidFill>
              </a:rPr>
              <a:t>.</a:t>
            </a:r>
            <a:endParaRPr sz="9600" b="0" dirty="0">
              <a:solidFill>
                <a:schemeClr val="dk1"/>
              </a:solidFill>
            </a:endParaRPr>
          </a:p>
          <a:p>
            <a:pPr marL="342900" lvl="0" indent="-298450" algn="just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ct val="29166"/>
              <a:buFont typeface="Noto Sans Symbols"/>
              <a:buNone/>
            </a:pPr>
            <a:endParaRPr sz="9600" b="0" dirty="0">
              <a:solidFill>
                <a:schemeClr val="dk1"/>
              </a:solidFill>
            </a:endParaRPr>
          </a:p>
          <a:p>
            <a:pPr marL="342900" lvl="0" indent="-298450" algn="just" rtl="0">
              <a:lnSpc>
                <a:spcPct val="80000"/>
              </a:lnSpc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257175" algn="just" rtl="0">
              <a:lnSpc>
                <a:spcPct val="80000"/>
              </a:lnSpc>
              <a:spcBef>
                <a:spcPts val="23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151" name="Google Shape;151;p7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2" name="Google Shape;152;p7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3" name="Google Shape;153;p7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6240" y="208120"/>
            <a:ext cx="1219200" cy="1011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"/>
          <p:cNvSpPr txBox="1">
            <a:spLocks noGrp="1"/>
          </p:cNvSpPr>
          <p:nvPr>
            <p:ph type="body" idx="1"/>
          </p:nvPr>
        </p:nvSpPr>
        <p:spPr>
          <a:xfrm>
            <a:off x="-1" y="226002"/>
            <a:ext cx="8393400" cy="5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el-GR" sz="3200">
                <a:solidFill>
                  <a:schemeClr val="dk2"/>
                </a:solidFill>
              </a:rPr>
              <a:t>Risultati principali del progetto</a:t>
            </a:r>
            <a:endParaRPr sz="3200">
              <a:solidFill>
                <a:schemeClr val="dk2"/>
              </a:solidFill>
            </a:endParaRPr>
          </a:p>
        </p:txBody>
      </p:sp>
      <p:sp>
        <p:nvSpPr>
          <p:cNvPr id="161" name="Google Shape;161;p8"/>
          <p:cNvSpPr txBox="1">
            <a:spLocks noGrp="1"/>
          </p:cNvSpPr>
          <p:nvPr>
            <p:ph type="body" idx="2"/>
          </p:nvPr>
        </p:nvSpPr>
        <p:spPr>
          <a:xfrm>
            <a:off x="750606" y="944700"/>
            <a:ext cx="8393400" cy="496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>
                <a:solidFill>
                  <a:schemeClr val="dk1"/>
                </a:solidFill>
              </a:rPr>
              <a:t>Definizione di criteri e procedimenti per la certificazione dell’autenticità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>
                <a:solidFill>
                  <a:schemeClr val="dk1"/>
                </a:solidFill>
              </a:rPr>
              <a:t>delle varietà locali di oli di oliva extra vergini, combinando: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>
                <a:solidFill>
                  <a:schemeClr val="dk1"/>
                </a:solidFill>
              </a:rPr>
              <a:t>- metodi di analisi chimico-fisiche e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>
                <a:solidFill>
                  <a:schemeClr val="dk1"/>
                </a:solidFill>
              </a:rPr>
              <a:t>- metodi organolittici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>
                <a:solidFill>
                  <a:schemeClr val="dk1"/>
                </a:solidFill>
              </a:rPr>
              <a:t>in base all’uso: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>
                <a:solidFill>
                  <a:schemeClr val="dk1"/>
                </a:solidFill>
              </a:rPr>
              <a:t>- di pratiche di coltivazione e protezione di piante non impattanti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>
                <a:solidFill>
                  <a:schemeClr val="dk1"/>
                </a:solidFill>
              </a:rPr>
              <a:t>sull’ambiente e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>
                <a:solidFill>
                  <a:schemeClr val="dk1"/>
                </a:solidFill>
              </a:rPr>
              <a:t>- di metodi di lavorazione innovativi ed avanzati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>
                <a:solidFill>
                  <a:schemeClr val="dk1"/>
                </a:solidFill>
              </a:rPr>
              <a:t>Creazione di un paniere comune di oli d’oliva autentici che conterrà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>
                <a:solidFill>
                  <a:schemeClr val="dk1"/>
                </a:solidFill>
              </a:rPr>
              <a:t>prodotti con caratteristiche di qualità specifiche delle varietà di olive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>
                <a:solidFill>
                  <a:schemeClr val="dk1"/>
                </a:solidFill>
              </a:rPr>
              <a:t>selezionate.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>
                <a:solidFill>
                  <a:schemeClr val="dk1"/>
                </a:solidFill>
              </a:rPr>
              <a:t>Piattaforma e-Promotion per la promozione smart del Paniere di Oli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>
                <a:solidFill>
                  <a:schemeClr val="dk1"/>
                </a:solidFill>
              </a:rPr>
              <a:t>Autentici.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 u="sng">
                <a:solidFill>
                  <a:schemeClr val="hlink"/>
                </a:solidFill>
                <a:hlinkClick r:id="rId3"/>
              </a:rPr>
              <a:t>https://epignosys.developing.it/AON/Login.aspx</a:t>
            </a:r>
            <a:r>
              <a:rPr lang="el-GR" sz="1600">
                <a:solidFill>
                  <a:schemeClr val="dk1"/>
                </a:solidFill>
              </a:rPr>
              <a:t> 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>
                <a:solidFill>
                  <a:schemeClr val="dk1"/>
                </a:solidFill>
              </a:rPr>
              <a:t>Piattaforma e-Networking per la promozione della collaborazione e la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>
                <a:solidFill>
                  <a:schemeClr val="dk1"/>
                </a:solidFill>
              </a:rPr>
              <a:t>creazione di reti tra i membri della Rete.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>
                <a:solidFill>
                  <a:schemeClr val="dk1"/>
                </a:solidFill>
              </a:rPr>
              <a:t>4 seminari formativi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 u="sng">
                <a:solidFill>
                  <a:schemeClr val="hlink"/>
                </a:solidFill>
                <a:hlinkClick r:id="rId4"/>
              </a:rPr>
              <a:t>https://network.interreg-authentic-olive-net.eu/home/</a:t>
            </a:r>
            <a:r>
              <a:rPr lang="el-GR" sz="1600">
                <a:solidFill>
                  <a:schemeClr val="dk1"/>
                </a:solidFill>
              </a:rPr>
              <a:t> 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>
                <a:solidFill>
                  <a:schemeClr val="dk1"/>
                </a:solidFill>
              </a:rPr>
              <a:t>Eventi speciali di promozione degli oli locali e di creazione di reti fra i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>
                <a:solidFill>
                  <a:schemeClr val="dk1"/>
                </a:solidFill>
              </a:rPr>
              <a:t>produttori locali (Preveza, Patrasso, Bari, Foggia)</a:t>
            </a:r>
            <a:endParaRPr sz="160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</a:pPr>
            <a:endParaRPr sz="1600">
              <a:solidFill>
                <a:schemeClr val="dk1"/>
              </a:solidFill>
            </a:endParaRPr>
          </a:p>
        </p:txBody>
      </p:sp>
      <p:pic>
        <p:nvPicPr>
          <p:cNvPr id="162" name="Google Shape;162;p8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282300" y="0"/>
            <a:ext cx="1819050" cy="60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" y="-2"/>
            <a:ext cx="1055825" cy="875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9"/>
          <p:cNvSpPr txBox="1">
            <a:spLocks noGrp="1"/>
          </p:cNvSpPr>
          <p:nvPr>
            <p:ph type="title"/>
          </p:nvPr>
        </p:nvSpPr>
        <p:spPr>
          <a:xfrm>
            <a:off x="179512" y="1196752"/>
            <a:ext cx="8754176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el-GR" sz="3200" b="1">
                <a:solidFill>
                  <a:schemeClr val="dk2"/>
                </a:solidFill>
              </a:rPr>
              <a:t>Gruppi – Obiettivi del progetto</a:t>
            </a:r>
            <a:endParaRPr sz="3200">
              <a:solidFill>
                <a:schemeClr val="dk2"/>
              </a:solidFill>
            </a:endParaRPr>
          </a:p>
        </p:txBody>
      </p:sp>
      <p:sp>
        <p:nvSpPr>
          <p:cNvPr id="170" name="Google Shape;170;p9"/>
          <p:cNvSpPr txBox="1">
            <a:spLocks noGrp="1"/>
          </p:cNvSpPr>
          <p:nvPr>
            <p:ph type="body" idx="1"/>
          </p:nvPr>
        </p:nvSpPr>
        <p:spPr>
          <a:xfrm>
            <a:off x="683568" y="2420888"/>
            <a:ext cx="7848872" cy="367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36195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l-GR" b="0">
                <a:solidFill>
                  <a:schemeClr val="dk1"/>
                </a:solidFill>
              </a:rPr>
              <a:t>Organizzazioni rappresentanti di Piccole e Media Imprese (PMI)</a:t>
            </a:r>
            <a:endParaRPr b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420"/>
              </a:spcBef>
              <a:spcAft>
                <a:spcPts val="0"/>
              </a:spcAft>
              <a:buNone/>
            </a:pPr>
            <a:endParaRPr b="0">
              <a:solidFill>
                <a:schemeClr val="dk1"/>
              </a:solidFill>
            </a:endParaRPr>
          </a:p>
          <a:p>
            <a:pPr marL="457200" lvl="0" indent="-36195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l-GR" b="0">
                <a:solidFill>
                  <a:schemeClr val="dk1"/>
                </a:solidFill>
              </a:rPr>
              <a:t>Comunità di ricerca</a:t>
            </a:r>
            <a:endParaRPr b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420"/>
              </a:spcBef>
              <a:spcAft>
                <a:spcPts val="0"/>
              </a:spcAft>
              <a:buNone/>
            </a:pPr>
            <a:endParaRPr b="0">
              <a:solidFill>
                <a:schemeClr val="dk1"/>
              </a:solidFill>
            </a:endParaRPr>
          </a:p>
          <a:p>
            <a:pPr marL="457200" lvl="0" indent="-36195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l-GR" b="0">
                <a:solidFill>
                  <a:schemeClr val="dk1"/>
                </a:solidFill>
              </a:rPr>
              <a:t>Enti Regionali</a:t>
            </a:r>
            <a:endParaRPr b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420"/>
              </a:spcBef>
              <a:spcAft>
                <a:spcPts val="0"/>
              </a:spcAft>
              <a:buNone/>
            </a:pPr>
            <a:endParaRPr b="0">
              <a:solidFill>
                <a:schemeClr val="dk1"/>
              </a:solidFill>
            </a:endParaRPr>
          </a:p>
          <a:p>
            <a:pPr marL="457200" lvl="0" indent="-36195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l-GR" b="0">
                <a:solidFill>
                  <a:schemeClr val="dk1"/>
                </a:solidFill>
              </a:rPr>
              <a:t>Piccole e media imprese del settore olivicolo</a:t>
            </a:r>
            <a:endParaRPr b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0">
              <a:solidFill>
                <a:schemeClr val="dk1"/>
              </a:solidFill>
            </a:endParaRPr>
          </a:p>
          <a:p>
            <a:pPr marL="457200" lvl="0" indent="-361950" algn="l" rtl="0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l-GR" b="0">
                <a:solidFill>
                  <a:schemeClr val="dk1"/>
                </a:solidFill>
              </a:rPr>
              <a:t>Nuovi coltivatori e produttori di olio d’oliva</a:t>
            </a:r>
            <a:endParaRPr b="0">
              <a:solidFill>
                <a:schemeClr val="dk1"/>
              </a:solidFill>
            </a:endParaRPr>
          </a:p>
        </p:txBody>
      </p:sp>
      <p:graphicFrame>
        <p:nvGraphicFramePr>
          <p:cNvPr id="171" name="Google Shape;171;p9"/>
          <p:cNvGraphicFramePr/>
          <p:nvPr/>
        </p:nvGraphicFramePr>
        <p:xfrm>
          <a:off x="7668344" y="5589239"/>
          <a:ext cx="697260" cy="31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2" name="Google Shape;172;p9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3" name="Google Shape;173;p9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4870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6240" y="54385"/>
            <a:ext cx="1219200" cy="1011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926</Words>
  <Application>Microsoft Office PowerPoint</Application>
  <PresentationFormat>Προβολή στην οθόνη (4:3)</PresentationFormat>
  <Paragraphs>136</Paragraphs>
  <Slides>10</Slides>
  <Notes>10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4" baseType="lpstr">
      <vt:lpstr>Arial</vt:lpstr>
      <vt:lpstr>Noto Sans Symbols</vt:lpstr>
      <vt:lpstr>Verdana</vt:lpstr>
      <vt:lpstr>Θέμα του Office</vt:lpstr>
      <vt:lpstr>  U.T. 1: PRESENTAZIONE DEL PROGETTO AUTHENTIC – OLIVE – NET  “Certification of Authenticity and Development of a Promotion Network olive products in the across border GREECE – ITALY area” https://interreg-authentic-olive-net.eu/       Il presente testo è stato prodotto con il sostegno economico dell’Unione Europea e rispecchia i punti di vista degli autori e l’Autorità di Gestione non è responsabile per qualsiasi uso delle informazioni contenute in questo documento. </vt:lpstr>
      <vt:lpstr>Παρουσίαση του PowerPoint</vt:lpstr>
      <vt:lpstr>    ZONA COMUNE TRANSFRONTALIERA GRECIA – ITALIA       </vt:lpstr>
      <vt:lpstr>            Peculiarità del territorio      </vt:lpstr>
      <vt:lpstr> Finalità del progetto</vt:lpstr>
      <vt:lpstr>  Obiettivo generale del progetto </vt:lpstr>
      <vt:lpstr>  Obiettivi specifici del progetto</vt:lpstr>
      <vt:lpstr>Παρουσίαση του PowerPoint</vt:lpstr>
      <vt:lpstr>Gruppi – Obiettivi del progetto</vt:lpstr>
      <vt:lpstr>Varietà Locali di Olive Selezionate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U.T. (Unità Tematica) 1: PRESENTAZIONE DEL PROGETTO AUTHENTIC – OLIVE – NET  ”Certification of Authenticity and Development of a Promotion Network olive products in the across border GREECE – ITALY area” https://interreg-authentic-olive-net.eu/        Il presente testo è stato prodotto con il sostegno economico dell’Unione Europea e rispecchia i punti di vista degli autori e l’Autorità di Gestione non è responsabile per qualsiasi uso delle informazioni contenute in questo documento.  </dc:title>
  <dc:creator>Stevy</dc:creator>
  <cp:lastModifiedBy>EURICON</cp:lastModifiedBy>
  <cp:revision>9</cp:revision>
  <dcterms:created xsi:type="dcterms:W3CDTF">2012-09-06T09:03:05Z</dcterms:created>
  <dcterms:modified xsi:type="dcterms:W3CDTF">2021-08-04T11:27:01Z</dcterms:modified>
</cp:coreProperties>
</file>