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notesSlides/notesSlide10.xml" ContentType="application/vnd.openxmlformats-officedocument.presentationml.notesSlide+xml"/>
  <Override PartName="/ppt/charts/chart8.xml" ContentType="application/vnd.openxmlformats-officedocument.drawingml.chart+xml"/>
  <Override PartName="/ppt/notesSlides/notesSlide11.xml" ContentType="application/vnd.openxmlformats-officedocument.presentationml.notesSlide+xml"/>
  <Override PartName="/ppt/charts/chart9.xml" ContentType="application/vnd.openxmlformats-officedocument.drawingml.chart+xml"/>
  <Override PartName="/ppt/notesSlides/notesSlide12.xml" ContentType="application/vnd.openxmlformats-officedocument.presentationml.notesSlide+xml"/>
  <Override PartName="/ppt/charts/chart10.xml" ContentType="application/vnd.openxmlformats-officedocument.drawingml.chart+xml"/>
  <Override PartName="/ppt/notesSlides/notesSlide13.xml" ContentType="application/vnd.openxmlformats-officedocument.presentationml.notesSlide+xml"/>
  <Override PartName="/ppt/charts/chart11.xml" ContentType="application/vnd.openxmlformats-officedocument.drawingml.chart+xml"/>
  <Override PartName="/ppt/notesSlides/notesSlide14.xml" ContentType="application/vnd.openxmlformats-officedocument.presentationml.notesSlide+xml"/>
  <Override PartName="/ppt/charts/chart12.xml" ContentType="application/vnd.openxmlformats-officedocument.drawingml.chart+xml"/>
  <Override PartName="/ppt/notesSlides/notesSlide15.xml" ContentType="application/vnd.openxmlformats-officedocument.presentationml.notesSlide+xml"/>
  <Override PartName="/ppt/charts/chart13.xml" ContentType="application/vnd.openxmlformats-officedocument.drawingml.chart+xml"/>
  <Override PartName="/ppt/notesSlides/notesSlide16.xml" ContentType="application/vnd.openxmlformats-officedocument.presentationml.notesSlide+xml"/>
  <Override PartName="/ppt/charts/chart1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518" r:id="rId3"/>
    <p:sldId id="596" r:id="rId4"/>
    <p:sldId id="521" r:id="rId5"/>
    <p:sldId id="527" r:id="rId6"/>
    <p:sldId id="614" r:id="rId7"/>
    <p:sldId id="568" r:id="rId8"/>
    <p:sldId id="551" r:id="rId9"/>
    <p:sldId id="528" r:id="rId10"/>
    <p:sldId id="579" r:id="rId11"/>
    <p:sldId id="578" r:id="rId12"/>
    <p:sldId id="583" r:id="rId13"/>
    <p:sldId id="602" r:id="rId14"/>
    <p:sldId id="598" r:id="rId15"/>
    <p:sldId id="610" r:id="rId16"/>
    <p:sldId id="611" r:id="rId17"/>
    <p:sldId id="612" r:id="rId18"/>
  </p:sldIdLst>
  <p:sldSz cx="9144000" cy="6858000" type="screen4x3"/>
  <p:notesSz cx="6735763" cy="9866313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512F115-2FCC-49EE-8759-A71F26F5819E}">
          <p14:sldIdLst>
            <p14:sldId id="256"/>
            <p14:sldId id="518"/>
            <p14:sldId id="596"/>
            <p14:sldId id="521"/>
            <p14:sldId id="527"/>
            <p14:sldId id="614"/>
            <p14:sldId id="568"/>
            <p14:sldId id="551"/>
            <p14:sldId id="528"/>
            <p14:sldId id="579"/>
            <p14:sldId id="578"/>
            <p14:sldId id="583"/>
            <p14:sldId id="602"/>
            <p14:sldId id="598"/>
            <p14:sldId id="610"/>
            <p14:sldId id="611"/>
            <p14:sldId id="612"/>
          </p14:sldIdLst>
        </p14:section>
        <p14:section name="Untitled Section" id="{0F1CB131-A6BD-43D0-B8D4-1F27CEF7A05E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003399"/>
    <a:srgbClr val="000099"/>
    <a:srgbClr val="5075BC"/>
    <a:srgbClr val="4478B6"/>
    <a:srgbClr val="4FD1FF"/>
    <a:srgbClr val="75DBFF"/>
    <a:srgbClr val="9FE6FF"/>
    <a:srgbClr val="9BCFD9"/>
    <a:srgbClr val="50AB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53" autoAdjust="0"/>
    <p:restoredTop sz="94849" autoAdjust="0"/>
  </p:normalViewPr>
  <p:slideViewPr>
    <p:cSldViewPr>
      <p:cViewPr varScale="1">
        <p:scale>
          <a:sx n="70" d="100"/>
          <a:sy n="70" d="100"/>
        </p:scale>
        <p:origin x="-151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0" d="100"/>
          <a:sy n="60" d="100"/>
        </p:scale>
        <p:origin x="-2772" y="174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60E-4EAE-AEAF-78306B6849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3314176"/>
        <c:axId val="35845184"/>
      </c:radarChart>
      <c:catAx>
        <c:axId val="833141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35845184"/>
        <c:crosses val="autoZero"/>
        <c:auto val="1"/>
        <c:lblAlgn val="ctr"/>
        <c:lblOffset val="100"/>
        <c:noMultiLvlLbl val="0"/>
      </c:catAx>
      <c:valAx>
        <c:axId val="358451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8331417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8FD-4F99-B38A-9061E4C816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184192"/>
        <c:axId val="140832704"/>
      </c:radarChart>
      <c:catAx>
        <c:axId val="1461841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40832704"/>
        <c:crosses val="autoZero"/>
        <c:auto val="1"/>
        <c:lblAlgn val="ctr"/>
        <c:lblOffset val="100"/>
        <c:noMultiLvlLbl val="0"/>
      </c:catAx>
      <c:valAx>
        <c:axId val="1408327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461841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1A4-4F18-BF03-A3FC0764C7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06048"/>
        <c:axId val="144332416"/>
      </c:radarChart>
      <c:catAx>
        <c:axId val="23060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44332416"/>
        <c:crosses val="autoZero"/>
        <c:auto val="1"/>
        <c:lblAlgn val="ctr"/>
        <c:lblOffset val="100"/>
        <c:noMultiLvlLbl val="0"/>
      </c:catAx>
      <c:valAx>
        <c:axId val="1443324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30604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B3C-410F-B4B5-7D239EAA29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18176"/>
        <c:axId val="43491328"/>
      </c:radarChart>
      <c:catAx>
        <c:axId val="24181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43491328"/>
        <c:crosses val="autoZero"/>
        <c:auto val="1"/>
        <c:lblAlgn val="ctr"/>
        <c:lblOffset val="100"/>
        <c:noMultiLvlLbl val="0"/>
      </c:catAx>
      <c:valAx>
        <c:axId val="434913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41817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EA7-4676-9CDA-32239895E9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511872"/>
        <c:axId val="144334144"/>
      </c:radarChart>
      <c:catAx>
        <c:axId val="1065118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44334144"/>
        <c:crosses val="autoZero"/>
        <c:auto val="1"/>
        <c:lblAlgn val="ctr"/>
        <c:lblOffset val="100"/>
        <c:noMultiLvlLbl val="0"/>
      </c:catAx>
      <c:valAx>
        <c:axId val="1443341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0651187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E69-4227-8092-953FB68102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539008"/>
        <c:axId val="140809280"/>
      </c:radarChart>
      <c:catAx>
        <c:axId val="1065390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40809280"/>
        <c:crosses val="autoZero"/>
        <c:auto val="1"/>
        <c:lblAlgn val="ctr"/>
        <c:lblOffset val="100"/>
        <c:noMultiLvlLbl val="0"/>
      </c:catAx>
      <c:valAx>
        <c:axId val="1408092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0653900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79D-4BDF-B8EA-C53788F453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773440"/>
        <c:axId val="140592256"/>
      </c:radarChart>
      <c:catAx>
        <c:axId val="13977344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40592256"/>
        <c:crosses val="autoZero"/>
        <c:auto val="1"/>
        <c:lblAlgn val="ctr"/>
        <c:lblOffset val="100"/>
        <c:noMultiLvlLbl val="0"/>
      </c:catAx>
      <c:valAx>
        <c:axId val="1405922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3977344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09F-49CD-8D8B-279E776325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0705280"/>
        <c:axId val="140596288"/>
      </c:radarChart>
      <c:catAx>
        <c:axId val="14070528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40596288"/>
        <c:crosses val="autoZero"/>
        <c:auto val="1"/>
        <c:lblAlgn val="ctr"/>
        <c:lblOffset val="100"/>
        <c:noMultiLvlLbl val="0"/>
      </c:catAx>
      <c:valAx>
        <c:axId val="1405962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4070528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F32-4404-AA15-DD5F8B512B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0314112"/>
        <c:axId val="140813440"/>
      </c:radarChart>
      <c:catAx>
        <c:axId val="1403141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40813440"/>
        <c:crosses val="autoZero"/>
        <c:auto val="1"/>
        <c:lblAlgn val="ctr"/>
        <c:lblOffset val="100"/>
        <c:noMultiLvlLbl val="0"/>
      </c:catAx>
      <c:valAx>
        <c:axId val="1408134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4031411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A93-414E-BC54-7495685E51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683072"/>
        <c:axId val="140816896"/>
      </c:radarChart>
      <c:catAx>
        <c:axId val="1436830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40816896"/>
        <c:crosses val="autoZero"/>
        <c:auto val="1"/>
        <c:lblAlgn val="ctr"/>
        <c:lblOffset val="100"/>
        <c:noMultiLvlLbl val="0"/>
      </c:catAx>
      <c:valAx>
        <c:axId val="1408168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4368307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D5F-4BBE-919C-8F78DBA363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730176"/>
        <c:axId val="140771904"/>
      </c:radarChart>
      <c:catAx>
        <c:axId val="1437301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40771904"/>
        <c:crosses val="autoZero"/>
        <c:auto val="1"/>
        <c:lblAlgn val="ctr"/>
        <c:lblOffset val="100"/>
        <c:noMultiLvlLbl val="0"/>
      </c:catAx>
      <c:valAx>
        <c:axId val="1407719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4373017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BB5-4F0E-BE4D-E19AE7A3D6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773184"/>
        <c:axId val="140825664"/>
      </c:radarChart>
      <c:catAx>
        <c:axId val="14377318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40825664"/>
        <c:crosses val="autoZero"/>
        <c:auto val="1"/>
        <c:lblAlgn val="ctr"/>
        <c:lblOffset val="100"/>
        <c:noMultiLvlLbl val="0"/>
      </c:catAx>
      <c:valAx>
        <c:axId val="1408256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4377318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4A0-4B58-9685-B4010645B9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565184"/>
        <c:axId val="140824512"/>
      </c:radarChart>
      <c:catAx>
        <c:axId val="14556518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40824512"/>
        <c:crosses val="autoZero"/>
        <c:auto val="1"/>
        <c:lblAlgn val="ctr"/>
        <c:lblOffset val="100"/>
        <c:noMultiLvlLbl val="0"/>
      </c:catAx>
      <c:valAx>
        <c:axId val="1408245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4556518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585-4108-B58F-1B1EC09CDD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294272"/>
        <c:axId val="35845760"/>
      </c:radarChart>
      <c:catAx>
        <c:axId val="1462942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35845760"/>
        <c:crosses val="autoZero"/>
        <c:auto val="1"/>
        <c:lblAlgn val="ctr"/>
        <c:lblOffset val="100"/>
        <c:noMultiLvlLbl val="0"/>
      </c:catAx>
      <c:valAx>
        <c:axId val="358457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4629427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B3BE0-EDA6-4C53-A4C2-ADA0A14EA136}" type="datetimeFigureOut">
              <a:rPr lang="el-GR" smtClean="0"/>
              <a:pPr/>
              <a:t>29/7/2021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0E0F9-2060-4677-B9CE-7E8282D43425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407133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7A379C-B41D-45E1-80CB-01FC82FDADA9}" type="datetimeFigureOut">
              <a:rPr lang="el-GR" smtClean="0"/>
              <a:pPr/>
              <a:t>29/7/2021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A60D4E-153C-481E-9C52-31B1E4926C1F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535406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2812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10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6730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11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6730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12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6730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13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15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16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17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3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035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10606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6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060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41552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80742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3673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77686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dirty="0"/>
              <a:t>Στυλ κύριου υπότιτλου</a:t>
            </a:r>
          </a:p>
        </p:txBody>
      </p:sp>
    </p:spTree>
    <p:extLst>
      <p:ext uri="{BB962C8B-B14F-4D97-AF65-F5344CB8AC3E}">
        <p14:creationId xmlns:p14="http://schemas.microsoft.com/office/powerpoint/2010/main" val="424524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6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7" name="Εικόνα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15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 b="0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</p:spTree>
    <p:extLst>
      <p:ext uri="{BB962C8B-B14F-4D97-AF65-F5344CB8AC3E}">
        <p14:creationId xmlns:p14="http://schemas.microsoft.com/office/powerpoint/2010/main" val="4238612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106" y="1583511"/>
            <a:ext cx="8393257" cy="597735"/>
          </a:xfrm>
        </p:spPr>
        <p:txBody>
          <a:bodyPr rtlCol="0">
            <a:noAutofit/>
          </a:bodyPr>
          <a:lstStyle>
            <a:lvl1pPr>
              <a:defRPr lang="en-US" sz="2100" b="1" dirty="0" smtClean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106" y="2175262"/>
            <a:ext cx="8393257" cy="3950598"/>
          </a:xfrm>
        </p:spPr>
        <p:txBody>
          <a:bodyPr/>
          <a:lstStyle>
            <a:lvl1pPr marL="0" indent="0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09402" indent="0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218804" indent="0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828206" indent="0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2437608" indent="0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64156" y="1556792"/>
            <a:ext cx="8229600" cy="4525963"/>
          </a:xfrm>
        </p:spPr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l-GR" dirty="0"/>
              <a:t>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5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6" name="Εικόνα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51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none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dirty="0"/>
              <a:t>Στυλ υποδείγματος κειμένου</a:t>
            </a:r>
          </a:p>
        </p:txBody>
      </p:sp>
    </p:spTree>
    <p:extLst>
      <p:ext uri="{BB962C8B-B14F-4D97-AF65-F5344CB8AC3E}">
        <p14:creationId xmlns:p14="http://schemas.microsoft.com/office/powerpoint/2010/main" val="1212086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7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250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7425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214016"/>
            <a:ext cx="4040188" cy="3879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7425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214016"/>
            <a:ext cx="4041775" cy="3879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9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10" name="Εικόνα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112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5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6" name="Εικόνα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794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9620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1556792"/>
            <a:ext cx="5111750" cy="46085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556792"/>
            <a:ext cx="3008313" cy="460851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/>
              <a:t>Στυλ υποδείγματος κειμένου</a:t>
            </a:r>
          </a:p>
        </p:txBody>
      </p:sp>
      <p:sp>
        <p:nvSpPr>
          <p:cNvPr id="6" name="Τίτλος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l-GR" b="0" baseline="0">
                <a:solidFill>
                  <a:srgbClr val="47796A"/>
                </a:solidFill>
              </a:defRPr>
            </a:lvl1pPr>
          </a:lstStyle>
          <a:p>
            <a:pPr lvl="0"/>
            <a:r>
              <a:rPr lang="el-GR" dirty="0"/>
              <a:t>Στυλ κύριου τίτλου</a:t>
            </a:r>
          </a:p>
        </p:txBody>
      </p:sp>
      <p:sp>
        <p:nvSpPr>
          <p:cNvPr id="5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8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9" name="Εικόνα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17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1556792"/>
            <a:ext cx="5486400" cy="34563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157192"/>
            <a:ext cx="5486400" cy="101500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/>
              <a:t>Στυλ υποδείγματος κειμένου</a:t>
            </a:r>
          </a:p>
        </p:txBody>
      </p:sp>
      <p:sp>
        <p:nvSpPr>
          <p:cNvPr id="9" name="Τίτλος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l-GR" b="0" baseline="0">
                <a:solidFill>
                  <a:srgbClr val="47796A"/>
                </a:solidFill>
              </a:defRPr>
            </a:lvl1pPr>
          </a:lstStyle>
          <a:p>
            <a:pPr lvl="0"/>
            <a:r>
              <a:rPr lang="el-GR" dirty="0"/>
              <a:t>Στυλ κύριου τίτλου</a:t>
            </a:r>
          </a:p>
        </p:txBody>
      </p:sp>
      <p:sp>
        <p:nvSpPr>
          <p:cNvPr id="5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7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077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</p:spTree>
    <p:extLst>
      <p:ext uri="{BB962C8B-B14F-4D97-AF65-F5344CB8AC3E}">
        <p14:creationId xmlns:p14="http://schemas.microsoft.com/office/powerpoint/2010/main" val="983809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58" r:id="rId10"/>
    <p:sldLayoutId id="2147483659" r:id="rId11"/>
    <p:sldLayoutId id="2147483662" r:id="rId1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em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em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cid:21B4B1A6-FA35-4AE2-9013-8175E2923C60@lan" TargetMode="External"/><Relationship Id="rId3" Type="http://schemas.openxmlformats.org/officeDocument/2006/relationships/chart" Target="../charts/chart1.xml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316835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47796A"/>
                </a:solidFill>
              </a:rPr>
              <a:t/>
            </a:r>
            <a:br>
              <a:rPr lang="en-US" dirty="0" smtClean="0">
                <a:solidFill>
                  <a:srgbClr val="47796A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l-GR" sz="22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Θ.Ε. </a:t>
            </a:r>
            <a:r>
              <a:rPr lang="en-US" sz="2200" b="1" dirty="0">
                <a:solidFill>
                  <a:schemeClr val="tx2"/>
                </a:solidFill>
                <a:latin typeface="Cambria" panose="02040503050406030204" pitchFamily="18" charset="0"/>
              </a:rPr>
              <a:t>4</a:t>
            </a:r>
            <a:r>
              <a:rPr lang="en-US" sz="22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: </a:t>
            </a:r>
            <a:r>
              <a:rPr lang="el-GR" sz="22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ΠΑΡΟΥΣΙΑΣΗ</a:t>
            </a:r>
            <a:r>
              <a:rPr lang="en-US" sz="22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  </a:t>
            </a:r>
            <a:r>
              <a:rPr lang="el-GR" sz="22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ΤΟΥ ΣΥΣΤΗΜΑΤΟΣ ΠΙΣΤΟΠΟΙΗΣΗΣ ΑΥΘΕΝΤΙΚΟΤΗΤΑΣ ΕΛΑΙΟΛΑΔΟΥ  ΣΤΑ ΠΛΑΙΣΙΑ ΤΟΥ ΕΡΓΟΥ </a:t>
            </a:r>
            <a:r>
              <a:rPr lang="el-GR" sz="2200" b="1" dirty="0">
                <a:solidFill>
                  <a:schemeClr val="tx2"/>
                </a:solidFill>
                <a:latin typeface="Cambria" panose="02040503050406030204" pitchFamily="18" charset="0"/>
              </a:rPr>
              <a:t>AUTHENTIC-OLIVE-NET  </a:t>
            </a:r>
            <a:br>
              <a:rPr lang="el-GR" sz="2200" b="1" dirty="0">
                <a:solidFill>
                  <a:schemeClr val="tx2"/>
                </a:solidFill>
                <a:latin typeface="Cambria" panose="02040503050406030204" pitchFamily="18" charset="0"/>
              </a:rPr>
            </a:br>
            <a:r>
              <a:rPr lang="en-US" sz="1600" b="1" dirty="0" smtClean="0">
                <a:solidFill>
                  <a:schemeClr val="tx1"/>
                </a:solidFill>
                <a:latin typeface="Cambria" pitchFamily="18" charset="0"/>
              </a:rPr>
              <a:t/>
            </a:r>
            <a:br>
              <a:rPr lang="en-US" sz="1600" b="1" dirty="0" smtClean="0">
                <a:solidFill>
                  <a:schemeClr val="tx1"/>
                </a:solidFill>
                <a:latin typeface="Cambria" pitchFamily="18" charset="0"/>
              </a:rPr>
            </a:br>
            <a:r>
              <a:rPr lang="en-US" sz="20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”</a:t>
            </a:r>
            <a:r>
              <a:rPr lang="en-US" sz="2000" b="1" dirty="0">
                <a:solidFill>
                  <a:srgbClr val="1F497D"/>
                </a:solidFill>
                <a:latin typeface="Cambria" panose="02040503050406030204" pitchFamily="18" charset="0"/>
              </a:rPr>
              <a:t>Certification of Authenticity and Development of a Promotion Network olive products in the across border GREECE – ITALY area”</a:t>
            </a:r>
            <a:r>
              <a:rPr lang="el-GR" sz="2000" b="1" dirty="0">
                <a:solidFill>
                  <a:srgbClr val="1F497D"/>
                </a:solidFill>
                <a:latin typeface="Cambria" panose="02040503050406030204" pitchFamily="18" charset="0"/>
              </a:rPr>
              <a:t/>
            </a:r>
            <a:br>
              <a:rPr lang="el-GR" sz="2000" b="1" dirty="0">
                <a:solidFill>
                  <a:srgbClr val="1F497D"/>
                </a:solidFill>
                <a:latin typeface="Cambria" panose="02040503050406030204" pitchFamily="18" charset="0"/>
              </a:rPr>
            </a:br>
            <a:r>
              <a:rPr lang="en-US" sz="2000" b="1" dirty="0">
                <a:solidFill>
                  <a:srgbClr val="1F497D"/>
                </a:solidFill>
                <a:latin typeface="Cambria" panose="02040503050406030204" pitchFamily="18" charset="0"/>
              </a:rPr>
              <a:t>https://interreg-authentic-olive-net.eu</a:t>
            </a:r>
            <a:r>
              <a:rPr lang="en-US" sz="20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>/</a:t>
            </a:r>
            <a:r>
              <a:rPr lang="el-GR" sz="2000" b="1" dirty="0" smtClean="0">
                <a:solidFill>
                  <a:srgbClr val="1F497D"/>
                </a:solidFill>
                <a:latin typeface="Cambria" panose="02040503050406030204" pitchFamily="18" charset="0"/>
              </a:rPr>
              <a:t/>
            </a:r>
            <a:br>
              <a:rPr lang="el-GR" sz="2000" b="1" dirty="0" smtClean="0">
                <a:solidFill>
                  <a:srgbClr val="1F497D"/>
                </a:solidFill>
                <a:latin typeface="Cambria" panose="02040503050406030204" pitchFamily="18" charset="0"/>
              </a:rPr>
            </a:br>
            <a:r>
              <a:rPr lang="en-US" sz="20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/>
            </a:r>
            <a:br>
              <a:rPr lang="en-US" sz="2000" b="1" dirty="0" smtClean="0">
                <a:solidFill>
                  <a:schemeClr val="tx2"/>
                </a:solidFill>
                <a:latin typeface="Cambria" panose="02040503050406030204" pitchFamily="18" charset="0"/>
              </a:rPr>
            </a:br>
            <a: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  <a:t/>
            </a:r>
            <a:b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</a:br>
            <a:r>
              <a:rPr lang="en-US" sz="20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/>
            </a:r>
            <a:br>
              <a:rPr lang="en-US" sz="2000" b="1" dirty="0" smtClean="0">
                <a:solidFill>
                  <a:schemeClr val="tx2"/>
                </a:solidFill>
                <a:latin typeface="Cambria" panose="02040503050406030204" pitchFamily="18" charset="0"/>
              </a:rPr>
            </a:br>
            <a: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  <a:t/>
            </a:r>
            <a:b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</a:br>
            <a:r>
              <a:rPr lang="en-US" sz="1600" dirty="0" smtClean="0">
                <a:solidFill>
                  <a:srgbClr val="000099"/>
                </a:solidFill>
                <a:latin typeface="Cambria" panose="02040503050406030204" pitchFamily="18" charset="0"/>
              </a:rPr>
              <a:t/>
            </a:r>
            <a:br>
              <a:rPr lang="en-US" sz="1600" dirty="0" smtClean="0">
                <a:solidFill>
                  <a:srgbClr val="000099"/>
                </a:solidFill>
                <a:latin typeface="Cambria" panose="02040503050406030204" pitchFamily="18" charset="0"/>
              </a:rPr>
            </a:br>
            <a:r>
              <a:rPr lang="el-GR" sz="1600" i="1" dirty="0" smtClean="0"/>
              <a:t>Το παρόν κείμενο παράχθηκε με την οικονομική υποστήριξη της Ευρωπαϊκής Ένωσης και  αντανακλά τις απόψεις των συγγραφέα και  η Διαχειριστική </a:t>
            </a:r>
            <a:r>
              <a:rPr lang="el-GR" sz="1600" i="1" dirty="0"/>
              <a:t>Αρχή  δεν ευθύνεται για οποιαδήποτε χρήση των πληροφοριών που περιέχονται σε </a:t>
            </a:r>
            <a:r>
              <a:rPr lang="el-GR" sz="1600" i="1" dirty="0" smtClean="0"/>
              <a:t>αυτήν</a:t>
            </a:r>
            <a:r>
              <a:rPr lang="en-US" sz="1600" i="1" dirty="0" smtClean="0">
                <a:ea typeface="Calibri"/>
                <a:cs typeface="Calibri"/>
              </a:rPr>
              <a:t> </a:t>
            </a:r>
            <a:r>
              <a:rPr lang="en-US" sz="1600" i="1" dirty="0">
                <a:solidFill>
                  <a:srgbClr val="000099"/>
                </a:solidFill>
                <a:latin typeface="Cambria" panose="02040503050406030204" pitchFamily="18" charset="0"/>
              </a:rPr>
              <a:t/>
            </a:r>
            <a:br>
              <a:rPr lang="en-US" sz="1600" i="1" dirty="0">
                <a:solidFill>
                  <a:srgbClr val="000099"/>
                </a:solidFill>
                <a:latin typeface="Cambria" panose="02040503050406030204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Cambria" pitchFamily="18" charset="0"/>
              </a:rPr>
            </a:br>
            <a:endParaRPr lang="el-GR" b="1" dirty="0">
              <a:solidFill>
                <a:schemeClr val="tx2"/>
              </a:solidFill>
            </a:endParaRPr>
          </a:p>
        </p:txBody>
      </p:sp>
      <p:sp>
        <p:nvSpPr>
          <p:cNvPr id="3" name="AutoShape 4" descr="ÎÏÎ¿ÏÎ­Î»ÎµÏÎ¼Î± ÎµÎ¹ÎºÏÎ½Î±Ï Î³Î¹Î± interreg greece italy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6" name="Εικόνα 5" descr="C:\Users\user\AppData\Local\Microsoft\Windows\Temporary Internet Files\Content.Outlook\0TVTFSZK\AUTHENTIC-OLIVE-NET_Logo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32492"/>
            <a:ext cx="3933298" cy="108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19" y="3855598"/>
            <a:ext cx="1486313" cy="122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444" y="5877272"/>
            <a:ext cx="777261" cy="447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819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403648" y="713740"/>
            <a:ext cx="7530040" cy="62702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  <a:tabLst>
                <a:tab pos="4591050" algn="l"/>
              </a:tabLst>
            </a:pPr>
            <a:r>
              <a:rPr lang="en-US" sz="1100" dirty="0">
                <a:ea typeface="Calibri"/>
                <a:cs typeface="Times New Roman"/>
              </a:rPr>
              <a:t/>
            </a:r>
            <a:br>
              <a:rPr lang="en-US" sz="1100" dirty="0">
                <a:ea typeface="Calibri"/>
                <a:cs typeface="Times New Roman"/>
              </a:rPr>
            </a:br>
            <a:endParaRPr lang="el-GR" sz="1800" b="1" dirty="0" smtClean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683568" y="1196752"/>
            <a:ext cx="7848872" cy="576064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800" dirty="0">
              <a:ea typeface="Calibri"/>
              <a:cs typeface="Times New Roman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800" dirty="0">
              <a:ea typeface="Calibri"/>
              <a:cs typeface="Times New Roman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 smtClean="0">
              <a:solidFill>
                <a:schemeClr val="tx1"/>
              </a:solidFill>
              <a:latin typeface="+mj-lt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+mj-lt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2878551916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 smtClean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9" y="54386"/>
            <a:ext cx="911391" cy="755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80" y="1244590"/>
            <a:ext cx="4150593" cy="5642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4375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291" name="Picture 11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873" y="1225306"/>
            <a:ext cx="3714263" cy="5632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7915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94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755576" y="560003"/>
            <a:ext cx="8178112" cy="564741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tabLst>
                <a:tab pos="4591050" algn="l"/>
              </a:tabLst>
            </a:pPr>
            <a:endParaRPr lang="el-GR" sz="1600" b="1" dirty="0" smtClean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683568" y="962940"/>
            <a:ext cx="7848872" cy="577842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 smtClean="0">
              <a:solidFill>
                <a:schemeClr val="tx1"/>
              </a:solidFill>
              <a:latin typeface="+mj-lt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+mj-lt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2878551916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 smtClean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386"/>
            <a:ext cx="936104" cy="776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40" y="962940"/>
            <a:ext cx="3528392" cy="552040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313" name="Picture 11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99435"/>
            <a:ext cx="4420263" cy="624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7915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94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755576" y="560003"/>
            <a:ext cx="8178112" cy="780765"/>
          </a:xfrm>
        </p:spPr>
        <p:txBody>
          <a:bodyPr>
            <a:normAutofit/>
          </a:bodyPr>
          <a:lstStyle/>
          <a:p>
            <a:endParaRPr lang="el-GR" sz="3200" b="1" dirty="0" smtClean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683568" y="1124744"/>
            <a:ext cx="7848872" cy="583264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b="0" dirty="0">
                <a:solidFill>
                  <a:schemeClr val="tx1"/>
                </a:solidFill>
                <a:latin typeface="+mj-lt"/>
              </a:rPr>
              <a:t> </a:t>
            </a: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l-GR" sz="1800" b="0" dirty="0">
                <a:solidFill>
                  <a:schemeClr val="tx1"/>
                </a:solidFill>
                <a:latin typeface="+mj-lt"/>
              </a:rPr>
              <a:t>	</a:t>
            </a: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 smtClean="0">
              <a:solidFill>
                <a:schemeClr val="tx1"/>
              </a:solidFill>
              <a:latin typeface="+mj-lt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+mj-lt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1077591937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 smtClean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9540"/>
            <a:ext cx="943213" cy="782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324" y="625149"/>
            <a:ext cx="3816425" cy="543339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337" name="Picture 12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624673"/>
            <a:ext cx="4160619" cy="5468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7915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86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713740"/>
            <a:ext cx="8754176" cy="199518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600"/>
              </a:spcAft>
              <a:tabLst>
                <a:tab pos="4591050" algn="l"/>
              </a:tabLst>
            </a:pPr>
            <a: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>  </a:t>
            </a:r>
            <a:r>
              <a:rPr lang="en-US" sz="2200" dirty="0">
                <a:ea typeface="Calibri"/>
                <a:cs typeface="Times New Roman"/>
              </a:rPr>
              <a:t/>
            </a:r>
            <a:br>
              <a:rPr lang="en-US" sz="2200" dirty="0">
                <a:ea typeface="Calibri"/>
                <a:cs typeface="Times New Roman"/>
              </a:rPr>
            </a:br>
            <a:r>
              <a:rPr lang="en-US" sz="22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22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 smtClean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 smtClean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 smtClean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 smtClean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 smtClean="0">
                <a:solidFill>
                  <a:srgbClr val="47796A"/>
                </a:solidFill>
              </a:rPr>
              <a:t> </a:t>
            </a:r>
            <a:endParaRPr lang="el-GR" sz="3200" dirty="0" smtClean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1412776"/>
            <a:ext cx="3692016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l-GR" sz="8000" dirty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8000" b="0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3143115994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 smtClean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2624"/>
            <a:ext cx="971600" cy="805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252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71" y="828495"/>
            <a:ext cx="3892413" cy="550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792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2532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828496"/>
            <a:ext cx="4294164" cy="550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52400" y="807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77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2400" dirty="0">
              <a:ea typeface="Calibri"/>
              <a:cs typeface="Times New Roman"/>
            </a:endParaRPr>
          </a:p>
          <a:p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208" y="848063"/>
            <a:ext cx="3498621" cy="5051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665" y="836712"/>
            <a:ext cx="3528392" cy="49449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234"/>
            <a:ext cx="827584" cy="693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63554"/>
            <a:ext cx="1530286" cy="506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8917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188640"/>
            <a:ext cx="7992888" cy="1656184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600"/>
              </a:spcAft>
              <a:tabLst>
                <a:tab pos="4591050" algn="l"/>
              </a:tabLst>
            </a:pPr>
            <a: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>   </a:t>
            </a:r>
            <a:r>
              <a:rPr lang="el-GR" sz="2700" b="1" dirty="0" smtClean="0">
                <a:solidFill>
                  <a:prstClr val="black"/>
                </a:solidFill>
                <a:ea typeface="Times New Roman"/>
                <a:cs typeface="Times New Roman"/>
              </a:rPr>
              <a:t>ΚΑΛΑΘΙ ΑΥΘΕΝΤΙΚΩΝ ΕΛΑΙΟΛΑΔΩΝ </a:t>
            </a:r>
            <a:r>
              <a:rPr lang="en-US" sz="2700" dirty="0">
                <a:ea typeface="Calibri"/>
                <a:cs typeface="Times New Roman"/>
              </a:rPr>
              <a:t/>
            </a:r>
            <a:br>
              <a:rPr lang="en-US" sz="2700" dirty="0">
                <a:ea typeface="Calibri"/>
                <a:cs typeface="Times New Roman"/>
              </a:rPr>
            </a:br>
            <a:r>
              <a:rPr lang="en-US" sz="2700" b="1" dirty="0" smtClean="0">
                <a:solidFill>
                  <a:prstClr val="black"/>
                </a:solidFill>
                <a:ea typeface="Times New Roman"/>
                <a:cs typeface="Times New Roman"/>
              </a:rPr>
              <a:t/>
            </a:r>
            <a:br>
              <a:rPr lang="en-US" sz="2700" b="1" dirty="0" smtClean="0">
                <a:solidFill>
                  <a:prstClr val="black"/>
                </a:solidFill>
                <a:ea typeface="Times New Roman"/>
                <a:cs typeface="Times New Roman"/>
              </a:rPr>
            </a:br>
            <a:r>
              <a:rPr lang="en-US" sz="3600" b="1" dirty="0" smtClean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 smtClean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 smtClean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 smtClean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 smtClean="0">
                <a:solidFill>
                  <a:srgbClr val="47796A"/>
                </a:solidFill>
              </a:rPr>
              <a:t> </a:t>
            </a:r>
            <a:endParaRPr lang="el-GR" sz="3200" dirty="0" smtClean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2636912"/>
            <a:ext cx="7796472" cy="396044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sz="1800" b="0" dirty="0" smtClean="0">
                <a:solidFill>
                  <a:schemeClr val="tx1"/>
                </a:solidFill>
              </a:rPr>
              <a:t>Το </a:t>
            </a:r>
            <a:r>
              <a:rPr lang="el-GR" sz="1800" dirty="0" smtClean="0">
                <a:solidFill>
                  <a:schemeClr val="tx1"/>
                </a:solidFill>
              </a:rPr>
              <a:t>Καλάθι Αυθεντικών Ελαιολάδων </a:t>
            </a:r>
            <a:r>
              <a:rPr lang="el-GR" sz="1800" b="0" dirty="0" smtClean="0">
                <a:solidFill>
                  <a:schemeClr val="tx1"/>
                </a:solidFill>
              </a:rPr>
              <a:t>της κοινής Διασυνοριακής Περιοχής ΕΛΛΑΔΑ – ΙΤΑΛΙΑ αποτελεί ένα κοινό κατάλογο όλων των </a:t>
            </a:r>
            <a:r>
              <a:rPr lang="en-US" sz="1800" b="0" dirty="0" smtClean="0">
                <a:solidFill>
                  <a:schemeClr val="tx1"/>
                </a:solidFill>
              </a:rPr>
              <a:t> </a:t>
            </a:r>
            <a:r>
              <a:rPr lang="el-GR" sz="1800" dirty="0" smtClean="0">
                <a:solidFill>
                  <a:schemeClr val="tx1"/>
                </a:solidFill>
              </a:rPr>
              <a:t>τοπικών </a:t>
            </a:r>
            <a:r>
              <a:rPr lang="en-US" sz="1800" dirty="0" smtClean="0">
                <a:solidFill>
                  <a:schemeClr val="tx1"/>
                </a:solidFill>
              </a:rPr>
              <a:t>extra </a:t>
            </a:r>
            <a:r>
              <a:rPr lang="el-GR" sz="1800" dirty="0" smtClean="0">
                <a:solidFill>
                  <a:schemeClr val="tx1"/>
                </a:solidFill>
              </a:rPr>
              <a:t>παρθένων  ελαιολάδων</a:t>
            </a:r>
            <a:r>
              <a:rPr lang="el-GR" sz="1800" b="0" dirty="0" smtClean="0">
                <a:solidFill>
                  <a:schemeClr val="tx1"/>
                </a:solidFill>
              </a:rPr>
              <a:t> που</a:t>
            </a:r>
            <a:r>
              <a:rPr lang="en-US" sz="1800" b="0" dirty="0" smtClean="0">
                <a:solidFill>
                  <a:schemeClr val="tx1"/>
                </a:solidFill>
              </a:rPr>
              <a:t>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l-GR" sz="1800" b="0" dirty="0" smtClean="0">
                <a:solidFill>
                  <a:schemeClr val="tx1"/>
                </a:solidFill>
              </a:rPr>
              <a:t>προέρχονται από τις 5 </a:t>
            </a:r>
            <a:r>
              <a:rPr lang="el-GR" sz="1800" b="0" dirty="0">
                <a:solidFill>
                  <a:schemeClr val="tx1"/>
                </a:solidFill>
              </a:rPr>
              <a:t>επιλεχθείσες τοπικές ποικιλίες </a:t>
            </a:r>
            <a:r>
              <a:rPr lang="el-GR" sz="1800" dirty="0" smtClean="0">
                <a:solidFill>
                  <a:schemeClr val="tx1"/>
                </a:solidFill>
              </a:rPr>
              <a:t>(Κορωνέϊκη, Λιανολιά, </a:t>
            </a:r>
            <a:r>
              <a:rPr lang="en-US" sz="1800" dirty="0" smtClean="0">
                <a:solidFill>
                  <a:schemeClr val="tx1"/>
                </a:solidFill>
              </a:rPr>
              <a:t>Favolosa FS-19</a:t>
            </a:r>
            <a:r>
              <a:rPr lang="el-GR" sz="1800" dirty="0" smtClean="0">
                <a:solidFill>
                  <a:schemeClr val="tx1"/>
                </a:solidFill>
              </a:rPr>
              <a:t>, </a:t>
            </a:r>
            <a:r>
              <a:rPr lang="en-US" sz="1800" dirty="0" smtClean="0">
                <a:solidFill>
                  <a:schemeClr val="tx1"/>
                </a:solidFill>
              </a:rPr>
              <a:t>Coratina</a:t>
            </a:r>
            <a:r>
              <a:rPr lang="el-GR" sz="1800" dirty="0" smtClean="0">
                <a:solidFill>
                  <a:schemeClr val="tx1"/>
                </a:solidFill>
              </a:rPr>
              <a:t>, </a:t>
            </a:r>
            <a:r>
              <a:rPr lang="en-US" sz="1800" dirty="0" smtClean="0">
                <a:solidFill>
                  <a:schemeClr val="tx1"/>
                </a:solidFill>
              </a:rPr>
              <a:t>Peranzana</a:t>
            </a:r>
            <a:r>
              <a:rPr lang="el-GR" sz="1800" dirty="0" smtClean="0">
                <a:solidFill>
                  <a:schemeClr val="tx1"/>
                </a:solidFill>
              </a:rPr>
              <a:t>) </a:t>
            </a:r>
            <a:endParaRPr lang="en-US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l-GR" sz="1800" b="0" dirty="0" smtClean="0">
                <a:solidFill>
                  <a:schemeClr val="tx1"/>
                </a:solidFill>
              </a:rPr>
              <a:t>έχουν λάβει το σήμα</a:t>
            </a:r>
            <a:r>
              <a:rPr lang="el-GR" sz="1800" b="0" dirty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“Authentic </a:t>
            </a:r>
            <a:r>
              <a:rPr lang="en-US" sz="1800" dirty="0">
                <a:solidFill>
                  <a:schemeClr val="tx1"/>
                </a:solidFill>
              </a:rPr>
              <a:t>Olive Net Seal</a:t>
            </a:r>
            <a:r>
              <a:rPr lang="en-US" sz="1800" dirty="0" smtClean="0">
                <a:solidFill>
                  <a:schemeClr val="tx1"/>
                </a:solidFill>
              </a:rPr>
              <a:t>”.</a:t>
            </a:r>
            <a:endParaRPr lang="el-GR" sz="180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sz="1800" b="0" dirty="0" smtClean="0">
                <a:solidFill>
                  <a:schemeClr val="tx1"/>
                </a:solidFill>
              </a:rPr>
              <a:t>Ο κατάλογος αυτός περιέχει πληροφορίες για την </a:t>
            </a:r>
            <a:r>
              <a:rPr lang="el-GR" sz="1800" dirty="0" smtClean="0">
                <a:solidFill>
                  <a:schemeClr val="tx1"/>
                </a:solidFill>
              </a:rPr>
              <a:t>προέλευση,</a:t>
            </a:r>
            <a:r>
              <a:rPr lang="el-GR" sz="1800" b="0" dirty="0" smtClean="0">
                <a:solidFill>
                  <a:schemeClr val="tx1"/>
                </a:solidFill>
              </a:rPr>
              <a:t> τον </a:t>
            </a:r>
            <a:r>
              <a:rPr lang="el-GR" sz="1800" dirty="0" smtClean="0">
                <a:solidFill>
                  <a:schemeClr val="tx1"/>
                </a:solidFill>
              </a:rPr>
              <a:t>τρόπο παραγωγής</a:t>
            </a:r>
            <a:r>
              <a:rPr lang="el-GR" sz="1800" b="0" dirty="0" smtClean="0">
                <a:solidFill>
                  <a:schemeClr val="tx1"/>
                </a:solidFill>
              </a:rPr>
              <a:t>, και την </a:t>
            </a:r>
            <a:r>
              <a:rPr lang="el-GR" sz="1800" dirty="0" smtClean="0">
                <a:solidFill>
                  <a:schemeClr val="tx1"/>
                </a:solidFill>
              </a:rPr>
              <a:t>ποιότητα </a:t>
            </a:r>
            <a:r>
              <a:rPr lang="el-GR" sz="1800" b="0" dirty="0" smtClean="0">
                <a:solidFill>
                  <a:schemeClr val="tx1"/>
                </a:solidFill>
              </a:rPr>
              <a:t>των ελαιολάδων που περιλαμβάνει. 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sz="1800" b="0" dirty="0" smtClean="0">
                <a:solidFill>
                  <a:schemeClr val="tx1"/>
                </a:solidFill>
              </a:rPr>
              <a:t>Σκοπός της δημιουργίας αυτού του καλαθιού αυθεντικών ελαιολάδων είναι η προώθηση του στις αγορές του εσωτερικού και  εξωτερικού μέσα από</a:t>
            </a:r>
            <a:r>
              <a:rPr lang="en-US" sz="1800" b="0" dirty="0" smtClean="0">
                <a:solidFill>
                  <a:schemeClr val="tx1"/>
                </a:solidFill>
              </a:rPr>
              <a:t>: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el-GR" sz="1800" b="0" dirty="0" smtClean="0">
                <a:solidFill>
                  <a:schemeClr val="tx1"/>
                </a:solidFill>
              </a:rPr>
              <a:t>την </a:t>
            </a:r>
            <a:r>
              <a:rPr lang="en-US" sz="1800" b="0" dirty="0" smtClean="0">
                <a:solidFill>
                  <a:schemeClr val="tx1"/>
                </a:solidFill>
              </a:rPr>
              <a:t>e-promotion platform </a:t>
            </a:r>
            <a:r>
              <a:rPr lang="el-GR" sz="1800" b="0" dirty="0" smtClean="0">
                <a:solidFill>
                  <a:schemeClr val="tx1"/>
                </a:solidFill>
              </a:rPr>
              <a:t>του έργου </a:t>
            </a:r>
            <a:endParaRPr lang="el-GR" sz="1800" b="0" dirty="0">
              <a:solidFill>
                <a:schemeClr val="tx1"/>
              </a:solidFill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el-GR" sz="1800" b="0" dirty="0" smtClean="0">
                <a:solidFill>
                  <a:schemeClr val="tx1"/>
                </a:solidFill>
              </a:rPr>
              <a:t>τη διάρκεια των προωθητικών εκδηλώσεων που θα διοργανωθούν στα πλαίσια του έργου. </a:t>
            </a:r>
            <a:endParaRPr lang="el-GR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endParaRPr lang="en-US" sz="8000" b="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endParaRPr lang="en-US" sz="80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it-IT" sz="8000" dirty="0" smtClean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it-IT" sz="8000" dirty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l-GR" sz="8000" dirty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8000" b="0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2264455465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 smtClean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7" y="28944"/>
            <a:ext cx="1060703" cy="87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800171"/>
            <a:ext cx="5257403" cy="15589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619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188640"/>
            <a:ext cx="7992888" cy="1656184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600"/>
              </a:spcAft>
              <a:tabLst>
                <a:tab pos="4591050" algn="l"/>
              </a:tabLst>
            </a:pPr>
            <a: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>   </a:t>
            </a:r>
            <a:r>
              <a:rPr lang="el-GR" sz="2700" b="1" dirty="0" smtClean="0">
                <a:solidFill>
                  <a:prstClr val="black"/>
                </a:solidFill>
                <a:ea typeface="Times New Roman"/>
                <a:cs typeface="Times New Roman"/>
              </a:rPr>
              <a:t>ΔΟΜΗ ΤΟΥ ΚΑΛΑΘΙΟΥ ΑΥΘΕΝΤΙΚΩΝ ΕΛΑΙΟΛΑΔΩΝ </a:t>
            </a:r>
            <a:r>
              <a:rPr lang="en-US" sz="2700" dirty="0">
                <a:ea typeface="Calibri"/>
                <a:cs typeface="Times New Roman"/>
              </a:rPr>
              <a:t/>
            </a:r>
            <a:br>
              <a:rPr lang="en-US" sz="2700" dirty="0">
                <a:ea typeface="Calibri"/>
                <a:cs typeface="Times New Roman"/>
              </a:rPr>
            </a:br>
            <a:r>
              <a:rPr lang="en-US" sz="2700" b="1" dirty="0" smtClean="0">
                <a:solidFill>
                  <a:prstClr val="black"/>
                </a:solidFill>
                <a:ea typeface="Times New Roman"/>
                <a:cs typeface="Times New Roman"/>
              </a:rPr>
              <a:t/>
            </a:r>
            <a:br>
              <a:rPr lang="en-US" sz="2700" b="1" dirty="0" smtClean="0">
                <a:solidFill>
                  <a:prstClr val="black"/>
                </a:solidFill>
                <a:ea typeface="Times New Roman"/>
                <a:cs typeface="Times New Roman"/>
              </a:rPr>
            </a:br>
            <a:r>
              <a:rPr lang="en-US" sz="3600" b="1" dirty="0" smtClean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 smtClean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 smtClean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 smtClean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 smtClean="0">
                <a:solidFill>
                  <a:srgbClr val="47796A"/>
                </a:solidFill>
              </a:rPr>
              <a:t> </a:t>
            </a:r>
            <a:endParaRPr lang="el-GR" sz="3200" dirty="0" smtClean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2636912"/>
            <a:ext cx="7796472" cy="396044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endParaRPr lang="en-US" sz="8000" b="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endParaRPr lang="en-US" sz="80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it-IT" sz="8000" dirty="0" smtClean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it-IT" sz="8000" dirty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l-GR" sz="8000" dirty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8000" b="0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2908205384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 smtClean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945"/>
            <a:ext cx="1060703" cy="87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1" y="908719"/>
            <a:ext cx="3993142" cy="5787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543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188640"/>
            <a:ext cx="7992888" cy="936104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600"/>
              </a:spcAft>
              <a:tabLst>
                <a:tab pos="4591050" algn="l"/>
              </a:tabLst>
            </a:pPr>
            <a: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>   </a:t>
            </a:r>
            <a:r>
              <a:rPr lang="el-GR" sz="2700" b="1" dirty="0" smtClean="0">
                <a:solidFill>
                  <a:prstClr val="black"/>
                </a:solidFill>
                <a:ea typeface="Times New Roman"/>
                <a:cs typeface="Times New Roman"/>
              </a:rPr>
              <a:t>ΜΗΤΡΩΟ ΠΙΣΤΟΠΟΙΗΜΕΝΩΝ ΕΛΑΙΟΠΑΡΑΓΩΓΩΝ </a:t>
            </a:r>
            <a:r>
              <a:rPr lang="en-US" sz="2700" dirty="0">
                <a:ea typeface="Calibri"/>
                <a:cs typeface="Times New Roman"/>
              </a:rPr>
              <a:t/>
            </a:r>
            <a:br>
              <a:rPr lang="en-US" sz="2700" dirty="0">
                <a:ea typeface="Calibri"/>
                <a:cs typeface="Times New Roman"/>
              </a:rPr>
            </a:br>
            <a:r>
              <a:rPr lang="en-US" sz="2700" b="1" dirty="0" smtClean="0">
                <a:solidFill>
                  <a:prstClr val="black"/>
                </a:solidFill>
                <a:ea typeface="Times New Roman"/>
                <a:cs typeface="Times New Roman"/>
              </a:rPr>
              <a:t/>
            </a:r>
            <a:br>
              <a:rPr lang="en-US" sz="2700" b="1" dirty="0" smtClean="0">
                <a:solidFill>
                  <a:prstClr val="black"/>
                </a:solidFill>
                <a:ea typeface="Times New Roman"/>
                <a:cs typeface="Times New Roman"/>
              </a:rPr>
            </a:br>
            <a:r>
              <a:rPr lang="en-US" sz="3600" b="1" dirty="0" smtClean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 smtClean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 smtClean="0">
                <a:solidFill>
                  <a:srgbClr val="47796A"/>
                </a:solidFill>
              </a:rPr>
              <a:t> </a:t>
            </a:r>
            <a:endParaRPr lang="el-GR" sz="3200" dirty="0" smtClean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2636912"/>
            <a:ext cx="7796472" cy="396044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endParaRPr lang="en-US" sz="8000" b="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endParaRPr lang="en-US" sz="80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it-IT" sz="8000" dirty="0" smtClean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it-IT" sz="8000" dirty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l-GR" sz="8000" dirty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8000" b="0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1403417770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 smtClean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2" y="28946"/>
            <a:ext cx="864096" cy="71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4457"/>
              </p:ext>
            </p:extLst>
          </p:nvPr>
        </p:nvGraphicFramePr>
        <p:xfrm>
          <a:off x="457200" y="1052738"/>
          <a:ext cx="8229600" cy="4717247"/>
        </p:xfrm>
        <a:graphic>
          <a:graphicData uri="http://schemas.openxmlformats.org/drawingml/2006/table">
            <a:tbl>
              <a:tblPr firstRow="1" firstCol="1" bandRow="1"/>
              <a:tblGrid>
                <a:gridCol w="31288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79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656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678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4625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4625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4079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4079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2520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41542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OLIVE OIL PRODUCER</a:t>
                      </a: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44061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CRITERIA</a:t>
                      </a: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4406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69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Preveza</a:t>
                      </a: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EVOO</a:t>
                      </a: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Company Size</a:t>
                      </a: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Variety</a:t>
                      </a: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Cultivation Type</a:t>
                      </a: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PDO/PGI</a:t>
                      </a: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Production System</a:t>
                      </a: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Quality</a:t>
                      </a: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2748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l-GR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2748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l-GR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2748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l-GR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2748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l-GR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2748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l-GR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2748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l-GR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852" marR="59852" marT="0" marB="0" anchor="ctr">
                    <a:lnL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440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57200" y="1955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26960" rIns="91440" bIns="152352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47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188640"/>
            <a:ext cx="7992888" cy="1656184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600"/>
              </a:spcAft>
              <a:tabLst>
                <a:tab pos="4591050" algn="l"/>
              </a:tabLst>
            </a:pPr>
            <a: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>   </a:t>
            </a:r>
            <a:r>
              <a:rPr lang="en-US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>Authentic Olive Net Seal</a:t>
            </a:r>
            <a:r>
              <a:rPr lang="en-US" sz="2200" dirty="0">
                <a:ea typeface="Calibri"/>
                <a:cs typeface="Times New Roman"/>
              </a:rPr>
              <a:t/>
            </a:r>
            <a:br>
              <a:rPr lang="en-US" sz="2200" dirty="0">
                <a:ea typeface="Calibri"/>
                <a:cs typeface="Times New Roman"/>
              </a:rPr>
            </a:br>
            <a:r>
              <a:rPr lang="en-US" sz="22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22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 smtClean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 smtClean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 smtClean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 smtClean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 smtClean="0">
                <a:solidFill>
                  <a:srgbClr val="47796A"/>
                </a:solidFill>
              </a:rPr>
              <a:t> </a:t>
            </a:r>
            <a:endParaRPr lang="el-GR" sz="3200" dirty="0" smtClean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2636912"/>
            <a:ext cx="7796472" cy="396044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sz="1800" b="0" dirty="0" smtClean="0">
                <a:solidFill>
                  <a:schemeClr val="tx1"/>
                </a:solidFill>
              </a:rPr>
              <a:t>Το </a:t>
            </a:r>
            <a:r>
              <a:rPr lang="en-US" sz="1800" dirty="0" smtClean="0">
                <a:solidFill>
                  <a:schemeClr val="tx1"/>
                </a:solidFill>
              </a:rPr>
              <a:t>Authentic </a:t>
            </a:r>
            <a:r>
              <a:rPr lang="en-US" sz="1800" dirty="0">
                <a:solidFill>
                  <a:schemeClr val="tx1"/>
                </a:solidFill>
              </a:rPr>
              <a:t>Olive Net </a:t>
            </a:r>
            <a:r>
              <a:rPr lang="en-US" sz="1800" dirty="0" smtClean="0">
                <a:solidFill>
                  <a:schemeClr val="tx1"/>
                </a:solidFill>
              </a:rPr>
              <a:t>Seal</a:t>
            </a:r>
            <a:r>
              <a:rPr lang="el-GR" sz="1800" dirty="0" smtClean="0">
                <a:solidFill>
                  <a:schemeClr val="tx1"/>
                </a:solidFill>
              </a:rPr>
              <a:t> </a:t>
            </a:r>
            <a:r>
              <a:rPr lang="el-GR" sz="1800" b="0" dirty="0" smtClean="0">
                <a:solidFill>
                  <a:schemeClr val="tx1"/>
                </a:solidFill>
              </a:rPr>
              <a:t>είναι ένα εμπορικό σήμα /  ιδιωτική </a:t>
            </a:r>
            <a:r>
              <a:rPr lang="el-GR" sz="1800" b="0" dirty="0">
                <a:solidFill>
                  <a:schemeClr val="tx1"/>
                </a:solidFill>
              </a:rPr>
              <a:t>ετικέτα, που </a:t>
            </a:r>
            <a:r>
              <a:rPr lang="el-GR" sz="1800" b="0" dirty="0" smtClean="0">
                <a:solidFill>
                  <a:schemeClr val="tx1"/>
                </a:solidFill>
              </a:rPr>
              <a:t>αναπτύχθηκε στα πλαίσια του έργου </a:t>
            </a:r>
            <a:r>
              <a:rPr lang="en-US" sz="1800" dirty="0" smtClean="0">
                <a:solidFill>
                  <a:schemeClr val="tx1"/>
                </a:solidFill>
              </a:rPr>
              <a:t>AUTHENTIC-OLIVE-NET </a:t>
            </a:r>
            <a:r>
              <a:rPr lang="el-GR" sz="1800" b="0" dirty="0" smtClean="0">
                <a:solidFill>
                  <a:schemeClr val="tx1"/>
                </a:solidFill>
              </a:rPr>
              <a:t>και θα απονεμηθεί πιλοτικά μόνο </a:t>
            </a:r>
            <a:r>
              <a:rPr lang="el-GR" sz="1800" b="0" dirty="0">
                <a:solidFill>
                  <a:schemeClr val="tx1"/>
                </a:solidFill>
              </a:rPr>
              <a:t>σε </a:t>
            </a:r>
            <a:r>
              <a:rPr lang="el-GR" sz="1800" dirty="0">
                <a:solidFill>
                  <a:schemeClr val="tx1"/>
                </a:solidFill>
              </a:rPr>
              <a:t>Έλληνες και Ιταλούς </a:t>
            </a:r>
            <a:r>
              <a:rPr lang="el-GR" sz="1800" b="0" dirty="0" smtClean="0">
                <a:solidFill>
                  <a:schemeClr val="tx1"/>
                </a:solidFill>
              </a:rPr>
              <a:t>παραγωγούς</a:t>
            </a:r>
            <a:r>
              <a:rPr lang="en-US" sz="1800" b="0" dirty="0" smtClean="0">
                <a:solidFill>
                  <a:schemeClr val="tx1"/>
                </a:solidFill>
              </a:rPr>
              <a:t> extra </a:t>
            </a:r>
            <a:r>
              <a:rPr lang="el-GR" sz="1800" b="0" dirty="0" smtClean="0">
                <a:solidFill>
                  <a:schemeClr val="tx1"/>
                </a:solidFill>
              </a:rPr>
              <a:t>Παρθένων </a:t>
            </a:r>
            <a:r>
              <a:rPr lang="el-GR" sz="1800" b="0" dirty="0">
                <a:solidFill>
                  <a:schemeClr val="tx1"/>
                </a:solidFill>
              </a:rPr>
              <a:t>Ελαίων </a:t>
            </a:r>
            <a:r>
              <a:rPr lang="el-GR" sz="1800" b="0" dirty="0" smtClean="0">
                <a:solidFill>
                  <a:schemeClr val="tx1"/>
                </a:solidFill>
              </a:rPr>
              <a:t>από τις 5 επιλεχθείσες </a:t>
            </a:r>
            <a:r>
              <a:rPr lang="el-GR" sz="1800" b="0" dirty="0">
                <a:solidFill>
                  <a:schemeClr val="tx1"/>
                </a:solidFill>
              </a:rPr>
              <a:t>τοπικές ποικιλίες </a:t>
            </a:r>
            <a:r>
              <a:rPr lang="el-GR" sz="1800" b="0" dirty="0" smtClean="0">
                <a:solidFill>
                  <a:schemeClr val="tx1"/>
                </a:solidFill>
              </a:rPr>
              <a:t>(Κορωνέϊκη, Λιανολιά Κερκύρας, </a:t>
            </a:r>
            <a:r>
              <a:rPr lang="en-US" sz="1800" b="0" dirty="0" smtClean="0">
                <a:solidFill>
                  <a:schemeClr val="tx1"/>
                </a:solidFill>
              </a:rPr>
              <a:t>Favolosa FS-19</a:t>
            </a:r>
            <a:r>
              <a:rPr lang="el-GR" sz="1800" b="0" dirty="0" smtClean="0">
                <a:solidFill>
                  <a:schemeClr val="tx1"/>
                </a:solidFill>
              </a:rPr>
              <a:t>, </a:t>
            </a:r>
            <a:r>
              <a:rPr lang="en-US" sz="1800" b="0" dirty="0" smtClean="0">
                <a:solidFill>
                  <a:schemeClr val="tx1"/>
                </a:solidFill>
              </a:rPr>
              <a:t>Coratina</a:t>
            </a:r>
            <a:r>
              <a:rPr lang="el-GR" sz="1800" b="0" dirty="0" smtClean="0">
                <a:solidFill>
                  <a:schemeClr val="tx1"/>
                </a:solidFill>
              </a:rPr>
              <a:t>, </a:t>
            </a:r>
            <a:r>
              <a:rPr lang="en-US" sz="1800" b="0" dirty="0" smtClean="0">
                <a:solidFill>
                  <a:schemeClr val="tx1"/>
                </a:solidFill>
              </a:rPr>
              <a:t>Peranzana</a:t>
            </a:r>
            <a:r>
              <a:rPr lang="el-GR" sz="1800" b="0" dirty="0" smtClean="0">
                <a:solidFill>
                  <a:schemeClr val="tx1"/>
                </a:solidFill>
              </a:rPr>
              <a:t>) της κοινής  διασυνοριακής περιοχής </a:t>
            </a:r>
            <a:r>
              <a:rPr lang="el-GR" sz="1800" b="0" dirty="0">
                <a:solidFill>
                  <a:schemeClr val="tx1"/>
                </a:solidFill>
              </a:rPr>
              <a:t>ΕΛΛΑΔΑ </a:t>
            </a:r>
            <a:r>
              <a:rPr lang="el-GR" sz="1800" b="0" dirty="0" smtClean="0">
                <a:solidFill>
                  <a:schemeClr val="tx1"/>
                </a:solidFill>
              </a:rPr>
              <a:t>– ΙΤΑΛΙΑ, μετά </a:t>
            </a:r>
            <a:r>
              <a:rPr lang="el-GR" sz="1800" b="0" dirty="0">
                <a:solidFill>
                  <a:schemeClr val="tx1"/>
                </a:solidFill>
              </a:rPr>
              <a:t>από </a:t>
            </a:r>
            <a:r>
              <a:rPr lang="el-GR" sz="1800" b="0" dirty="0" smtClean="0">
                <a:solidFill>
                  <a:schemeClr val="tx1"/>
                </a:solidFill>
              </a:rPr>
              <a:t>έλεγχο </a:t>
            </a:r>
            <a:r>
              <a:rPr lang="el-GR" sz="1800" b="0" dirty="0">
                <a:solidFill>
                  <a:schemeClr val="tx1"/>
                </a:solidFill>
              </a:rPr>
              <a:t>συμμόρφωσης </a:t>
            </a:r>
            <a:r>
              <a:rPr lang="el-GR" sz="1800" b="0" dirty="0" smtClean="0">
                <a:solidFill>
                  <a:schemeClr val="tx1"/>
                </a:solidFill>
              </a:rPr>
              <a:t>με τα καθορισμένες προδιαγραφές, και θετική αξιολόγηση.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sz="1800" b="0" dirty="0" smtClean="0">
                <a:solidFill>
                  <a:schemeClr val="tx1"/>
                </a:solidFill>
              </a:rPr>
              <a:t>Ο Αρμόδιος φορέας για την απονομή του Σήματος στην Ελλάδα είναι </a:t>
            </a:r>
            <a:r>
              <a:rPr lang="el-GR" sz="1800" dirty="0" smtClean="0">
                <a:solidFill>
                  <a:schemeClr val="tx1"/>
                </a:solidFill>
              </a:rPr>
              <a:t>Επιμελητήριο Πρέβεζας, </a:t>
            </a:r>
            <a:r>
              <a:rPr lang="el-GR" sz="1800" b="0" dirty="0" smtClean="0">
                <a:solidFill>
                  <a:schemeClr val="tx1"/>
                </a:solidFill>
              </a:rPr>
              <a:t>και στην Ιταλία το </a:t>
            </a:r>
            <a:r>
              <a:rPr lang="el-GR" sz="1800" dirty="0">
                <a:solidFill>
                  <a:schemeClr val="tx1"/>
                </a:solidFill>
              </a:rPr>
              <a:t>Εμπορικό Επιμελητήριο της </a:t>
            </a:r>
            <a:r>
              <a:rPr lang="el-GR" sz="1800" dirty="0" err="1">
                <a:solidFill>
                  <a:schemeClr val="tx1"/>
                </a:solidFill>
              </a:rPr>
              <a:t>Foggia</a:t>
            </a:r>
            <a:r>
              <a:rPr lang="el-GR" sz="1800" dirty="0" smtClean="0">
                <a:solidFill>
                  <a:schemeClr val="tx1"/>
                </a:solidFill>
              </a:rPr>
              <a:t>. </a:t>
            </a:r>
            <a:r>
              <a:rPr lang="el-GR" sz="1800" b="0" dirty="0" smtClean="0">
                <a:solidFill>
                  <a:schemeClr val="tx1"/>
                </a:solidFill>
              </a:rPr>
              <a:t>Αρμόδιος δε φορέας για τον Ποιοτικό Έλεγχο των κατατιθέμενων από τους ενδιαφερόμενους παραγωγούς δειγμάτων ελαιολάδου είναι το </a:t>
            </a:r>
            <a:r>
              <a:rPr lang="el-GR" sz="1800" dirty="0" smtClean="0">
                <a:solidFill>
                  <a:schemeClr val="tx1"/>
                </a:solidFill>
              </a:rPr>
              <a:t>ΕΛΓΟ-ΔΗΜΗΤΡΑ</a:t>
            </a:r>
            <a:r>
              <a:rPr lang="en-US" sz="1800" dirty="0" smtClean="0">
                <a:solidFill>
                  <a:schemeClr val="tx1"/>
                </a:solidFill>
              </a:rPr>
              <a:t>.</a:t>
            </a:r>
            <a:endParaRPr lang="el-GR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endParaRPr lang="en-US" sz="8000" b="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endParaRPr lang="en-US" sz="80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it-IT" sz="8000" dirty="0" smtClean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it-IT" sz="8000" dirty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l-GR" sz="8000" dirty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8000" b="0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2840738855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45"/>
            <a:ext cx="936104" cy="776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Immagine 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624513"/>
            <a:ext cx="2145665" cy="1937385"/>
          </a:xfrm>
          <a:prstGeom prst="rect">
            <a:avLst/>
          </a:prstGeom>
        </p:spPr>
      </p:pic>
      <p:pic>
        <p:nvPicPr>
          <p:cNvPr id="13" name="765E7E96-A8CD-4010-8212-919A21618F2A" descr="cid:21B4B1A6-FA35-4AE2-9013-8175E2923C60@lan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646" y="417159"/>
            <a:ext cx="2577641" cy="23397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772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468832"/>
            <a:ext cx="8424936" cy="173603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600"/>
              </a:spcAft>
              <a:tabLst>
                <a:tab pos="4591050" algn="l"/>
              </a:tabLst>
            </a:pPr>
            <a: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27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>Σκοπός του </a:t>
            </a:r>
            <a:r>
              <a:rPr lang="en-US" sz="27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>Authentic </a:t>
            </a:r>
            <a:r>
              <a:rPr lang="en-US" sz="27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>Olive Net Seal</a:t>
            </a:r>
            <a:r>
              <a:rPr lang="en-US" sz="2200" dirty="0">
                <a:ea typeface="Calibri"/>
                <a:cs typeface="Times New Roman"/>
              </a:rPr>
              <a:t/>
            </a:r>
            <a:br>
              <a:rPr lang="en-US" sz="2200" dirty="0">
                <a:ea typeface="Calibri"/>
                <a:cs typeface="Times New Roman"/>
              </a:rPr>
            </a:br>
            <a:r>
              <a:rPr lang="en-US" sz="22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22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 smtClean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 smtClean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 smtClean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 smtClean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 smtClean="0">
                <a:solidFill>
                  <a:srgbClr val="47796A"/>
                </a:solidFill>
              </a:rPr>
              <a:t> </a:t>
            </a:r>
            <a:endParaRPr lang="el-GR" sz="3200" dirty="0" smtClean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4005064"/>
            <a:ext cx="8372536" cy="2592288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l-GR" sz="1800" dirty="0">
                <a:solidFill>
                  <a:srgbClr val="000000"/>
                </a:solidFill>
              </a:rPr>
              <a:t>Ο σκοπός του </a:t>
            </a:r>
            <a:r>
              <a:rPr lang="en-US" sz="1800" dirty="0">
                <a:solidFill>
                  <a:srgbClr val="000000"/>
                </a:solidFill>
              </a:rPr>
              <a:t>Authentic Olive Net Seal </a:t>
            </a:r>
            <a:r>
              <a:rPr lang="el-GR" sz="1800" dirty="0">
                <a:solidFill>
                  <a:srgbClr val="000000"/>
                </a:solidFill>
              </a:rPr>
              <a:t> είναι να: </a:t>
            </a:r>
            <a:endParaRPr lang="en-US" sz="1600" dirty="0"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l-GR" sz="1800" dirty="0" smtClean="0">
                <a:solidFill>
                  <a:srgbClr val="000000"/>
                </a:solidFill>
              </a:rPr>
              <a:t>εδραιώσει </a:t>
            </a:r>
            <a:r>
              <a:rPr lang="el-GR" sz="1800" dirty="0">
                <a:solidFill>
                  <a:srgbClr val="000000"/>
                </a:solidFill>
              </a:rPr>
              <a:t>την εμπιστοσύνη των καταναλωτών στα ελαιόλαδα προϊόντα που δηλώνονται ότι προέρχονται από τη διασυνοριακή περιοχή ΕΛΛΑΔΑ – ΙΤΑΛΙΑ.</a:t>
            </a:r>
            <a:endParaRPr lang="en-US" sz="1600" dirty="0"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l-GR" sz="1800" dirty="0" smtClean="0">
                <a:solidFill>
                  <a:srgbClr val="000000"/>
                </a:solidFill>
              </a:rPr>
              <a:t>προστατεύσει </a:t>
            </a:r>
            <a:r>
              <a:rPr lang="el-GR" sz="1800" dirty="0">
                <a:solidFill>
                  <a:srgbClr val="000000"/>
                </a:solidFill>
              </a:rPr>
              <a:t>τα συμφέροντα των παραγωγών από την παραπληροφόρηση και τον αθέμιτο ανταγωνισμό,.</a:t>
            </a:r>
            <a:endParaRPr lang="en-US" sz="1600" dirty="0"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l-GR" sz="1800" dirty="0" smtClean="0">
                <a:solidFill>
                  <a:srgbClr val="000000"/>
                </a:solidFill>
              </a:rPr>
              <a:t>ενισχύσει </a:t>
            </a:r>
            <a:r>
              <a:rPr lang="el-GR" sz="1800" dirty="0">
                <a:solidFill>
                  <a:srgbClr val="000000"/>
                </a:solidFill>
              </a:rPr>
              <a:t>την ανταγωνιστικότητα των τοπικών παραγωγών</a:t>
            </a:r>
            <a:endParaRPr lang="en-US" sz="1600" dirty="0">
              <a:latin typeface="Times New Roman"/>
              <a:ea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l-GR" sz="1800" dirty="0" smtClean="0">
                <a:solidFill>
                  <a:srgbClr val="000000"/>
                </a:solidFill>
              </a:rPr>
              <a:t> </a:t>
            </a:r>
            <a:r>
              <a:rPr lang="el-GR" sz="1800" dirty="0">
                <a:solidFill>
                  <a:srgbClr val="000000"/>
                </a:solidFill>
              </a:rPr>
              <a:t>προσδώσει προστιθέμενη αξία στα τοπικά </a:t>
            </a:r>
            <a:r>
              <a:rPr lang="en-US" sz="1800" dirty="0">
                <a:solidFill>
                  <a:srgbClr val="000000"/>
                </a:solidFill>
              </a:rPr>
              <a:t>extra </a:t>
            </a:r>
            <a:r>
              <a:rPr lang="el-GR" sz="1800" dirty="0">
                <a:solidFill>
                  <a:srgbClr val="000000"/>
                </a:solidFill>
              </a:rPr>
              <a:t>παρθένα ελαιόλαδα</a:t>
            </a:r>
            <a:endParaRPr lang="en-US" sz="1600" dirty="0">
              <a:latin typeface="Times New Roman"/>
              <a:ea typeface="Times New Roman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endParaRPr lang="en-US" sz="1800" b="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endParaRPr lang="en-US" sz="80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it-IT" sz="8000" dirty="0" smtClean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it-IT" sz="8000" dirty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l-GR" sz="8000" dirty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8000" b="0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2766700873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 smtClean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945"/>
            <a:ext cx="1060703" cy="87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207" y="1196752"/>
            <a:ext cx="6995852" cy="2415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451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208122"/>
            <a:ext cx="7632848" cy="772606"/>
          </a:xfrm>
        </p:spPr>
        <p:txBody>
          <a:bodyPr>
            <a:noAutofit/>
          </a:bodyPr>
          <a:lstStyle/>
          <a:p>
            <a:r>
              <a:rPr lang="en-US" sz="18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18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18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>ΔΙΑΔΙΚΑΣΙΑ ΑΠΟΔΟΣΗΣ </a:t>
            </a:r>
            <a:r>
              <a:rPr lang="en-US" sz="18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>Authentic </a:t>
            </a:r>
            <a:r>
              <a:rPr lang="en-US" sz="18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>Olive Net Seal</a:t>
            </a:r>
            <a:br>
              <a:rPr lang="en-US" sz="18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18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> </a:t>
            </a:r>
            <a:endParaRPr lang="el-GR" sz="1800" dirty="0" smtClean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323528" y="1116676"/>
            <a:ext cx="4824536" cy="5264652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80000"/>
              </a:lnSpc>
              <a:spcAft>
                <a:spcPct val="20000"/>
              </a:spcAft>
              <a:buAutoNum type="arabicPeriod"/>
            </a:pPr>
            <a:r>
              <a:rPr lang="el-GR" sz="1600" b="0" dirty="0" smtClean="0">
                <a:solidFill>
                  <a:schemeClr val="tx1"/>
                </a:solidFill>
              </a:rPr>
              <a:t>Όλοι </a:t>
            </a:r>
            <a:r>
              <a:rPr lang="el-GR" sz="1600" b="0" dirty="0">
                <a:solidFill>
                  <a:schemeClr val="tx1"/>
                </a:solidFill>
              </a:rPr>
              <a:t>οι ενδιαφερόμενοι, δηλαδή οι παραγωγοί ελαιολάδου, υποβάλλουν στο αρμόδιο εμπορικό επιμελητήριο αίτηση για να </a:t>
            </a:r>
            <a:r>
              <a:rPr lang="el-GR" sz="1600" b="0" dirty="0" smtClean="0">
                <a:solidFill>
                  <a:schemeClr val="tx1"/>
                </a:solidFill>
              </a:rPr>
              <a:t>απονείμουν του σήματος στα </a:t>
            </a:r>
            <a:r>
              <a:rPr lang="el-GR" sz="1600" b="0" dirty="0">
                <a:solidFill>
                  <a:schemeClr val="tx1"/>
                </a:solidFill>
              </a:rPr>
              <a:t>προϊόντα </a:t>
            </a:r>
            <a:r>
              <a:rPr lang="el-GR" sz="1600" b="0" dirty="0" smtClean="0">
                <a:solidFill>
                  <a:schemeClr val="tx1"/>
                </a:solidFill>
              </a:rPr>
              <a:t>τους.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AutoNum type="arabicPeriod"/>
            </a:pPr>
            <a:r>
              <a:rPr lang="el-GR" sz="1600" b="0" dirty="0" smtClean="0">
                <a:solidFill>
                  <a:schemeClr val="tx1"/>
                </a:solidFill>
              </a:rPr>
              <a:t>Η </a:t>
            </a:r>
            <a:r>
              <a:rPr lang="el-GR" sz="1600" b="0" dirty="0">
                <a:solidFill>
                  <a:schemeClr val="tx1"/>
                </a:solidFill>
              </a:rPr>
              <a:t>αίτηση </a:t>
            </a:r>
            <a:r>
              <a:rPr lang="el-GR" sz="1600" b="0" dirty="0" smtClean="0">
                <a:solidFill>
                  <a:schemeClr val="tx1"/>
                </a:solidFill>
              </a:rPr>
              <a:t>υποβάλλεται στο </a:t>
            </a:r>
            <a:r>
              <a:rPr lang="el-GR" sz="1600" b="0" dirty="0">
                <a:solidFill>
                  <a:schemeClr val="tx1"/>
                </a:solidFill>
              </a:rPr>
              <a:t>Διαδίκτυο, συμπεριλαμβανομένων όλων των βασικών πληροφοριών, δηλαδή του αριθμού ΦΠΑ του παραγωγού, των προδιαγραφών του προϊόντος, της προέλευσης, της μεθόδου παραγωγής και της </a:t>
            </a:r>
            <a:r>
              <a:rPr lang="el-GR" sz="1600" b="0" dirty="0" smtClean="0">
                <a:solidFill>
                  <a:schemeClr val="tx1"/>
                </a:solidFill>
              </a:rPr>
              <a:t>ποιότητας.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AutoNum type="arabicPeriod"/>
            </a:pPr>
            <a:r>
              <a:rPr lang="el-GR" sz="1600" b="0" dirty="0" smtClean="0">
                <a:solidFill>
                  <a:schemeClr val="tx1"/>
                </a:solidFill>
              </a:rPr>
              <a:t>Επιπλέον</a:t>
            </a:r>
            <a:r>
              <a:rPr lang="el-GR" sz="1600" b="0" dirty="0">
                <a:solidFill>
                  <a:schemeClr val="tx1"/>
                </a:solidFill>
              </a:rPr>
              <a:t>, ο αιτών θα πρέπει να υποβάλει </a:t>
            </a:r>
            <a:r>
              <a:rPr lang="el-GR" sz="1600" b="0" dirty="0" smtClean="0">
                <a:solidFill>
                  <a:schemeClr val="tx1"/>
                </a:solidFill>
              </a:rPr>
              <a:t>διαδικτυακά οποιαδήποτε πρόσθετη τεκμηρίωση </a:t>
            </a:r>
            <a:r>
              <a:rPr lang="el-GR" sz="1600" b="0" dirty="0">
                <a:solidFill>
                  <a:schemeClr val="tx1"/>
                </a:solidFill>
              </a:rPr>
              <a:t>προς υποστήριξη της </a:t>
            </a:r>
            <a:r>
              <a:rPr lang="el-GR" sz="1600" b="0" dirty="0" smtClean="0">
                <a:solidFill>
                  <a:schemeClr val="tx1"/>
                </a:solidFill>
              </a:rPr>
              <a:t>αίτησης,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AutoNum type="arabicPeriod"/>
            </a:pPr>
            <a:r>
              <a:rPr lang="el-GR" sz="1600" b="0" dirty="0" smtClean="0">
                <a:solidFill>
                  <a:schemeClr val="tx1"/>
                </a:solidFill>
              </a:rPr>
              <a:t>Το </a:t>
            </a:r>
            <a:r>
              <a:rPr lang="el-GR" sz="1600" b="0" dirty="0">
                <a:solidFill>
                  <a:schemeClr val="tx1"/>
                </a:solidFill>
              </a:rPr>
              <a:t>αντίστοιχο αρμόδιο </a:t>
            </a:r>
            <a:r>
              <a:rPr lang="el-GR" sz="1600" b="0" dirty="0" smtClean="0">
                <a:solidFill>
                  <a:schemeClr val="tx1"/>
                </a:solidFill>
              </a:rPr>
              <a:t>Επιμελητήριο διεξάγει </a:t>
            </a:r>
            <a:r>
              <a:rPr lang="el-GR" sz="1600" b="0" dirty="0">
                <a:solidFill>
                  <a:schemeClr val="tx1"/>
                </a:solidFill>
              </a:rPr>
              <a:t>την Αξιολόγηση της </a:t>
            </a:r>
            <a:r>
              <a:rPr lang="el-GR" sz="1600" b="0" dirty="0" smtClean="0">
                <a:solidFill>
                  <a:schemeClr val="tx1"/>
                </a:solidFill>
              </a:rPr>
              <a:t>Αίτησης  σε συνεργασία με το ΕΛΓΟ-ΔΗΜΗΤΡΑ ως αρμόδιου φορέα ελέγχου των ποιοτικών προδιαγραφών των προϊόντων.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AutoNum type="arabicPeriod"/>
            </a:pPr>
            <a:r>
              <a:rPr lang="el-GR" sz="1600" b="0" dirty="0" smtClean="0">
                <a:solidFill>
                  <a:schemeClr val="tx1"/>
                </a:solidFill>
              </a:rPr>
              <a:t>Σε </a:t>
            </a:r>
            <a:r>
              <a:rPr lang="el-GR" sz="1600" b="0" dirty="0">
                <a:solidFill>
                  <a:schemeClr val="tx1"/>
                </a:solidFill>
              </a:rPr>
              <a:t>περίπτωση θετικής αξιολόγησης, ο </a:t>
            </a:r>
            <a:r>
              <a:rPr lang="el-GR" sz="1600" b="0" dirty="0" smtClean="0">
                <a:solidFill>
                  <a:schemeClr val="tx1"/>
                </a:solidFill>
              </a:rPr>
              <a:t>αιτών εγγράφεται </a:t>
            </a:r>
            <a:r>
              <a:rPr lang="el-GR" sz="1600" b="0" dirty="0">
                <a:solidFill>
                  <a:schemeClr val="tx1"/>
                </a:solidFill>
              </a:rPr>
              <a:t>στο Μητρώο Επιχειρήσεων που έχουν το δικαίωμα να επισημάνουν τα προϊόντα τους </a:t>
            </a:r>
            <a:r>
              <a:rPr lang="el-GR" sz="1600" b="0" dirty="0" smtClean="0">
                <a:solidFill>
                  <a:schemeClr val="tx1"/>
                </a:solidFill>
              </a:rPr>
              <a:t>με </a:t>
            </a:r>
            <a:r>
              <a:rPr lang="el-GR" sz="1600" b="0" dirty="0">
                <a:solidFill>
                  <a:schemeClr val="tx1"/>
                </a:solidFill>
              </a:rPr>
              <a:t>το "</a:t>
            </a:r>
            <a:r>
              <a:rPr lang="el-GR" sz="1600" b="0" dirty="0" err="1">
                <a:solidFill>
                  <a:schemeClr val="tx1"/>
                </a:solidFill>
              </a:rPr>
              <a:t>Authentic</a:t>
            </a:r>
            <a:r>
              <a:rPr lang="el-GR" sz="1600" b="0" dirty="0">
                <a:solidFill>
                  <a:schemeClr val="tx1"/>
                </a:solidFill>
              </a:rPr>
              <a:t> </a:t>
            </a:r>
            <a:r>
              <a:rPr lang="el-GR" sz="1600" b="0" dirty="0" err="1">
                <a:solidFill>
                  <a:schemeClr val="tx1"/>
                </a:solidFill>
              </a:rPr>
              <a:t>Olive</a:t>
            </a:r>
            <a:r>
              <a:rPr lang="el-GR" sz="1600" b="0" dirty="0">
                <a:solidFill>
                  <a:schemeClr val="tx1"/>
                </a:solidFill>
              </a:rPr>
              <a:t> </a:t>
            </a:r>
            <a:r>
              <a:rPr lang="el-GR" sz="1600" b="0" dirty="0" err="1">
                <a:solidFill>
                  <a:schemeClr val="tx1"/>
                </a:solidFill>
              </a:rPr>
              <a:t>Net</a:t>
            </a:r>
            <a:r>
              <a:rPr lang="el-GR" sz="1600" b="0" dirty="0">
                <a:solidFill>
                  <a:schemeClr val="tx1"/>
                </a:solidFill>
              </a:rPr>
              <a:t> </a:t>
            </a:r>
            <a:r>
              <a:rPr lang="el-GR" sz="1600" b="0" dirty="0" err="1">
                <a:solidFill>
                  <a:schemeClr val="tx1"/>
                </a:solidFill>
              </a:rPr>
              <a:t>Seal</a:t>
            </a:r>
            <a:r>
              <a:rPr lang="el-GR" sz="1600" b="0" dirty="0" smtClean="0">
                <a:solidFill>
                  <a:schemeClr val="tx1"/>
                </a:solidFill>
              </a:rPr>
              <a:t>".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AutoNum type="arabicPeriod"/>
            </a:pPr>
            <a:r>
              <a:rPr lang="el-GR" sz="1600" b="0" dirty="0" smtClean="0">
                <a:solidFill>
                  <a:schemeClr val="tx1"/>
                </a:solidFill>
              </a:rPr>
              <a:t>Το </a:t>
            </a:r>
            <a:r>
              <a:rPr lang="el-GR" sz="1600" b="0" dirty="0">
                <a:solidFill>
                  <a:schemeClr val="tx1"/>
                </a:solidFill>
              </a:rPr>
              <a:t>αντίστοιχο αρμόδιο Ε</a:t>
            </a:r>
            <a:r>
              <a:rPr lang="el-GR" sz="1600" b="0" dirty="0" smtClean="0">
                <a:solidFill>
                  <a:schemeClr val="tx1"/>
                </a:solidFill>
              </a:rPr>
              <a:t>πιμελητήριο εκδίδει </a:t>
            </a:r>
            <a:r>
              <a:rPr lang="el-GR" sz="1600" b="0" dirty="0">
                <a:solidFill>
                  <a:schemeClr val="tx1"/>
                </a:solidFill>
              </a:rPr>
              <a:t>πιστοποιητικό για τα εγκεκριμένα </a:t>
            </a:r>
            <a:r>
              <a:rPr lang="el-GR" sz="1600" b="0" dirty="0" smtClean="0">
                <a:solidFill>
                  <a:schemeClr val="tx1"/>
                </a:solidFill>
              </a:rPr>
              <a:t>προϊόντα. 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AutoNum type="arabicPeriod"/>
            </a:pPr>
            <a:r>
              <a:rPr lang="el-GR" sz="1600" b="0" dirty="0" smtClean="0">
                <a:solidFill>
                  <a:schemeClr val="tx1"/>
                </a:solidFill>
              </a:rPr>
              <a:t>Ο </a:t>
            </a:r>
            <a:r>
              <a:rPr lang="el-GR" sz="1600" b="0" dirty="0">
                <a:solidFill>
                  <a:schemeClr val="tx1"/>
                </a:solidFill>
              </a:rPr>
              <a:t>παραγωγός και το αντίστοιχο αρμόδιο </a:t>
            </a:r>
            <a:r>
              <a:rPr lang="el-GR" sz="1600" b="0" dirty="0" smtClean="0">
                <a:solidFill>
                  <a:schemeClr val="tx1"/>
                </a:solidFill>
              </a:rPr>
              <a:t>Επιμελητήριο υπογράφουν συμφωνία </a:t>
            </a:r>
            <a:r>
              <a:rPr lang="el-GR" sz="1600" b="0" dirty="0">
                <a:solidFill>
                  <a:schemeClr val="tx1"/>
                </a:solidFill>
              </a:rPr>
              <a:t>η οποία, </a:t>
            </a:r>
            <a:r>
              <a:rPr lang="el-GR" sz="1600" b="0" dirty="0" smtClean="0">
                <a:solidFill>
                  <a:schemeClr val="tx1"/>
                </a:solidFill>
              </a:rPr>
              <a:t>αφενός ρυθμίσει </a:t>
            </a:r>
            <a:r>
              <a:rPr lang="el-GR" sz="1600" b="0" dirty="0">
                <a:solidFill>
                  <a:schemeClr val="tx1"/>
                </a:solidFill>
              </a:rPr>
              <a:t>τους όρους χρήσης </a:t>
            </a:r>
            <a:r>
              <a:rPr lang="el-GR" sz="1600" b="0" dirty="0" smtClean="0">
                <a:solidFill>
                  <a:schemeClr val="tx1"/>
                </a:solidFill>
              </a:rPr>
              <a:t>του σήματος και</a:t>
            </a:r>
            <a:r>
              <a:rPr lang="el-GR" sz="1600" b="0" dirty="0">
                <a:solidFill>
                  <a:schemeClr val="tx1"/>
                </a:solidFill>
              </a:rPr>
              <a:t>, </a:t>
            </a:r>
            <a:r>
              <a:rPr lang="el-GR" sz="1600" b="0" dirty="0" smtClean="0">
                <a:solidFill>
                  <a:schemeClr val="tx1"/>
                </a:solidFill>
              </a:rPr>
              <a:t>αφετέρου, περιγράφει </a:t>
            </a:r>
            <a:r>
              <a:rPr lang="el-GR" sz="1600" b="0" dirty="0">
                <a:solidFill>
                  <a:schemeClr val="tx1"/>
                </a:solidFill>
              </a:rPr>
              <a:t>τις υποχρεώσεις και τα δικαιώματα και των δύο </a:t>
            </a:r>
            <a:r>
              <a:rPr lang="el-GR" sz="1600" b="0" dirty="0" smtClean="0">
                <a:solidFill>
                  <a:schemeClr val="tx1"/>
                </a:solidFill>
              </a:rPr>
              <a:t>μερών.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AutoNum type="arabicPeriod"/>
            </a:pPr>
            <a:r>
              <a:rPr lang="el-GR" sz="1600" b="0" dirty="0" smtClean="0">
                <a:solidFill>
                  <a:schemeClr val="tx1"/>
                </a:solidFill>
              </a:rPr>
              <a:t>Σε </a:t>
            </a:r>
            <a:r>
              <a:rPr lang="el-GR" sz="1600" b="0" dirty="0">
                <a:solidFill>
                  <a:schemeClr val="tx1"/>
                </a:solidFill>
              </a:rPr>
              <a:t>τακτά χρονικά διαστήματα, το αντίστοιχο </a:t>
            </a:r>
            <a:r>
              <a:rPr lang="el-GR" sz="1600" b="0" dirty="0" smtClean="0">
                <a:solidFill>
                  <a:schemeClr val="tx1"/>
                </a:solidFill>
              </a:rPr>
              <a:t>αρμόδιο Επιμελητήριο, σε συνεργασία με το ΕΛΓΟ - ΔΗΜΗΤΡΑ διενεργεί </a:t>
            </a:r>
            <a:r>
              <a:rPr lang="el-GR" sz="1600" b="0" dirty="0">
                <a:solidFill>
                  <a:schemeClr val="tx1"/>
                </a:solidFill>
              </a:rPr>
              <a:t>ελέγχους </a:t>
            </a:r>
            <a:r>
              <a:rPr lang="el-GR" sz="1600" b="0" dirty="0" smtClean="0">
                <a:solidFill>
                  <a:schemeClr val="tx1"/>
                </a:solidFill>
              </a:rPr>
              <a:t>συμμόρφωσης.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1400" b="0" dirty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1400" b="0" dirty="0">
              <a:solidFill>
                <a:schemeClr val="tx1"/>
              </a:solidFill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400" b="1" dirty="0"/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3366973994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0"/>
            <a:ext cx="2369119" cy="836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" y="2923"/>
            <a:ext cx="1095400" cy="90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3" name="Ομάδα 2"/>
          <p:cNvGrpSpPr/>
          <p:nvPr/>
        </p:nvGrpSpPr>
        <p:grpSpPr>
          <a:xfrm>
            <a:off x="5436096" y="967717"/>
            <a:ext cx="2952328" cy="4361615"/>
            <a:chOff x="2045575" y="295050"/>
            <a:chExt cx="2685000" cy="4110295"/>
          </a:xfrm>
        </p:grpSpPr>
        <p:sp>
          <p:nvSpPr>
            <p:cNvPr id="24" name="Ορθογώνιο: Στρογγύλεμα γωνιών 1"/>
            <p:cNvSpPr/>
            <p:nvPr/>
          </p:nvSpPr>
          <p:spPr>
            <a:xfrm>
              <a:off x="2045575" y="295050"/>
              <a:ext cx="2685000" cy="639300"/>
            </a:xfrm>
            <a:prstGeom prst="roundRect">
              <a:avLst>
                <a:gd name="adj" fmla="val 16667"/>
              </a:avLst>
            </a:prstGeom>
            <a:solidFill>
              <a:srgbClr val="CFE2F3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l-GR" sz="1000" dirty="0">
                  <a:solidFill>
                    <a:srgbClr val="000000"/>
                  </a:solidFill>
                  <a:effectLst/>
                  <a:latin typeface="Calibri"/>
                  <a:ea typeface="Calibri"/>
                  <a:cs typeface="Times New Roman"/>
                </a:rPr>
                <a:t>Αίτηση </a:t>
              </a:r>
              <a:r>
                <a:rPr lang="el-GR" sz="1000" dirty="0" smtClean="0">
                  <a:solidFill>
                    <a:srgbClr val="000000"/>
                  </a:solidFill>
                  <a:effectLst/>
                  <a:latin typeface="Calibri"/>
                  <a:ea typeface="Calibri"/>
                  <a:cs typeface="Times New Roman"/>
                </a:rPr>
                <a:t>απονομής  </a:t>
              </a:r>
              <a:r>
                <a:rPr lang="en-US" sz="1000" dirty="0" smtClean="0">
                  <a:solidFill>
                    <a:srgbClr val="000000"/>
                  </a:solidFill>
                  <a:effectLst/>
                  <a:latin typeface="Calibri"/>
                  <a:ea typeface="Calibri"/>
                  <a:cs typeface="Times New Roman"/>
                </a:rPr>
                <a:t>Authentic Olive  </a:t>
              </a:r>
              <a:r>
                <a:rPr lang="en-US" sz="1000" dirty="0" smtClean="0">
                  <a:solidFill>
                    <a:srgbClr val="000000"/>
                  </a:solidFill>
                  <a:latin typeface="Calibri"/>
                  <a:ea typeface="Calibri"/>
                  <a:cs typeface="Times New Roman"/>
                </a:rPr>
                <a:t>Net Seal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5" name="Ορθογώνιο: Στρογγύλεμα γωνιών 3"/>
            <p:cNvSpPr/>
            <p:nvPr/>
          </p:nvSpPr>
          <p:spPr>
            <a:xfrm>
              <a:off x="2045575" y="1052325"/>
              <a:ext cx="2685000" cy="629400"/>
            </a:xfrm>
            <a:prstGeom prst="roundRect">
              <a:avLst>
                <a:gd name="adj" fmla="val 16667"/>
              </a:avLst>
            </a:prstGeom>
            <a:solidFill>
              <a:srgbClr val="CFE2F3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l-GR" sz="1000">
                  <a:solidFill>
                    <a:srgbClr val="000000"/>
                  </a:solidFill>
                  <a:effectLst/>
                  <a:latin typeface="Calibri"/>
                  <a:ea typeface="Calibri"/>
                  <a:cs typeface="Times New Roman"/>
                </a:rPr>
                <a:t>έλεγχος προϋποθέσεων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6" name="Ρόμβος 4"/>
            <p:cNvSpPr/>
            <p:nvPr/>
          </p:nvSpPr>
          <p:spPr>
            <a:xfrm>
              <a:off x="2458776" y="1788527"/>
              <a:ext cx="1858500" cy="1272309"/>
            </a:xfrm>
            <a:prstGeom prst="diamond">
              <a:avLst/>
            </a:prstGeom>
            <a:solidFill>
              <a:srgbClr val="CFE2F3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l-GR" sz="800">
                  <a:effectLst/>
                  <a:latin typeface="Calibri"/>
                  <a:ea typeface="Calibri"/>
                  <a:cs typeface="Times New Roman"/>
                </a:rPr>
                <a:t>Επιτυχής εκπλήρωση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l-GR" sz="800">
                  <a:effectLst/>
                  <a:latin typeface="Calibri"/>
                  <a:ea typeface="Calibri"/>
                  <a:cs typeface="Times New Roman"/>
                </a:rPr>
                <a:t>προϋποθέσεων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7" name="Ορθογώνιο: Στρογγύλεμα γωνιών 5"/>
            <p:cNvSpPr/>
            <p:nvPr/>
          </p:nvSpPr>
          <p:spPr>
            <a:xfrm>
              <a:off x="2045575" y="3193415"/>
              <a:ext cx="2685000" cy="479285"/>
            </a:xfrm>
            <a:prstGeom prst="roundRect">
              <a:avLst>
                <a:gd name="adj" fmla="val 16667"/>
              </a:avLst>
            </a:prstGeom>
            <a:solidFill>
              <a:srgbClr val="CFE2F3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>
                  <a:solidFill>
                    <a:srgbClr val="000000"/>
                  </a:solidFill>
                  <a:effectLst/>
                  <a:latin typeface="Calibri"/>
                  <a:ea typeface="Calibri"/>
                  <a:cs typeface="Times New Roman"/>
                </a:rPr>
                <a:t> </a:t>
              </a:r>
              <a:r>
                <a:rPr lang="el-GR" sz="900">
                  <a:solidFill>
                    <a:srgbClr val="000000"/>
                  </a:solidFill>
                  <a:effectLst/>
                  <a:latin typeface="Calibri"/>
                  <a:ea typeface="Calibri"/>
                  <a:cs typeface="Times New Roman"/>
                </a:rPr>
                <a:t>Υπογραφή του κανονισμού χρήσης του εμπορικού σήματος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8" name="Ορθογώνιο: Στρογγύλεμα γωνιών 6"/>
            <p:cNvSpPr/>
            <p:nvPr/>
          </p:nvSpPr>
          <p:spPr>
            <a:xfrm>
              <a:off x="2045575" y="3871065"/>
              <a:ext cx="2685000" cy="534280"/>
            </a:xfrm>
            <a:prstGeom prst="roundRect">
              <a:avLst>
                <a:gd name="adj" fmla="val 16667"/>
              </a:avLst>
            </a:prstGeom>
            <a:solidFill>
              <a:srgbClr val="CFE2F3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l-GR" sz="900" dirty="0">
                  <a:solidFill>
                    <a:srgbClr val="000000"/>
                  </a:solidFill>
                  <a:effectLst/>
                  <a:latin typeface="Calibri"/>
                  <a:ea typeface="Calibri"/>
                  <a:cs typeface="Times New Roman"/>
                </a:rPr>
                <a:t>Εγγραφή του χρήστη στην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US" sz="900" dirty="0">
                  <a:solidFill>
                    <a:srgbClr val="000000"/>
                  </a:solidFill>
                  <a:effectLst/>
                  <a:latin typeface="Calibri"/>
                  <a:ea typeface="Calibri"/>
                  <a:cs typeface="Times New Roman"/>
                </a:rPr>
                <a:t>e</a:t>
              </a:r>
              <a:r>
                <a:rPr lang="el-GR" sz="900" dirty="0">
                  <a:solidFill>
                    <a:srgbClr val="000000"/>
                  </a:solidFill>
                  <a:effectLst/>
                  <a:latin typeface="Calibri"/>
                  <a:ea typeface="Calibri"/>
                  <a:cs typeface="Times New Roman"/>
                </a:rPr>
                <a:t>-</a:t>
              </a:r>
              <a:r>
                <a:rPr lang="en-US" sz="900" dirty="0">
                  <a:solidFill>
                    <a:srgbClr val="000000"/>
                  </a:solidFill>
                  <a:effectLst/>
                  <a:latin typeface="Calibri"/>
                  <a:ea typeface="Calibri"/>
                  <a:cs typeface="Times New Roman"/>
                </a:rPr>
                <a:t>promotion </a:t>
              </a:r>
              <a:r>
                <a:rPr lang="en-US" sz="900" dirty="0" smtClean="0">
                  <a:solidFill>
                    <a:srgbClr val="000000"/>
                  </a:solidFill>
                  <a:effectLst/>
                  <a:latin typeface="Calibri"/>
                  <a:ea typeface="Calibri"/>
                  <a:cs typeface="Times New Roman"/>
                </a:rPr>
                <a:t>platform</a:t>
              </a:r>
              <a:r>
                <a:rPr lang="el-GR" sz="900" dirty="0" smtClean="0">
                  <a:solidFill>
                    <a:srgbClr val="000000"/>
                  </a:solidFill>
                  <a:effectLst/>
                  <a:latin typeface="Calibri"/>
                  <a:ea typeface="Calibri"/>
                  <a:cs typeface="Times New Roman"/>
                </a:rPr>
                <a:t> / δημιουργία προφίλ / εισαγωγή πληροφοριών  για τα προς </a:t>
              </a:r>
              <a:r>
                <a:rPr lang="el-GR" sz="900" dirty="0" err="1" smtClean="0">
                  <a:solidFill>
                    <a:srgbClr val="000000"/>
                  </a:solidFill>
                  <a:effectLst/>
                  <a:latin typeface="Calibri"/>
                  <a:ea typeface="Calibri"/>
                  <a:cs typeface="Times New Roman"/>
                </a:rPr>
                <a:t>πρώθηση</a:t>
              </a:r>
              <a:r>
                <a:rPr lang="el-GR" sz="900" dirty="0" smtClean="0">
                  <a:solidFill>
                    <a:srgbClr val="000000"/>
                  </a:solidFill>
                  <a:effectLst/>
                  <a:latin typeface="Calibri"/>
                  <a:ea typeface="Calibri"/>
                  <a:cs typeface="Times New Roman"/>
                </a:rPr>
                <a:t> ελαιόλαδα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29" name="Ευθύγραμμο βέλος σύνδεσης 7"/>
            <p:cNvCxnSpPr/>
            <p:nvPr/>
          </p:nvCxnSpPr>
          <p:spPr>
            <a:xfrm>
              <a:off x="3388075" y="934350"/>
              <a:ext cx="0" cy="1179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Ευθύγραμμο βέλος σύνδεσης 8"/>
            <p:cNvCxnSpPr/>
            <p:nvPr/>
          </p:nvCxnSpPr>
          <p:spPr>
            <a:xfrm>
              <a:off x="3388075" y="1681575"/>
              <a:ext cx="0" cy="1575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1" name="Ευθύγραμμο βέλος σύνδεσης 10"/>
            <p:cNvCxnSpPr/>
            <p:nvPr/>
          </p:nvCxnSpPr>
          <p:spPr>
            <a:xfrm>
              <a:off x="3389906" y="3060807"/>
              <a:ext cx="0" cy="157501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32" name="Ευθύγραμμο βέλος σύνδεσης 11"/>
            <p:cNvCxnSpPr/>
            <p:nvPr/>
          </p:nvCxnSpPr>
          <p:spPr>
            <a:xfrm>
              <a:off x="3389906" y="3713553"/>
              <a:ext cx="0" cy="157501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6" name="Rectangle 34"/>
          <p:cNvSpPr>
            <a:spLocks noChangeArrowheads="1"/>
          </p:cNvSpPr>
          <p:nvPr/>
        </p:nvSpPr>
        <p:spPr bwMode="auto">
          <a:xfrm>
            <a:off x="0" y="4264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65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115616" y="713741"/>
            <a:ext cx="7272808" cy="343209"/>
          </a:xfrm>
        </p:spPr>
        <p:txBody>
          <a:bodyPr>
            <a:normAutofit fontScale="90000"/>
          </a:bodyPr>
          <a:lstStyle/>
          <a:p>
            <a:pPr lvl="0" algn="l" fontAlgn="base">
              <a:spcAft>
                <a:spcPct val="0"/>
              </a:spcAft>
            </a:pPr>
            <a:r>
              <a:rPr lang="en-US" sz="32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2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20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20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2200" b="1" dirty="0" smtClean="0">
                <a:solidFill>
                  <a:srgbClr val="47796A"/>
                </a:solidFill>
                <a:latin typeface="Cambria"/>
              </a:rPr>
              <a:t>Οριακές Τιμές Ποιοτικών Χαρακτηριστικών Ελαιολάδων </a:t>
            </a:r>
            <a:r>
              <a:rPr lang="en-US" sz="2200" b="1" dirty="0">
                <a:solidFill>
                  <a:srgbClr val="47796A"/>
                </a:solidFill>
                <a:latin typeface="Cambria"/>
              </a:rPr>
              <a:t/>
            </a:r>
            <a:br>
              <a:rPr lang="en-US" sz="2200" b="1" dirty="0">
                <a:solidFill>
                  <a:srgbClr val="47796A"/>
                </a:solidFill>
                <a:latin typeface="Cambria"/>
              </a:rPr>
            </a:br>
            <a:r>
              <a:rPr lang="it-IT" altLang="en-US" sz="900" b="1" u="sng" dirty="0">
                <a:solidFill>
                  <a:srgbClr val="008080"/>
                </a:solidFill>
                <a:latin typeface="Cambria" pitchFamily="18" charset="0"/>
                <a:ea typeface="Comfortaa" charset="0"/>
                <a:cs typeface="Comfortaa" charset="0"/>
              </a:rPr>
              <a:t>Extra Virgin Olive Oil (acidity ≤0.8%)</a:t>
            </a:r>
            <a:r>
              <a:rPr lang="en-US" altLang="en-US" sz="8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en-US" altLang="en-US" sz="8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it-IT" altLang="en-US" sz="900" b="1" u="sng" dirty="0">
                <a:solidFill>
                  <a:srgbClr val="008080"/>
                </a:solidFill>
                <a:latin typeface="Cambria" pitchFamily="18" charset="0"/>
                <a:ea typeface="Comfortaa" charset="0"/>
                <a:cs typeface="Comfortaa" charset="0"/>
              </a:rPr>
              <a:t>Virgin Olive Oil (acidity ≤2.0%)</a:t>
            </a:r>
            <a:r>
              <a:rPr lang="en-US" altLang="en-US" sz="8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en-US" altLang="en-US" sz="8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it-IT" altLang="en-US" sz="900" b="1" u="sng" dirty="0">
                <a:solidFill>
                  <a:srgbClr val="008080"/>
                </a:solidFill>
                <a:latin typeface="Cambria" pitchFamily="18" charset="0"/>
                <a:ea typeface="Comfortaa" charset="0"/>
                <a:cs typeface="Comfortaa" charset="0"/>
              </a:rPr>
              <a:t>Labante olive oil (acidity&gt; 2.0%) (unsuitable for consumption as it is - intended for refining or industrial use).</a:t>
            </a:r>
            <a:endParaRPr lang="el-GR" sz="3200" dirty="0" smtClean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539552" y="1412776"/>
            <a:ext cx="8229600" cy="518457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l-GR" sz="1800" dirty="0" smtClean="0">
                <a:solidFill>
                  <a:schemeClr val="tx1"/>
                </a:solidFill>
                <a:latin typeface="+mj-lt"/>
              </a:rPr>
              <a:t>                                             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</a:rPr>
              <a:t>Table:Qualiy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 criteria limits in Reg. (EEC) 2568/91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l-GR" sz="2800" dirty="0" smtClean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l-GR" sz="2800" dirty="0" smtClean="0">
                <a:solidFill>
                  <a:schemeClr val="tx1"/>
                </a:solidFill>
                <a:latin typeface="+mj-lt"/>
              </a:rPr>
              <a:t>                     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l-GR" sz="2800" dirty="0" smtClean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l-GR" sz="2800" dirty="0" smtClean="0">
                <a:solidFill>
                  <a:schemeClr val="tx1"/>
                </a:solidFill>
                <a:latin typeface="+mj-lt"/>
              </a:rPr>
              <a:t>                                                                    </a:t>
            </a:r>
            <a:endParaRPr lang="en-US" sz="2800" dirty="0" smtClean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1495548942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 smtClean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64096" cy="716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172425"/>
              </p:ext>
            </p:extLst>
          </p:nvPr>
        </p:nvGraphicFramePr>
        <p:xfrm>
          <a:off x="1700213" y="1809068"/>
          <a:ext cx="6324820" cy="4356235"/>
        </p:xfrm>
        <a:graphic>
          <a:graphicData uri="http://schemas.openxmlformats.org/drawingml/2006/table">
            <a:tbl>
              <a:tblPr/>
              <a:tblGrid>
                <a:gridCol w="9440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454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559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3840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2933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9715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6640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6080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8738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7598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 dirty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Category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 dirty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Parameter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Extra virgin olive oil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Virgin olive oil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Disadvantaged olive oil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Refined olive oil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Composite olive oil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 smtClean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Crude kernel oil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Refined kernel oil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Kernel oil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39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Acidity%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≤0,8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≤2,0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&gt;2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≤0,3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≤1,0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 smtClean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≤0,3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≤1,0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057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 dirty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Number of peroxides mEq O2/kg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 dirty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 dirty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≤20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 dirty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 dirty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≤15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 smtClean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 smtClean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≤15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39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K270/268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 dirty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≤0,22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 dirty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≤0,25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≤1,25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≤1,15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 smtClean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≤2,0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≤1,70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39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K232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 dirty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≤2,50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≤2,60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 smtClean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39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DK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 dirty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≤0,01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≤0,01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≤0,16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≤0,15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 smtClean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≤0,20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≤0,18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5710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Organoleptic Examination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Average price Defects (Md)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Average price fruity (Mf)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 dirty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 dirty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 dirty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=0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 dirty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&gt;0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 dirty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 dirty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 dirty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≤3,5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 dirty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&gt;0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&gt;3,5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 smtClean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 smtClean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 smtClean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 smtClean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 smtClean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39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Ethyl mg / kg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≤35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 dirty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 dirty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 dirty="0" smtClean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800" b="1" u="dbl" dirty="0">
                          <a:solidFill>
                            <a:srgbClr val="008080"/>
                          </a:solidFill>
                          <a:effectLst/>
                          <a:latin typeface="Cambria"/>
                          <a:ea typeface="Comfortaa"/>
                          <a:cs typeface="Comfortaa"/>
                        </a:rPr>
                        <a:t>-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179847" y="1916341"/>
            <a:ext cx="184731" cy="21544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82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115616" y="713741"/>
            <a:ext cx="7272808" cy="84305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600"/>
              </a:spcAft>
              <a:tabLst>
                <a:tab pos="4591050" algn="l"/>
              </a:tabLst>
            </a:pPr>
            <a:r>
              <a:rPr lang="en-US" sz="32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2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20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20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100" b="1" dirty="0" smtClean="0">
                <a:solidFill>
                  <a:srgbClr val="47796A"/>
                </a:solidFill>
                <a:latin typeface="Cambria"/>
              </a:rPr>
              <a:t>Οι 3 πυλώνες του </a:t>
            </a:r>
            <a:r>
              <a:rPr lang="en-US" sz="3100" b="1" dirty="0" smtClean="0">
                <a:solidFill>
                  <a:srgbClr val="47796A"/>
                </a:solidFill>
                <a:latin typeface="Cambria"/>
              </a:rPr>
              <a:t>Authentic </a:t>
            </a:r>
            <a:r>
              <a:rPr lang="en-US" sz="3100" b="1" dirty="0">
                <a:solidFill>
                  <a:srgbClr val="47796A"/>
                </a:solidFill>
                <a:latin typeface="Cambria"/>
              </a:rPr>
              <a:t>Olive Net Seal</a:t>
            </a:r>
            <a:br>
              <a:rPr lang="en-US" sz="3100" b="1" dirty="0">
                <a:solidFill>
                  <a:srgbClr val="47796A"/>
                </a:solidFill>
                <a:latin typeface="Cambria"/>
              </a:rPr>
            </a:br>
            <a:endParaRPr lang="el-GR" sz="3100" b="1" dirty="0" smtClean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539552" y="1412776"/>
            <a:ext cx="8229600" cy="518457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l-GR" sz="1800" dirty="0" smtClean="0">
                <a:solidFill>
                  <a:schemeClr val="tx1"/>
                </a:solidFill>
                <a:latin typeface="+mj-lt"/>
              </a:rPr>
              <a:t> </a:t>
            </a:r>
            <a:endParaRPr lang="el-GR" sz="2400" dirty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el-GR" sz="2800" dirty="0" smtClean="0">
                <a:solidFill>
                  <a:schemeClr val="tx1"/>
                </a:solidFill>
                <a:latin typeface="+mj-lt"/>
              </a:rPr>
              <a:t>Προέλευση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l-GR" sz="2800" dirty="0" smtClean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l-GR" sz="2800" dirty="0" smtClean="0">
                <a:solidFill>
                  <a:schemeClr val="tx1"/>
                </a:solidFill>
                <a:latin typeface="+mj-lt"/>
              </a:rPr>
              <a:t>                      2. Μέθοδοι Παραγωγής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l-GR" sz="2800" dirty="0" smtClean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l-GR" sz="2800" dirty="0" smtClean="0">
                <a:solidFill>
                  <a:schemeClr val="tx1"/>
                </a:solidFill>
                <a:latin typeface="+mj-lt"/>
              </a:rPr>
              <a:t>                                                                    3. Ποιότητα</a:t>
            </a:r>
            <a:endParaRPr lang="en-US" sz="2800" dirty="0" smtClean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2642901405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 smtClean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0" y="88360"/>
            <a:ext cx="1023392" cy="848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291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222153" y="1484784"/>
            <a:ext cx="8921847" cy="511256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l-GR" sz="18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800" b="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800" b="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1800" b="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1800" b="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 smtClean="0">
              <a:solidFill>
                <a:schemeClr val="tx1"/>
              </a:solidFill>
              <a:latin typeface="Verdana" pitchFamily="34" charset="0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3600273638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 smtClean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80" y="208121"/>
            <a:ext cx="1003176" cy="832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771800" y="3413610"/>
            <a:ext cx="3122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1600" dirty="0" smtClean="0"/>
              <a:t>            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" name="Pictur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09" y="1030616"/>
            <a:ext cx="3789120" cy="57313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43" name="Picture 1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84282"/>
            <a:ext cx="3944339" cy="557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7905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59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980728"/>
            <a:ext cx="8784976" cy="432048"/>
          </a:xfrm>
        </p:spPr>
        <p:txBody>
          <a:bodyPr/>
          <a:lstStyle/>
          <a:p>
            <a:pPr marL="0" indent="0" algn="ctr">
              <a:buNone/>
            </a:pP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6" name="Εικόνα 5" descr="C:\Users\user\AppData\Local\Microsoft\Windows\Temporary Internet Files\Content.Outlook\0TVTFSZK\AUTHENTIC-OLIVE-NET_Logo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" y="31685"/>
            <a:ext cx="999235" cy="828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Content Placeholder 8"/>
          <p:cNvPicPr>
            <a:picLocks noGrp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2504"/>
            <a:ext cx="3566303" cy="5040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735043"/>
            <a:ext cx="3672408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763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980728"/>
            <a:ext cx="8754176" cy="360040"/>
          </a:xfrm>
        </p:spPr>
        <p:txBody>
          <a:bodyPr>
            <a:normAutofit fontScale="90000"/>
          </a:bodyPr>
          <a:lstStyle/>
          <a:p>
            <a:endParaRPr lang="el-GR" sz="3200" b="1" dirty="0" smtClean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683568" y="1340768"/>
            <a:ext cx="7848872" cy="561662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1800" b="0" dirty="0" smtClean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 smtClean="0">
              <a:solidFill>
                <a:schemeClr val="tx1"/>
              </a:solidFill>
              <a:latin typeface="+mj-lt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+mj-lt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803882793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 smtClean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487"/>
            <a:ext cx="951384" cy="789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3600401" cy="525658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265" name="Picture 1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666" y="919390"/>
            <a:ext cx="3888432" cy="5495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7915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58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6599</TotalTime>
  <Words>695</Words>
  <Application>Microsoft Office PowerPoint</Application>
  <PresentationFormat>On-screen Show (4:3)</PresentationFormat>
  <Paragraphs>285</Paragraphs>
  <Slides>17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Θέμα του Office</vt:lpstr>
      <vt:lpstr>   Θ.Ε. 4: ΠΑΡΟΥΣΙΑΣΗ  ΤΟΥ ΣΥΣΤΗΜΑΤΟΣ ΠΙΣΤΟΠΟΙΗΣΗΣ ΑΥΘΕΝΤΙΚΟΤΗΤΑΣ ΕΛΑΙΟΛΑΔΟΥ  ΣΤΑ ΠΛΑΙΣΙΑ ΤΟΥ ΕΡΓΟΥ AUTHENTIC-OLIVE-NET    ”Certification of Authenticity and Development of a Promotion Network olive products in the across border GREECE – ITALY area” https://interreg-authentic-olive-net.eu/      Το παρόν κείμενο παράχθηκε με την οικονομική υποστήριξη της Ευρωπαϊκής Ένωσης και  αντανακλά τις απόψεις των συγγραφέα και  η Διαχειριστική Αρχή  δεν ευθύνεται για οποιαδήποτε χρήση των πληροφοριών που περιέχονται σε αυτήν   </vt:lpstr>
      <vt:lpstr>     Authentic Olive Net Seal      </vt:lpstr>
      <vt:lpstr>  Σκοπός του Authentic Olive Net Seal      </vt:lpstr>
      <vt:lpstr> ΔΙΑΔΙΚΑΣΙΑ ΑΠΟΔΟΣΗΣ Authentic Olive Net Seal  </vt:lpstr>
      <vt:lpstr>  Οριακές Τιμές Ποιοτικών Χαρακτηριστικών Ελαιολάδων  Extra Virgin Olive Oil (acidity ≤0.8%) Virgin Olive Oil (acidity ≤2.0%) Labante olive oil (acidity&gt; 2.0%) (unsuitable for consumption as it is - intended for refining or industrial use).</vt:lpstr>
      <vt:lpstr>  Οι 3 πυλώνες του Authentic Olive Net Seal 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          </vt:lpstr>
      <vt:lpstr>PowerPoint Presentation</vt:lpstr>
      <vt:lpstr>     ΚΑΛΑΘΙ ΑΥΘΕΝΤΙΚΩΝ ΕΛΑΙΟΛΑΔΩΝ       </vt:lpstr>
      <vt:lpstr>     ΔΟΜΗ ΤΟΥ ΚΑΛΑΘΙΟΥ ΑΥΘΕΝΤΙΚΩΝ ΕΛΑΙΟΛΑΔΩΝ       </vt:lpstr>
      <vt:lpstr>     ΜΗΤΡΩΟ ΠΙΣΤΟΠΟΙΗΜΕΝΩΝ ΕΛΑΙΟΠΑΡΑΓΩΓΩΝ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Stevy</dc:creator>
  <cp:lastModifiedBy>euricon1</cp:lastModifiedBy>
  <cp:revision>751</cp:revision>
  <cp:lastPrinted>2017-03-28T15:01:35Z</cp:lastPrinted>
  <dcterms:created xsi:type="dcterms:W3CDTF">2012-09-06T09:03:05Z</dcterms:created>
  <dcterms:modified xsi:type="dcterms:W3CDTF">2021-07-29T07:39:38Z</dcterms:modified>
</cp:coreProperties>
</file>