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735763" cy="98663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1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15373" y="0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1</a:t>
            </a:fld>
            <a:endParaRPr/>
          </a:p>
        </p:txBody>
      </p:sp>
      <p:sp>
        <p:nvSpPr>
          <p:cNvPr id="77" name="Google Shape;77;p1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0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0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10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11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11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p1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12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1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14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2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88" name="Google Shape;88;p2:notes"/>
          <p:cNvSpPr txBox="1">
            <a:spLocks noGrp="1"/>
          </p:cNvSpPr>
          <p:nvPr>
            <p:ph type="ftr" idx="11"/>
          </p:nvPr>
        </p:nvSpPr>
        <p:spPr>
          <a:xfrm>
            <a:off x="0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3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>
                <a:solidFill>
                  <a:srgbClr val="000000"/>
                </a:solidFill>
              </a:rPr>
              <a:t>3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p7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7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8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8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9:notes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9:notes"/>
          <p:cNvSpPr txBox="1">
            <a:spLocks noGrp="1"/>
          </p:cNvSpPr>
          <p:nvPr>
            <p:ph type="sldNum" idx="12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ιαφάνεια τίτλου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>
                <a:solidFill>
                  <a:schemeClr val="dk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Εικόνα με λεζάντα">
  <p:cSld name="Εικόνα με λεζάντα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>
            <a:spLocks noGrp="1"/>
          </p:cNvSpPr>
          <p:nvPr>
            <p:ph type="pic" idx="2"/>
          </p:nvPr>
        </p:nvSpPr>
        <p:spPr>
          <a:xfrm>
            <a:off x="1792288" y="1556792"/>
            <a:ext cx="5486400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1792288" y="5157192"/>
            <a:ext cx="5486400" cy="1015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1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Κατακόρυφο κείμενο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2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ατακόρυφος τίτλος και Κείμενο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νή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Subtitle and Content">
  <p:cSld name="Title, Sub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03106" y="1583511"/>
            <a:ext cx="8393257" cy="597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420"/>
              </a:spcBef>
              <a:spcAft>
                <a:spcPts val="0"/>
              </a:spcAft>
              <a:buClr>
                <a:schemeClr val="lt2"/>
              </a:buClr>
              <a:buSzPts val="2100"/>
              <a:buChar char="•"/>
              <a:defRPr sz="2100" b="1">
                <a:solidFill>
                  <a:schemeClr val="lt2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2"/>
          </p:nvPr>
        </p:nvSpPr>
        <p:spPr>
          <a:xfrm>
            <a:off x="403106" y="2175262"/>
            <a:ext cx="8393257" cy="3950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2pPr>
            <a:lvl3pPr marL="1371600" lvl="2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3pPr>
            <a:lvl4pPr marL="1828800" lvl="3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4pPr>
            <a:lvl5pPr marL="2286000" lvl="4" indent="-228600" algn="l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  <a:defRPr sz="1700">
                <a:solidFill>
                  <a:srgbClr val="3F3F3F"/>
                </a:solidFill>
              </a:defRPr>
            </a:lvl5pPr>
            <a:lvl6pPr marL="2743200" lvl="5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6pPr>
            <a:lvl7pPr marL="3200400" lvl="6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7pPr>
            <a:lvl8pPr marL="3657600" lvl="7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8pPr>
            <a:lvl9pPr marL="4114800" lvl="8" indent="-36195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Τίτλος και Περιεχόμενο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64156" y="15567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/>
            </a:lvl1pPr>
            <a:lvl2pPr marL="914400" lvl="1" indent="-406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/>
            </a:lvl2pPr>
            <a:lvl3pPr marL="1371600" lvl="2" indent="-381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3pPr>
            <a:lvl4pPr marL="1828800" lvl="3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4pPr>
            <a:lvl5pPr marL="2286000" lvl="4" indent="-355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Κεφαλίδα ενότητας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000"/>
              <a:buFont typeface="Arial"/>
              <a:buNone/>
              <a:defRPr sz="4000" b="0" cap="none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Δύο περιεχόμενα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7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Σύγκριση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457200" y="1574254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457200" y="2214016"/>
            <a:ext cx="4040188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4645025" y="1574254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4645025" y="2214016"/>
            <a:ext cx="4041775" cy="3879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8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8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Μόνο τίτλος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9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εριεχόμενο με λεζάντα">
  <p:cSld name="Περιεχόμενο με λεζάντα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3575050" y="1556792"/>
            <a:ext cx="5111750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2"/>
          </p:nvPr>
        </p:nvSpPr>
        <p:spPr>
          <a:xfrm>
            <a:off x="457200" y="1556792"/>
            <a:ext cx="3008313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6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ts val="4400"/>
              <a:buFont typeface="Arial"/>
              <a:buNone/>
              <a:defRPr b="0">
                <a:solidFill>
                  <a:srgbClr val="47796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/>
          <p:nvPr/>
        </p:nvSpPr>
        <p:spPr>
          <a:xfrm>
            <a:off x="8644854" y="6441971"/>
            <a:ext cx="432869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-GR" sz="1200" b="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0"/>
          <p:cNvSpPr txBox="1"/>
          <p:nvPr/>
        </p:nvSpPr>
        <p:spPr>
          <a:xfrm>
            <a:off x="1574202" y="6441600"/>
            <a:ext cx="6958237" cy="26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000">
                <a:solidFill>
                  <a:srgbClr val="47796A"/>
                </a:solidFill>
                <a:latin typeface="Arial"/>
                <a:ea typeface="Arial"/>
                <a:cs typeface="Arial"/>
                <a:sym typeface="Arial"/>
              </a:rPr>
              <a:t>Unit title</a:t>
            </a:r>
            <a:endParaRPr sz="1000">
              <a:solidFill>
                <a:srgbClr val="47796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04" y="6105101"/>
            <a:ext cx="1466698" cy="6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IT/TXT/PDF/?uri=CELEX:32011R1169&amp;from=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IT/TXT/PDF/?uri=CELEX:32012R1151&amp;from=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IT/TXT/PDF/?uri=CELEX:32014R0668&amp;from=G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xUriServ/LexUriServ.do?uri=CONSLEG:1991R2568:20110401:IT:PDF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hyperlink" Target="https://eur-lex.europa.eu/legal-content/IT/TXT/PDF/?uri=CELEX:32015R1830&amp;from=E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L/TXT/PDF/?uri=CELEX:32012R0029&amp;from=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ctrTitle"/>
          </p:nvPr>
        </p:nvSpPr>
        <p:spPr>
          <a:xfrm>
            <a:off x="685793" y="1918689"/>
            <a:ext cx="7772400" cy="288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00000"/>
              <a:buFont typeface="Arial"/>
              <a:buNone/>
            </a:pPr>
            <a:br>
              <a:rPr lang="el-GR" dirty="0">
                <a:solidFill>
                  <a:srgbClr val="47796A"/>
                </a:solidFill>
              </a:rPr>
            </a:br>
            <a:br>
              <a:rPr lang="el-GR" dirty="0"/>
            </a:br>
            <a:br>
              <a:rPr lang="el-GR" dirty="0"/>
            </a:br>
            <a:r>
              <a:rPr lang="el-GR" sz="2200" b="1" dirty="0">
                <a:solidFill>
                  <a:schemeClr val="dk2"/>
                </a:solidFill>
              </a:rPr>
              <a:t>U.T. 2: DEFINIZIONE E METODI DI CERTIFICAZIONE DELL’AUTENTICITÀ DELL’OLIO D’OLIVA</a:t>
            </a:r>
            <a:endParaRPr sz="2200" b="1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20000"/>
              <a:buFont typeface="Arial"/>
              <a:buNone/>
            </a:pP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Authenticity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and Development of a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Network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olive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products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across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border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 GREECE – ITALY </a:t>
            </a:r>
            <a:r>
              <a:rPr lang="el-GR" sz="2000" b="1" dirty="0" err="1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area</a:t>
            </a: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https://interreg-authentic-olive-net.eu/</a:t>
            </a:r>
            <a:br>
              <a:rPr lang="el-GR" sz="2000" b="1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 b="1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br>
              <a:rPr lang="el-GR" sz="1300" i="1"/>
            </a:b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presente</a:t>
            </a:r>
            <a:r>
              <a:rPr lang="el-GR" sz="1300" i="1" dirty="0"/>
              <a:t> </a:t>
            </a:r>
            <a:r>
              <a:rPr lang="el-GR" sz="1300" i="1" dirty="0" err="1"/>
              <a:t>testo</a:t>
            </a:r>
            <a:r>
              <a:rPr lang="el-GR" sz="1300" i="1" dirty="0"/>
              <a:t> è </a:t>
            </a:r>
            <a:r>
              <a:rPr lang="el-GR" sz="1300" i="1" dirty="0" err="1"/>
              <a:t>stato</a:t>
            </a:r>
            <a:r>
              <a:rPr lang="el-GR" sz="1300" i="1" dirty="0"/>
              <a:t> </a:t>
            </a:r>
            <a:r>
              <a:rPr lang="el-GR" sz="1300" i="1" dirty="0" err="1"/>
              <a:t>prodotto</a:t>
            </a:r>
            <a:r>
              <a:rPr lang="el-GR" sz="1300" i="1" dirty="0"/>
              <a:t> </a:t>
            </a:r>
            <a:r>
              <a:rPr lang="el-GR" sz="1300" i="1" dirty="0" err="1"/>
              <a:t>con</a:t>
            </a:r>
            <a:r>
              <a:rPr lang="el-GR" sz="1300" i="1" dirty="0"/>
              <a:t> </a:t>
            </a:r>
            <a:r>
              <a:rPr lang="el-GR" sz="1300" i="1" dirty="0" err="1"/>
              <a:t>il</a:t>
            </a:r>
            <a:r>
              <a:rPr lang="el-GR" sz="1300" i="1" dirty="0"/>
              <a:t> </a:t>
            </a:r>
            <a:r>
              <a:rPr lang="el-GR" sz="1300" i="1" dirty="0" err="1"/>
              <a:t>sostegno</a:t>
            </a:r>
            <a:r>
              <a:rPr lang="el-GR" sz="1300" i="1" dirty="0"/>
              <a:t> </a:t>
            </a:r>
            <a:r>
              <a:rPr lang="el-GR" sz="1300" i="1" dirty="0" err="1"/>
              <a:t>economico</a:t>
            </a:r>
            <a:r>
              <a:rPr lang="el-GR" sz="1300" i="1" dirty="0"/>
              <a:t> </a:t>
            </a:r>
            <a:r>
              <a:rPr lang="el-GR" sz="1300" i="1" dirty="0" err="1"/>
              <a:t>dell’Unione</a:t>
            </a:r>
            <a:r>
              <a:rPr lang="el-GR" sz="1300" i="1" dirty="0"/>
              <a:t> </a:t>
            </a:r>
            <a:r>
              <a:rPr lang="el-GR" sz="1300" i="1" dirty="0" err="1"/>
              <a:t>Europea</a:t>
            </a:r>
            <a:r>
              <a:rPr lang="el-GR" sz="1300" i="1" dirty="0"/>
              <a:t> e </a:t>
            </a:r>
            <a:r>
              <a:rPr lang="el-GR" sz="1300" i="1" dirty="0" err="1"/>
              <a:t>rispecchia</a:t>
            </a:r>
            <a:r>
              <a:rPr lang="el-GR" sz="1300" i="1" dirty="0"/>
              <a:t> i </a:t>
            </a:r>
            <a:r>
              <a:rPr lang="el-GR" sz="1300" i="1" dirty="0" err="1"/>
              <a:t>punti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vista</a:t>
            </a:r>
            <a:r>
              <a:rPr lang="el-GR" sz="1300" i="1" dirty="0"/>
              <a:t> </a:t>
            </a:r>
            <a:r>
              <a:rPr lang="el-GR" sz="1300" i="1" dirty="0" err="1"/>
              <a:t>degli</a:t>
            </a:r>
            <a:r>
              <a:rPr lang="el-GR" sz="1300" i="1" dirty="0"/>
              <a:t> </a:t>
            </a:r>
            <a:r>
              <a:rPr lang="el-GR" sz="1300" i="1" dirty="0" err="1"/>
              <a:t>autori</a:t>
            </a:r>
            <a:r>
              <a:rPr lang="el-GR" sz="1300" i="1" dirty="0"/>
              <a:t> e </a:t>
            </a:r>
            <a:r>
              <a:rPr lang="el-GR" sz="1300" i="1" dirty="0" err="1"/>
              <a:t>l’Autorità</a:t>
            </a:r>
            <a:r>
              <a:rPr lang="el-GR" sz="1300" i="1" dirty="0"/>
              <a:t> </a:t>
            </a:r>
            <a:r>
              <a:rPr lang="el-GR" sz="1300" i="1" dirty="0" err="1"/>
              <a:t>di</a:t>
            </a:r>
            <a:r>
              <a:rPr lang="el-GR" sz="1300" i="1" dirty="0"/>
              <a:t> </a:t>
            </a:r>
            <a:r>
              <a:rPr lang="el-GR" sz="1300" i="1" dirty="0" err="1"/>
              <a:t>Gestione</a:t>
            </a:r>
            <a:r>
              <a:rPr lang="el-GR" sz="1300" i="1" dirty="0"/>
              <a:t> non è </a:t>
            </a:r>
            <a:r>
              <a:rPr lang="el-GR" sz="1300" i="1" dirty="0" err="1"/>
              <a:t>responsabile</a:t>
            </a:r>
            <a:r>
              <a:rPr lang="el-GR" sz="1300" i="1" dirty="0"/>
              <a:t> per </a:t>
            </a:r>
            <a:r>
              <a:rPr lang="el-GR" sz="1300" i="1" dirty="0" err="1"/>
              <a:t>qualsiasi</a:t>
            </a:r>
            <a:r>
              <a:rPr lang="el-GR" sz="1300" i="1" dirty="0"/>
              <a:t> </a:t>
            </a:r>
            <a:r>
              <a:rPr lang="el-GR" sz="1300" i="1" dirty="0" err="1"/>
              <a:t>uso</a:t>
            </a:r>
            <a:r>
              <a:rPr lang="el-GR" sz="1300" i="1" dirty="0"/>
              <a:t> </a:t>
            </a:r>
            <a:r>
              <a:rPr lang="el-GR" sz="1300" i="1" dirty="0" err="1"/>
              <a:t>delle</a:t>
            </a:r>
            <a:r>
              <a:rPr lang="el-GR" sz="1300" i="1" dirty="0"/>
              <a:t> </a:t>
            </a:r>
            <a:r>
              <a:rPr lang="el-GR" sz="1300" i="1" dirty="0" err="1"/>
              <a:t>informazioni</a:t>
            </a:r>
            <a:r>
              <a:rPr lang="el-GR" sz="1300" i="1" dirty="0"/>
              <a:t> </a:t>
            </a:r>
            <a:r>
              <a:rPr lang="el-GR" sz="1300" i="1" dirty="0" err="1"/>
              <a:t>contenute</a:t>
            </a:r>
            <a:r>
              <a:rPr lang="el-GR" sz="1300" i="1" dirty="0"/>
              <a:t> in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l-GR" sz="1300" i="1" dirty="0" err="1"/>
              <a:t>questo</a:t>
            </a:r>
            <a:r>
              <a:rPr lang="el-GR" sz="1300" i="1" dirty="0"/>
              <a:t> </a:t>
            </a:r>
            <a:r>
              <a:rPr lang="el-GR" sz="1300" i="1" dirty="0" err="1"/>
              <a:t>documento</a:t>
            </a:r>
            <a:r>
              <a:rPr lang="el-GR" sz="1300" i="1" dirty="0"/>
              <a:t>.</a:t>
            </a:r>
            <a:endParaRPr sz="1300" i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47796A"/>
              </a:buClr>
              <a:buSzPct val="275000"/>
              <a:buFont typeface="Arial"/>
              <a:buNone/>
            </a:pPr>
            <a:endParaRPr sz="1600" i="1" dirty="0"/>
          </a:p>
        </p:txBody>
      </p:sp>
      <p:sp>
        <p:nvSpPr>
          <p:cNvPr id="80" name="Google Shape;80;p14" descr="ÎÏÎ¿ÏÎ­Î»ÎµÏÎ¼Î± ÎµÎ¹ÎºÏÎ½Î±Ï Î³Î¹Î± interreg greece italy logo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83768" y="232492"/>
            <a:ext cx="3933298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4423" y="3933056"/>
            <a:ext cx="1531987" cy="1267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84485" y="6300019"/>
            <a:ext cx="775032" cy="449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3"/>
          <p:cNvSpPr txBox="1">
            <a:spLocks noGrp="1"/>
          </p:cNvSpPr>
          <p:nvPr>
            <p:ph type="title"/>
          </p:nvPr>
        </p:nvSpPr>
        <p:spPr>
          <a:xfrm>
            <a:off x="327471" y="604178"/>
            <a:ext cx="78900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l-GR" sz="1800" b="1">
                <a:solidFill>
                  <a:schemeClr val="dk2"/>
                </a:solidFill>
              </a:rPr>
              <a:t>CRITERI DI DEFINIZIONE DELL’AUTENTICITÀ DELL’OLIO DI OLIVA</a:t>
            </a:r>
            <a:endParaRPr sz="1800" b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l-GR" sz="1800" b="1">
                <a:solidFill>
                  <a:schemeClr val="dk2"/>
                </a:solidFill>
              </a:rPr>
              <a:t>NELL’AMBITO DEL PROGETTO AUTHENTIC – OLIVE-NET</a:t>
            </a:r>
            <a:endParaRPr sz="1800" b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endParaRPr sz="1800" b="1">
              <a:solidFill>
                <a:schemeClr val="dk2"/>
              </a:solidFill>
            </a:endParaRPr>
          </a:p>
        </p:txBody>
      </p:sp>
      <p:sp>
        <p:nvSpPr>
          <p:cNvPr id="175" name="Google Shape;175;p23"/>
          <p:cNvSpPr txBox="1">
            <a:spLocks noGrp="1"/>
          </p:cNvSpPr>
          <p:nvPr>
            <p:ph type="body" idx="1"/>
          </p:nvPr>
        </p:nvSpPr>
        <p:spPr>
          <a:xfrm>
            <a:off x="516706" y="1385077"/>
            <a:ext cx="7848900" cy="50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Utilizzo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un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marchio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collettivo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prodotto</a:t>
            </a:r>
            <a:endParaRPr sz="7217" b="0" dirty="0">
              <a:solidFill>
                <a:schemeClr val="dk1"/>
              </a:solidFill>
            </a:endParaRPr>
          </a:p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Appartenenza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geografica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produttori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alle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zone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eleggibili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del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n-US" sz="7217" b="0" dirty="0">
                <a:solidFill>
                  <a:schemeClr val="dk1"/>
                </a:solidFill>
              </a:rPr>
              <a:t>P</a:t>
            </a:r>
            <a:r>
              <a:rPr lang="el-GR" sz="7217" b="0" dirty="0" err="1">
                <a:solidFill>
                  <a:schemeClr val="dk1"/>
                </a:solidFill>
              </a:rPr>
              <a:t>rogetto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>
                <a:solidFill>
                  <a:schemeClr val="dk1"/>
                </a:solidFill>
              </a:rPr>
              <a:t>AON (</a:t>
            </a:r>
            <a:r>
              <a:rPr lang="el-GR" sz="7217" b="0" dirty="0" err="1">
                <a:solidFill>
                  <a:schemeClr val="dk1"/>
                </a:solidFill>
              </a:rPr>
              <a:t>Puglia</a:t>
            </a:r>
            <a:r>
              <a:rPr lang="el-GR" sz="7217" b="0" dirty="0">
                <a:solidFill>
                  <a:schemeClr val="dk1"/>
                </a:solidFill>
              </a:rPr>
              <a:t>, </a:t>
            </a:r>
            <a:r>
              <a:rPr lang="el-GR" sz="7217" b="0" dirty="0" err="1">
                <a:solidFill>
                  <a:schemeClr val="dk1"/>
                </a:solidFill>
              </a:rPr>
              <a:t>Epiro</a:t>
            </a:r>
            <a:r>
              <a:rPr lang="el-GR" sz="7217" b="0" dirty="0">
                <a:solidFill>
                  <a:schemeClr val="dk1"/>
                </a:solidFill>
              </a:rPr>
              <a:t> e </a:t>
            </a:r>
            <a:r>
              <a:rPr lang="el-GR" sz="7217" b="0" dirty="0" err="1">
                <a:solidFill>
                  <a:schemeClr val="dk1"/>
                </a:solidFill>
              </a:rPr>
              <a:t>Grecia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Occidentale</a:t>
            </a:r>
            <a:r>
              <a:rPr lang="el-GR" sz="7217" b="0" dirty="0">
                <a:solidFill>
                  <a:schemeClr val="dk1"/>
                </a:solidFill>
              </a:rPr>
              <a:t>)</a:t>
            </a:r>
            <a:endParaRPr sz="7217" b="0" dirty="0">
              <a:solidFill>
                <a:schemeClr val="dk1"/>
              </a:solidFill>
            </a:endParaRPr>
          </a:p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Essere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produttori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extra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vergine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oliva</a:t>
            </a:r>
            <a:endParaRPr sz="7217" b="0" dirty="0">
              <a:solidFill>
                <a:schemeClr val="dk1"/>
              </a:solidFill>
            </a:endParaRPr>
          </a:p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Vendita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oliva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con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caratteristiche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chimico-fisiche</a:t>
            </a:r>
            <a:r>
              <a:rPr lang="el-GR" sz="7217" b="0" dirty="0">
                <a:solidFill>
                  <a:schemeClr val="dk1"/>
                </a:solidFill>
              </a:rPr>
              <a:t> (</a:t>
            </a:r>
            <a:r>
              <a:rPr lang="el-GR" sz="7217" b="0" dirty="0" err="1">
                <a:solidFill>
                  <a:schemeClr val="dk1"/>
                </a:solidFill>
              </a:rPr>
              <a:t>al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momento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dell’imbottigliamento</a:t>
            </a:r>
            <a:r>
              <a:rPr lang="el-GR" sz="7217" b="0" dirty="0">
                <a:solidFill>
                  <a:schemeClr val="dk1"/>
                </a:solidFill>
              </a:rPr>
              <a:t>) </a:t>
            </a:r>
            <a:r>
              <a:rPr lang="el-GR" sz="7217" b="0" dirty="0" err="1">
                <a:solidFill>
                  <a:schemeClr val="dk1"/>
                </a:solidFill>
              </a:rPr>
              <a:t>conformi</a:t>
            </a:r>
            <a:r>
              <a:rPr lang="el-GR" sz="7217" b="0" dirty="0">
                <a:solidFill>
                  <a:schemeClr val="dk1"/>
                </a:solidFill>
              </a:rPr>
              <a:t> ad </a:t>
            </a:r>
            <a:r>
              <a:rPr lang="el-GR" sz="7217" b="0" dirty="0" err="1">
                <a:solidFill>
                  <a:schemeClr val="dk1"/>
                </a:solidFill>
              </a:rPr>
              <a:t>un’elenco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parametri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definiti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attraverso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la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valutazione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risultati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ottenuti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sui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prodotti</a:t>
            </a:r>
            <a:r>
              <a:rPr lang="el-GR" sz="7217" b="0" dirty="0">
                <a:solidFill>
                  <a:schemeClr val="dk1"/>
                </a:solidFill>
              </a:rPr>
              <a:t>, in </a:t>
            </a:r>
            <a:r>
              <a:rPr lang="el-GR" sz="7217" b="0" dirty="0" err="1">
                <a:solidFill>
                  <a:schemeClr val="dk1"/>
                </a:solidFill>
              </a:rPr>
              <a:t>due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cicli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campionamento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ed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analisi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realizzati</a:t>
            </a:r>
            <a:r>
              <a:rPr lang="el-GR" sz="7217" b="0" dirty="0">
                <a:solidFill>
                  <a:schemeClr val="dk1"/>
                </a:solidFill>
              </a:rPr>
              <a:t>.</a:t>
            </a:r>
            <a:endParaRPr sz="7217" b="0" dirty="0">
              <a:solidFill>
                <a:schemeClr val="dk1"/>
              </a:solidFill>
            </a:endParaRPr>
          </a:p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Vendita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oliva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con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caratteristiche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organolettiche</a:t>
            </a:r>
            <a:r>
              <a:rPr lang="el-GR" sz="7217" b="0" dirty="0">
                <a:solidFill>
                  <a:schemeClr val="dk1"/>
                </a:solidFill>
              </a:rPr>
              <a:t> (</a:t>
            </a:r>
            <a:r>
              <a:rPr lang="el-GR" sz="7217" b="0" dirty="0" err="1">
                <a:solidFill>
                  <a:schemeClr val="dk1"/>
                </a:solidFill>
              </a:rPr>
              <a:t>al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momento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dell’imbottigliamento</a:t>
            </a:r>
            <a:r>
              <a:rPr lang="el-GR" sz="7217" b="0" dirty="0">
                <a:solidFill>
                  <a:schemeClr val="dk1"/>
                </a:solidFill>
              </a:rPr>
              <a:t>) </a:t>
            </a:r>
            <a:r>
              <a:rPr lang="el-GR" sz="7217" b="0" dirty="0" err="1">
                <a:solidFill>
                  <a:schemeClr val="dk1"/>
                </a:solidFill>
              </a:rPr>
              <a:t>conformi</a:t>
            </a:r>
            <a:r>
              <a:rPr lang="el-GR" sz="7217" b="0" dirty="0">
                <a:solidFill>
                  <a:schemeClr val="dk1"/>
                </a:solidFill>
              </a:rPr>
              <a:t> ad </a:t>
            </a:r>
            <a:r>
              <a:rPr lang="el-GR" sz="7217" b="0" dirty="0" err="1">
                <a:solidFill>
                  <a:schemeClr val="dk1"/>
                </a:solidFill>
              </a:rPr>
              <a:t>un’elenco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parametri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definiti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attraverso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la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valutazione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risultati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ottenuti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sui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prodotti</a:t>
            </a:r>
            <a:r>
              <a:rPr lang="el-GR" sz="7217" b="0" dirty="0">
                <a:solidFill>
                  <a:schemeClr val="dk1"/>
                </a:solidFill>
              </a:rPr>
              <a:t>, in </a:t>
            </a:r>
            <a:r>
              <a:rPr lang="el-GR" sz="7217" b="0" dirty="0" err="1">
                <a:solidFill>
                  <a:schemeClr val="dk1"/>
                </a:solidFill>
              </a:rPr>
              <a:t>due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cicli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di</a:t>
            </a:r>
            <a:r>
              <a:rPr lang="en-US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campionamento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ed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analisi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realizzati</a:t>
            </a:r>
            <a:r>
              <a:rPr lang="el-GR" sz="7217" b="0" dirty="0">
                <a:solidFill>
                  <a:schemeClr val="dk1"/>
                </a:solidFill>
              </a:rPr>
              <a:t>.</a:t>
            </a:r>
            <a:endParaRPr sz="7217" b="0" dirty="0">
              <a:solidFill>
                <a:schemeClr val="dk1"/>
              </a:solidFill>
            </a:endParaRPr>
          </a:p>
          <a:p>
            <a:pPr marL="324000" lvl="0" indent="0" algn="just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17" b="0" dirty="0">
                <a:solidFill>
                  <a:schemeClr val="dk1"/>
                </a:solidFill>
              </a:rPr>
              <a:t>-</a:t>
            </a:r>
            <a:r>
              <a:rPr lang="el-GR" sz="7217" b="0" dirty="0" err="1">
                <a:solidFill>
                  <a:schemeClr val="dk1"/>
                </a:solidFill>
              </a:rPr>
              <a:t>Il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produttore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deve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essere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specializzato</a:t>
            </a:r>
            <a:r>
              <a:rPr lang="el-GR" sz="7217" b="0" dirty="0">
                <a:solidFill>
                  <a:schemeClr val="dk1"/>
                </a:solidFill>
              </a:rPr>
              <a:t> e </a:t>
            </a:r>
            <a:r>
              <a:rPr lang="el-GR" sz="7217" b="0" dirty="0" err="1">
                <a:solidFill>
                  <a:schemeClr val="dk1"/>
                </a:solidFill>
              </a:rPr>
              <a:t>correttamente</a:t>
            </a:r>
            <a:r>
              <a:rPr lang="el-GR" sz="7217" b="0" dirty="0">
                <a:solidFill>
                  <a:schemeClr val="dk1"/>
                </a:solidFill>
              </a:rPr>
              <a:t> </a:t>
            </a:r>
            <a:r>
              <a:rPr lang="el-GR" sz="7217" b="0" dirty="0" err="1">
                <a:solidFill>
                  <a:schemeClr val="dk1"/>
                </a:solidFill>
              </a:rPr>
              <a:t>formato</a:t>
            </a:r>
            <a:endParaRPr sz="7217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ct val="81818"/>
              <a:buFont typeface="Noto Sans Symbols"/>
              <a:buNone/>
            </a:pPr>
            <a:endParaRPr sz="2200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3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23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1775" y="0"/>
            <a:ext cx="1822226" cy="60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10"/>
            <a:ext cx="794953" cy="659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"/>
          <p:cNvSpPr txBox="1">
            <a:spLocks noGrp="1"/>
          </p:cNvSpPr>
          <p:nvPr>
            <p:ph type="title"/>
          </p:nvPr>
        </p:nvSpPr>
        <p:spPr>
          <a:xfrm>
            <a:off x="318558" y="313328"/>
            <a:ext cx="78900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l-GR" sz="2400" b="1">
                <a:solidFill>
                  <a:schemeClr val="dk2"/>
                </a:solidFill>
              </a:rPr>
              <a:t>DEFINIZIONE DELL’ACCREDITAMENTO</a:t>
            </a:r>
            <a:endParaRPr/>
          </a:p>
        </p:txBody>
      </p:sp>
      <p:sp>
        <p:nvSpPr>
          <p:cNvPr id="186" name="Google Shape;186;p24"/>
          <p:cNvSpPr txBox="1">
            <a:spLocks noGrp="1"/>
          </p:cNvSpPr>
          <p:nvPr>
            <p:ph type="body" idx="1"/>
          </p:nvPr>
        </p:nvSpPr>
        <p:spPr>
          <a:xfrm>
            <a:off x="516718" y="1196752"/>
            <a:ext cx="7848900" cy="57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L’accreditamento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detto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anche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valutazione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conformità</a:t>
            </a:r>
            <a:r>
              <a:rPr lang="el-GR" sz="7200" b="0" dirty="0">
                <a:solidFill>
                  <a:schemeClr val="dk1"/>
                </a:solidFill>
              </a:rPr>
              <a:t>, è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procedimento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finalizzato</a:t>
            </a:r>
            <a:r>
              <a:rPr lang="el-GR" sz="7200" b="0" dirty="0">
                <a:solidFill>
                  <a:schemeClr val="dk1"/>
                </a:solidFill>
              </a:rPr>
              <a:t> ad </a:t>
            </a:r>
            <a:r>
              <a:rPr lang="el-GR" sz="7200" b="0" dirty="0" err="1">
                <a:solidFill>
                  <a:schemeClr val="dk1"/>
                </a:solidFill>
              </a:rPr>
              <a:t>accertare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tramite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controlli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definiti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che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prodotto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procedimento</a:t>
            </a:r>
            <a:r>
              <a:rPr lang="el-GR" sz="7200" b="0" dirty="0">
                <a:solidFill>
                  <a:schemeClr val="dk1"/>
                </a:solidFill>
              </a:rPr>
              <a:t> o </a:t>
            </a:r>
            <a:r>
              <a:rPr lang="el-GR" sz="7200" b="0" dirty="0" err="1">
                <a:solidFill>
                  <a:schemeClr val="dk1"/>
                </a:solidFill>
              </a:rPr>
              <a:t>servizio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soddisfa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requisiti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specifici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L’accreditamento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olivicoli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può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essere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applicato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sull’unità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produttiva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sul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specifico</a:t>
            </a:r>
            <a:r>
              <a:rPr lang="el-GR" sz="7200" b="0" dirty="0">
                <a:solidFill>
                  <a:schemeClr val="dk1"/>
                </a:solidFill>
              </a:rPr>
              <a:t> o </a:t>
            </a:r>
            <a:r>
              <a:rPr lang="el-GR" sz="7200" b="0" dirty="0" err="1">
                <a:solidFill>
                  <a:schemeClr val="dk1"/>
                </a:solidFill>
              </a:rPr>
              <a:t>sul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sistema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produttivo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Il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procedimento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verifica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viene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svolto</a:t>
            </a:r>
            <a:r>
              <a:rPr lang="el-GR" sz="7200" b="0" dirty="0">
                <a:solidFill>
                  <a:schemeClr val="dk1"/>
                </a:solidFill>
              </a:rPr>
              <a:t> in </a:t>
            </a:r>
            <a:r>
              <a:rPr lang="el-GR" sz="7200" b="0" dirty="0" err="1">
                <a:solidFill>
                  <a:schemeClr val="dk1"/>
                </a:solidFill>
              </a:rPr>
              <a:t>generale</a:t>
            </a:r>
            <a:r>
              <a:rPr lang="el-GR" sz="7200" b="0" dirty="0">
                <a:solidFill>
                  <a:schemeClr val="dk1"/>
                </a:solidFill>
              </a:rPr>
              <a:t> per </a:t>
            </a:r>
            <a:r>
              <a:rPr lang="el-GR" sz="7200" b="0" dirty="0" err="1">
                <a:solidFill>
                  <a:schemeClr val="dk1"/>
                </a:solidFill>
              </a:rPr>
              <a:t>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valutazione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grado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conformità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produttore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che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potrà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essere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accreditato</a:t>
            </a:r>
            <a:r>
              <a:rPr lang="el-GR" sz="7200" b="0" dirty="0">
                <a:solidFill>
                  <a:schemeClr val="dk1"/>
                </a:solidFill>
              </a:rPr>
              <a:t> in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200" b="0" dirty="0" err="1">
                <a:solidFill>
                  <a:schemeClr val="dk1"/>
                </a:solidFill>
              </a:rPr>
              <a:t>riferimento</a:t>
            </a:r>
            <a:r>
              <a:rPr lang="el-GR" sz="7200" b="0" dirty="0">
                <a:solidFill>
                  <a:schemeClr val="dk1"/>
                </a:solidFill>
              </a:rPr>
              <a:t> a </a:t>
            </a:r>
            <a:r>
              <a:rPr lang="el-GR" sz="7200" b="0" dirty="0" err="1">
                <a:solidFill>
                  <a:schemeClr val="dk1"/>
                </a:solidFill>
              </a:rPr>
              <a:t>norme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specifiche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Il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procedimento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verifica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olivicoli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avviene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parte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ispettore</a:t>
            </a:r>
            <a:r>
              <a:rPr lang="el-GR" sz="7200" b="0" dirty="0">
                <a:solidFill>
                  <a:schemeClr val="dk1"/>
                </a:solidFill>
              </a:rPr>
              <a:t> o </a:t>
            </a:r>
            <a:r>
              <a:rPr lang="el-GR" sz="7200" b="0" dirty="0" err="1">
                <a:solidFill>
                  <a:schemeClr val="dk1"/>
                </a:solidFill>
              </a:rPr>
              <a:t>ente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ispezione</a:t>
            </a:r>
            <a:r>
              <a:rPr lang="el-GR" sz="7200" b="0" dirty="0">
                <a:solidFill>
                  <a:schemeClr val="dk1"/>
                </a:solidFill>
              </a:rPr>
              <a:t>. In </a:t>
            </a:r>
            <a:r>
              <a:rPr lang="el-GR" sz="7200" b="0" dirty="0" err="1">
                <a:solidFill>
                  <a:schemeClr val="dk1"/>
                </a:solidFill>
              </a:rPr>
              <a:t>caso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esito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positivo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verifica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l’ente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emette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inoltre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certificato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dichiarando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così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conformità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prodotto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agli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standard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definiti</a:t>
            </a:r>
            <a:r>
              <a:rPr lang="el-GR" sz="7200" b="0" dirty="0">
                <a:solidFill>
                  <a:schemeClr val="dk1"/>
                </a:solidFill>
              </a:rPr>
              <a:t>, </a:t>
            </a:r>
            <a:r>
              <a:rPr lang="el-GR" sz="7200" b="0" dirty="0" err="1">
                <a:solidFill>
                  <a:schemeClr val="dk1"/>
                </a:solidFill>
              </a:rPr>
              <a:t>operando</a:t>
            </a:r>
            <a:r>
              <a:rPr lang="el-GR" sz="7200" b="0" dirty="0">
                <a:solidFill>
                  <a:schemeClr val="dk1"/>
                </a:solidFill>
              </a:rPr>
              <a:t> in </a:t>
            </a:r>
            <a:r>
              <a:rPr lang="el-GR" sz="7200" b="0" dirty="0" err="1">
                <a:solidFill>
                  <a:schemeClr val="dk1"/>
                </a:solidFill>
              </a:rPr>
              <a:t>qualità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ente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accreditamento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200" b="0" dirty="0">
                <a:solidFill>
                  <a:schemeClr val="dk1"/>
                </a:solidFill>
              </a:rPr>
              <a:t>-</a:t>
            </a:r>
            <a:r>
              <a:rPr lang="el-GR" sz="7200" b="0" dirty="0" err="1">
                <a:solidFill>
                  <a:schemeClr val="dk1"/>
                </a:solidFill>
              </a:rPr>
              <a:t>Nei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confronti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dell’accreditamento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usa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inoltre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il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termine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certificazione</a:t>
            </a:r>
            <a:r>
              <a:rPr lang="el-GR" sz="7200" b="0" dirty="0">
                <a:solidFill>
                  <a:schemeClr val="dk1"/>
                </a:solidFill>
              </a:rPr>
              <a:t>,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>
                <a:solidFill>
                  <a:schemeClr val="dk1"/>
                </a:solidFill>
              </a:rPr>
              <a:t>per </a:t>
            </a:r>
            <a:r>
              <a:rPr lang="el-GR" sz="7200" b="0" dirty="0" err="1">
                <a:solidFill>
                  <a:schemeClr val="dk1"/>
                </a:solidFill>
              </a:rPr>
              <a:t>indicare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che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specifico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prodotto</a:t>
            </a:r>
            <a:r>
              <a:rPr lang="el-GR" sz="7200" b="0" dirty="0">
                <a:solidFill>
                  <a:schemeClr val="dk1"/>
                </a:solidFill>
              </a:rPr>
              <a:t> è </a:t>
            </a:r>
            <a:r>
              <a:rPr lang="el-GR" sz="7200" b="0" dirty="0" err="1">
                <a:solidFill>
                  <a:schemeClr val="dk1"/>
                </a:solidFill>
              </a:rPr>
              <a:t>conforme</a:t>
            </a:r>
            <a:r>
              <a:rPr lang="el-GR" sz="7200" b="0" dirty="0">
                <a:solidFill>
                  <a:schemeClr val="dk1"/>
                </a:solidFill>
              </a:rPr>
              <a:t> a </a:t>
            </a:r>
            <a:r>
              <a:rPr lang="el-GR" sz="7200" b="0" dirty="0" err="1">
                <a:solidFill>
                  <a:schemeClr val="dk1"/>
                </a:solidFill>
              </a:rPr>
              <a:t>standard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definiti</a:t>
            </a:r>
            <a:r>
              <a:rPr lang="el-GR" sz="7200" b="0" dirty="0">
                <a:solidFill>
                  <a:schemeClr val="dk1"/>
                </a:solidFill>
              </a:rPr>
              <a:t> o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che</a:t>
            </a:r>
            <a:r>
              <a:rPr lang="el-GR" sz="7200" b="0" dirty="0">
                <a:solidFill>
                  <a:schemeClr val="dk1"/>
                </a:solidFill>
              </a:rPr>
              <a:t> è </a:t>
            </a:r>
            <a:r>
              <a:rPr lang="el-GR" sz="7200" b="0" dirty="0" err="1">
                <a:solidFill>
                  <a:schemeClr val="dk1"/>
                </a:solidFill>
              </a:rPr>
              <a:t>stato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prodotto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da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un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produttore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secondo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le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prescrizioni</a:t>
            </a:r>
            <a:r>
              <a:rPr lang="el-GR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di</a:t>
            </a:r>
            <a:r>
              <a:rPr lang="en-US" sz="7200" b="0" dirty="0">
                <a:solidFill>
                  <a:schemeClr val="dk1"/>
                </a:solidFill>
              </a:rPr>
              <a:t> </a:t>
            </a:r>
            <a:r>
              <a:rPr lang="el-GR" sz="7200" b="0" dirty="0" err="1">
                <a:solidFill>
                  <a:schemeClr val="dk1"/>
                </a:solidFill>
              </a:rPr>
              <a:t>standard</a:t>
            </a:r>
            <a:r>
              <a:rPr lang="el-GR" sz="7200" b="0" dirty="0">
                <a:solidFill>
                  <a:schemeClr val="dk1"/>
                </a:solidFill>
              </a:rPr>
              <a:t> o </a:t>
            </a:r>
            <a:r>
              <a:rPr lang="el-GR" sz="7200" b="0" dirty="0" err="1">
                <a:solidFill>
                  <a:schemeClr val="dk1"/>
                </a:solidFill>
              </a:rPr>
              <a:t>norme</a:t>
            </a:r>
            <a:r>
              <a:rPr lang="el-GR" sz="7200" b="0" dirty="0">
                <a:solidFill>
                  <a:schemeClr val="dk1"/>
                </a:solidFill>
              </a:rPr>
              <a:t>.</a:t>
            </a:r>
            <a:endParaRPr sz="72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4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24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73776" y="-1"/>
            <a:ext cx="1970225" cy="65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10"/>
            <a:ext cx="943214" cy="782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569958" y="185028"/>
            <a:ext cx="78900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l-GR" sz="2400" b="1">
                <a:solidFill>
                  <a:schemeClr val="dk2"/>
                </a:solidFill>
              </a:rPr>
              <a:t>TIPI DI ACCREDITAMENTO</a:t>
            </a:r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body" idx="1"/>
          </p:nvPr>
        </p:nvSpPr>
        <p:spPr>
          <a:xfrm>
            <a:off x="590506" y="1009252"/>
            <a:ext cx="7848900" cy="57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573" b="0" dirty="0">
                <a:solidFill>
                  <a:schemeClr val="dk1"/>
                </a:solidFill>
              </a:rPr>
              <a:t>-</a:t>
            </a:r>
            <a:r>
              <a:rPr lang="el-GR" sz="6573" b="0" dirty="0" err="1">
                <a:solidFill>
                  <a:schemeClr val="dk1"/>
                </a:solidFill>
              </a:rPr>
              <a:t>Accreditamento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prima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parte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73" b="0" dirty="0" err="1">
                <a:solidFill>
                  <a:schemeClr val="dk1"/>
                </a:solidFill>
              </a:rPr>
              <a:t>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valutazione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della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conformità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viene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eseguita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direttamente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dalla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persona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l-GR" sz="6573" b="0" dirty="0" err="1">
                <a:solidFill>
                  <a:schemeClr val="dk1"/>
                </a:solidFill>
              </a:rPr>
              <a:t>dall’organizzazione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che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realizza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prodotto</a:t>
            </a:r>
            <a:r>
              <a:rPr lang="el-GR" sz="6573" b="0" dirty="0">
                <a:solidFill>
                  <a:schemeClr val="dk1"/>
                </a:solidFill>
              </a:rPr>
              <a:t> (ad es. i </a:t>
            </a:r>
            <a:r>
              <a:rPr lang="el-GR" sz="6573" b="0" dirty="0" err="1">
                <a:solidFill>
                  <a:schemeClr val="dk1"/>
                </a:solidFill>
              </a:rPr>
              <a:t>produttori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>
                <a:solidFill>
                  <a:schemeClr val="dk1"/>
                </a:solidFill>
              </a:rPr>
              <a:t>o </a:t>
            </a:r>
            <a:r>
              <a:rPr lang="el-GR" sz="6573" b="0" dirty="0" err="1">
                <a:solidFill>
                  <a:schemeClr val="dk1"/>
                </a:solidFill>
              </a:rPr>
              <a:t>le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organizzazioni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produttori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garantiscono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sé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conformità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agli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standard</a:t>
            </a:r>
            <a:r>
              <a:rPr lang="el-GR" sz="6573" b="0" dirty="0">
                <a:solidFill>
                  <a:schemeClr val="dk1"/>
                </a:solidFill>
              </a:rPr>
              <a:t>)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573" b="0" dirty="0">
                <a:solidFill>
                  <a:schemeClr val="dk1"/>
                </a:solidFill>
              </a:rPr>
              <a:t>-</a:t>
            </a:r>
            <a:r>
              <a:rPr lang="el-GR" sz="6573" b="0" dirty="0" err="1">
                <a:solidFill>
                  <a:schemeClr val="dk1"/>
                </a:solidFill>
              </a:rPr>
              <a:t>Accreditamento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seconda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parte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73" b="0" dirty="0" err="1">
                <a:solidFill>
                  <a:schemeClr val="dk1"/>
                </a:solidFill>
              </a:rPr>
              <a:t>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valutazione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della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conformità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viene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eseguita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dalla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persona</a:t>
            </a:r>
            <a:r>
              <a:rPr lang="el-GR" sz="6573" b="0" dirty="0">
                <a:solidFill>
                  <a:schemeClr val="dk1"/>
                </a:solidFill>
              </a:rPr>
              <a:t> o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dall’organizzazione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interessata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ai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prodotti</a:t>
            </a:r>
            <a:r>
              <a:rPr lang="el-GR" sz="6573" b="0" dirty="0">
                <a:solidFill>
                  <a:schemeClr val="dk1"/>
                </a:solidFill>
              </a:rPr>
              <a:t> (es. </a:t>
            </a:r>
            <a:r>
              <a:rPr lang="el-GR" sz="6573" b="0" dirty="0" err="1">
                <a:solidFill>
                  <a:schemeClr val="dk1"/>
                </a:solidFill>
              </a:rPr>
              <a:t>commercianti</a:t>
            </a:r>
            <a:r>
              <a:rPr lang="el-GR" sz="6573" b="0" dirty="0">
                <a:solidFill>
                  <a:schemeClr val="dk1"/>
                </a:solidFill>
              </a:rPr>
              <a:t>,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commercianti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vendita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al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dettaglio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l-GR" sz="6573" b="0" dirty="0" err="1">
                <a:solidFill>
                  <a:schemeClr val="dk1"/>
                </a:solidFill>
              </a:rPr>
              <a:t>consumatori</a:t>
            </a:r>
            <a:r>
              <a:rPr lang="el-GR" sz="6573" b="0" dirty="0">
                <a:solidFill>
                  <a:schemeClr val="dk1"/>
                </a:solidFill>
              </a:rPr>
              <a:t> e i </a:t>
            </a:r>
            <a:r>
              <a:rPr lang="el-GR" sz="6573" b="0" dirty="0" err="1">
                <a:solidFill>
                  <a:schemeClr val="dk1"/>
                </a:solidFill>
              </a:rPr>
              <a:t>loro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enti</a:t>
            </a:r>
            <a:r>
              <a:rPr lang="el-GR" sz="6573" b="0" dirty="0">
                <a:solidFill>
                  <a:schemeClr val="dk1"/>
                </a:solidFill>
              </a:rPr>
              <a:t>).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573" b="0" dirty="0">
                <a:solidFill>
                  <a:schemeClr val="dk1"/>
                </a:solidFill>
              </a:rPr>
              <a:t>-</a:t>
            </a:r>
            <a:r>
              <a:rPr lang="el-GR" sz="6573" b="0" dirty="0" err="1">
                <a:solidFill>
                  <a:schemeClr val="dk1"/>
                </a:solidFill>
              </a:rPr>
              <a:t>Accreditamento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terza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parte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73" b="0" dirty="0" err="1">
                <a:solidFill>
                  <a:schemeClr val="dk1"/>
                </a:solidFill>
              </a:rPr>
              <a:t>Un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ente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indipendente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sia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produttore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l-GR" sz="6573" b="0" dirty="0" err="1">
                <a:solidFill>
                  <a:schemeClr val="dk1"/>
                </a:solidFill>
              </a:rPr>
              <a:t>dalle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organizzazioni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produttori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che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dal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consumatore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l-GR" sz="6573" b="0" dirty="0" err="1">
                <a:solidFill>
                  <a:schemeClr val="dk1"/>
                </a:solidFill>
              </a:rPr>
              <a:t>dalle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organizzazioni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consumatori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effettua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controllo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ed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emette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certificati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che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dichiarano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conformità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un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prodotto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l-GR" sz="6573" b="0" dirty="0" err="1">
                <a:solidFill>
                  <a:schemeClr val="dk1"/>
                </a:solidFill>
              </a:rPr>
              <a:t>un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procedimento</a:t>
            </a:r>
            <a:r>
              <a:rPr lang="el-GR" sz="6573" b="0" dirty="0">
                <a:solidFill>
                  <a:schemeClr val="dk1"/>
                </a:solidFill>
              </a:rPr>
              <a:t> a </a:t>
            </a:r>
            <a:r>
              <a:rPr lang="el-GR" sz="6573" b="0" dirty="0" err="1">
                <a:solidFill>
                  <a:schemeClr val="dk1"/>
                </a:solidFill>
              </a:rPr>
              <a:t>standard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definiti</a:t>
            </a:r>
            <a:r>
              <a:rPr lang="el-GR" sz="6573" b="0" dirty="0">
                <a:solidFill>
                  <a:schemeClr val="dk1"/>
                </a:solidFill>
              </a:rPr>
              <a:t>.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6573" b="0" dirty="0">
                <a:solidFill>
                  <a:schemeClr val="dk1"/>
                </a:solidFill>
              </a:rPr>
              <a:t>-</a:t>
            </a:r>
            <a:r>
              <a:rPr lang="el-GR" sz="6573" b="0" dirty="0" err="1">
                <a:solidFill>
                  <a:schemeClr val="dk1"/>
                </a:solidFill>
              </a:rPr>
              <a:t>Accreditamento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quarta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parte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73" b="0" dirty="0" err="1">
                <a:solidFill>
                  <a:schemeClr val="dk1"/>
                </a:solidFill>
              </a:rPr>
              <a:t>Questo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tipo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accreditamento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include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organizzazioni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governative</a:t>
            </a:r>
            <a:r>
              <a:rPr lang="el-GR" sz="6573" b="0" dirty="0">
                <a:solidFill>
                  <a:schemeClr val="dk1"/>
                </a:solidFill>
              </a:rPr>
              <a:t> o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multinazionali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che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effettuano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verifiche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su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aspetti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interesse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globale</a:t>
            </a:r>
            <a:r>
              <a:rPr lang="el-GR" sz="6573" b="0" dirty="0">
                <a:solidFill>
                  <a:schemeClr val="dk1"/>
                </a:solidFill>
              </a:rPr>
              <a:t> o</a:t>
            </a:r>
            <a:r>
              <a:rPr lang="en-US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etico</a:t>
            </a:r>
            <a:r>
              <a:rPr lang="el-GR" sz="6573" b="0" dirty="0">
                <a:solidFill>
                  <a:schemeClr val="dk1"/>
                </a:solidFill>
              </a:rPr>
              <a:t>, </a:t>
            </a:r>
            <a:r>
              <a:rPr lang="el-GR" sz="6573" b="0" dirty="0" err="1">
                <a:solidFill>
                  <a:schemeClr val="dk1"/>
                </a:solidFill>
              </a:rPr>
              <a:t>come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lotta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contro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conseguenze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del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cambiamento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climatico</a:t>
            </a:r>
            <a:r>
              <a:rPr lang="el-GR" sz="6573" b="0" dirty="0">
                <a:solidFill>
                  <a:schemeClr val="dk1"/>
                </a:solidFill>
              </a:rPr>
              <a:t> o </a:t>
            </a:r>
            <a:r>
              <a:rPr lang="en-US" sz="6573" b="0" dirty="0">
                <a:solidFill>
                  <a:schemeClr val="dk1"/>
                </a:solidFill>
              </a:rPr>
              <a:t>I </a:t>
            </a:r>
            <a:r>
              <a:rPr lang="el-GR" sz="6573" b="0" dirty="0" err="1">
                <a:solidFill>
                  <a:schemeClr val="dk1"/>
                </a:solidFill>
              </a:rPr>
              <a:t>diritti</a:t>
            </a:r>
            <a:r>
              <a:rPr lang="el-GR" sz="6573" b="0" dirty="0">
                <a:solidFill>
                  <a:schemeClr val="dk1"/>
                </a:solidFill>
              </a:rPr>
              <a:t> </a:t>
            </a:r>
            <a:r>
              <a:rPr lang="el-GR" sz="6573" b="0" dirty="0" err="1">
                <a:solidFill>
                  <a:schemeClr val="dk1"/>
                </a:solidFill>
              </a:rPr>
              <a:t>lavorativi</a:t>
            </a:r>
            <a:r>
              <a:rPr lang="el-GR" sz="6573" b="0" dirty="0">
                <a:solidFill>
                  <a:schemeClr val="dk1"/>
                </a:solidFill>
              </a:rPr>
              <a:t> e </a:t>
            </a:r>
            <a:r>
              <a:rPr lang="el-GR" sz="6573" b="0" dirty="0" err="1">
                <a:solidFill>
                  <a:schemeClr val="dk1"/>
                </a:solidFill>
              </a:rPr>
              <a:t>umani</a:t>
            </a:r>
            <a:r>
              <a:rPr lang="el-GR" sz="6573" b="0" dirty="0">
                <a:solidFill>
                  <a:schemeClr val="dk1"/>
                </a:solidFill>
              </a:rPr>
              <a:t>.</a:t>
            </a:r>
            <a:endParaRPr sz="657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5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p2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-11"/>
            <a:ext cx="1023392" cy="848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6"/>
          <p:cNvSpPr txBox="1">
            <a:spLocks noGrp="1"/>
          </p:cNvSpPr>
          <p:nvPr>
            <p:ph type="title"/>
          </p:nvPr>
        </p:nvSpPr>
        <p:spPr>
          <a:xfrm>
            <a:off x="647026" y="713728"/>
            <a:ext cx="81780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000"/>
              <a:buFont typeface="Arial"/>
              <a:buNone/>
            </a:pPr>
            <a:r>
              <a:rPr lang="el-GR" sz="2200" b="1">
                <a:solidFill>
                  <a:schemeClr val="dk2"/>
                </a:solidFill>
              </a:rPr>
              <a:t>METODI DI ACCREDITAMENTO DELL’AUTENTICITA DELL’OLIO DI OLIVA (1)</a:t>
            </a:r>
            <a:endParaRPr sz="2200" b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endParaRPr sz="2200" b="1">
              <a:solidFill>
                <a:schemeClr val="dk2"/>
              </a:solidFill>
            </a:endParaRPr>
          </a:p>
        </p:txBody>
      </p:sp>
      <p:sp>
        <p:nvSpPr>
          <p:cNvPr id="208" name="Google Shape;208;p26"/>
          <p:cNvSpPr txBox="1">
            <a:spLocks noGrp="1"/>
          </p:cNvSpPr>
          <p:nvPr>
            <p:ph type="body" idx="1"/>
          </p:nvPr>
        </p:nvSpPr>
        <p:spPr>
          <a:xfrm>
            <a:off x="594768" y="1494619"/>
            <a:ext cx="7848900" cy="58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466"/>
              <a:buNone/>
            </a:pPr>
            <a:r>
              <a:rPr lang="en-US" sz="7068" b="0" dirty="0">
                <a:solidFill>
                  <a:schemeClr val="dk1"/>
                </a:solidFill>
              </a:rPr>
              <a:t>-</a:t>
            </a:r>
            <a:r>
              <a:rPr lang="el-GR" sz="7068" b="0" dirty="0" err="1">
                <a:solidFill>
                  <a:schemeClr val="dk1"/>
                </a:solidFill>
              </a:rPr>
              <a:t>Certificazione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origine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tramite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raccolta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informazioni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specifiche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dal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produttore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dell’olio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su</a:t>
            </a:r>
            <a:r>
              <a:rPr lang="el-GR" sz="7068" b="0" dirty="0">
                <a:solidFill>
                  <a:schemeClr val="dk1"/>
                </a:solidFill>
              </a:rPr>
              <a:t>: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068" b="0" dirty="0">
                <a:solidFill>
                  <a:schemeClr val="dk1"/>
                </a:solidFill>
              </a:rPr>
              <a:t>a) </a:t>
            </a:r>
            <a:r>
              <a:rPr lang="el-GR" sz="7068" b="0" dirty="0" err="1">
                <a:solidFill>
                  <a:schemeClr val="dk1"/>
                </a:solidFill>
              </a:rPr>
              <a:t>il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fornitore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quantità</a:t>
            </a:r>
            <a:r>
              <a:rPr lang="el-GR" sz="7068" b="0" dirty="0">
                <a:solidFill>
                  <a:schemeClr val="dk1"/>
                </a:solidFill>
              </a:rPr>
              <a:t> e </a:t>
            </a:r>
            <a:r>
              <a:rPr lang="el-GR" sz="7068" b="0" dirty="0" err="1">
                <a:solidFill>
                  <a:schemeClr val="dk1"/>
                </a:solidFill>
              </a:rPr>
              <a:t>l’origine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caratteristiche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qualità</a:t>
            </a:r>
            <a:r>
              <a:rPr lang="el-GR" sz="7068" b="0" dirty="0">
                <a:solidFill>
                  <a:schemeClr val="dk1"/>
                </a:solidFill>
              </a:rPr>
              <a:t> (es.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>
                <a:solidFill>
                  <a:schemeClr val="dk1"/>
                </a:solidFill>
              </a:rPr>
              <a:t>DOC, IGP </a:t>
            </a:r>
            <a:r>
              <a:rPr lang="el-GR" sz="7068" b="0" dirty="0" err="1">
                <a:solidFill>
                  <a:schemeClr val="dk1"/>
                </a:solidFill>
              </a:rPr>
              <a:t>ecc</a:t>
            </a:r>
            <a:r>
              <a:rPr lang="el-GR" sz="7068" b="0" dirty="0">
                <a:solidFill>
                  <a:schemeClr val="dk1"/>
                </a:solidFill>
              </a:rPr>
              <a:t>.) e </a:t>
            </a:r>
            <a:r>
              <a:rPr lang="el-GR" sz="7068" b="0" dirty="0" err="1">
                <a:solidFill>
                  <a:schemeClr val="dk1"/>
                </a:solidFill>
              </a:rPr>
              <a:t>delle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tecniche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coltivazione</a:t>
            </a:r>
            <a:r>
              <a:rPr lang="el-GR" sz="7068" b="0" dirty="0">
                <a:solidFill>
                  <a:schemeClr val="dk1"/>
                </a:solidFill>
              </a:rPr>
              <a:t> e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protezione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delle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piante</a:t>
            </a:r>
            <a:r>
              <a:rPr lang="el-GR" sz="7068" b="0" dirty="0">
                <a:solidFill>
                  <a:schemeClr val="dk1"/>
                </a:solidFill>
              </a:rPr>
              <a:t> (es. </a:t>
            </a:r>
            <a:r>
              <a:rPr lang="el-GR" sz="7068" b="0" dirty="0" err="1">
                <a:solidFill>
                  <a:schemeClr val="dk1"/>
                </a:solidFill>
              </a:rPr>
              <a:t>Coltivazione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Biologica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Gestione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Integrata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ecc</a:t>
            </a:r>
            <a:r>
              <a:rPr lang="el-GR" sz="7068" b="0" dirty="0">
                <a:solidFill>
                  <a:schemeClr val="dk1"/>
                </a:solidFill>
              </a:rPr>
              <a:t>.)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tutte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le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partite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l-GR" sz="7068" b="0" dirty="0">
                <a:solidFill>
                  <a:schemeClr val="dk1"/>
                </a:solidFill>
              </a:rPr>
              <a:t>.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068" b="0" dirty="0">
                <a:solidFill>
                  <a:schemeClr val="dk1"/>
                </a:solidFill>
              </a:rPr>
              <a:t>b) </a:t>
            </a:r>
            <a:r>
              <a:rPr lang="el-GR" sz="7068" b="0" dirty="0" err="1">
                <a:solidFill>
                  <a:schemeClr val="dk1"/>
                </a:solidFill>
              </a:rPr>
              <a:t>il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destinatario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quantità</a:t>
            </a:r>
            <a:r>
              <a:rPr lang="el-GR" sz="7068" b="0" dirty="0">
                <a:solidFill>
                  <a:schemeClr val="dk1"/>
                </a:solidFill>
              </a:rPr>
              <a:t> e </a:t>
            </a:r>
            <a:r>
              <a:rPr lang="el-GR" sz="7068" b="0" dirty="0" err="1">
                <a:solidFill>
                  <a:schemeClr val="dk1"/>
                </a:solidFill>
              </a:rPr>
              <a:t>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destinazione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degli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forniti</a:t>
            </a:r>
            <a:r>
              <a:rPr lang="el-GR" sz="7068" b="0" dirty="0">
                <a:solidFill>
                  <a:schemeClr val="dk1"/>
                </a:solidFill>
              </a:rPr>
              <a:t>.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068" b="0" dirty="0">
                <a:solidFill>
                  <a:schemeClr val="dk1"/>
                </a:solidFill>
              </a:rPr>
              <a:t>c) </a:t>
            </a:r>
            <a:r>
              <a:rPr lang="el-GR" sz="7068" b="0" dirty="0" err="1">
                <a:solidFill>
                  <a:schemeClr val="dk1"/>
                </a:solidFill>
              </a:rPr>
              <a:t>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relazione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tra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ogni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partita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ricevute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cui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al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punto</a:t>
            </a:r>
            <a:r>
              <a:rPr lang="el-GR" sz="7068" b="0" dirty="0">
                <a:solidFill>
                  <a:schemeClr val="dk1"/>
                </a:solidFill>
              </a:rPr>
              <a:t> a), e </a:t>
            </a:r>
            <a:r>
              <a:rPr lang="el-GR" sz="7068" b="0" dirty="0" err="1">
                <a:solidFill>
                  <a:schemeClr val="dk1"/>
                </a:solidFill>
              </a:rPr>
              <a:t>ogni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partita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olio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prodotta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cui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al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punto</a:t>
            </a:r>
            <a:r>
              <a:rPr lang="el-GR" sz="7068" b="0" dirty="0">
                <a:solidFill>
                  <a:schemeClr val="dk1"/>
                </a:solidFill>
              </a:rPr>
              <a:t> b) </a:t>
            </a:r>
            <a:r>
              <a:rPr lang="el-GR" sz="7068" b="0" dirty="0" err="1">
                <a:solidFill>
                  <a:schemeClr val="dk1"/>
                </a:solidFill>
              </a:rPr>
              <a:t>del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presente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paragrafo</a:t>
            </a:r>
            <a:r>
              <a:rPr lang="el-GR" sz="7068" b="0" dirty="0">
                <a:solidFill>
                  <a:schemeClr val="dk1"/>
                </a:solidFill>
              </a:rPr>
              <a:t>.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068" b="0" dirty="0">
                <a:solidFill>
                  <a:schemeClr val="dk1"/>
                </a:solidFill>
              </a:rPr>
              <a:t>-</a:t>
            </a:r>
            <a:r>
              <a:rPr lang="el-GR" sz="7068" b="0" dirty="0" err="1">
                <a:solidFill>
                  <a:schemeClr val="dk1"/>
                </a:solidFill>
              </a:rPr>
              <a:t>Indicazione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località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precisa</a:t>
            </a:r>
            <a:r>
              <a:rPr lang="el-GR" sz="7068" b="0" dirty="0">
                <a:solidFill>
                  <a:schemeClr val="dk1"/>
                </a:solidFill>
              </a:rPr>
              <a:t> e </a:t>
            </a:r>
            <a:r>
              <a:rPr lang="el-GR" sz="7068" b="0" dirty="0" err="1">
                <a:solidFill>
                  <a:schemeClr val="dk1"/>
                </a:solidFill>
              </a:rPr>
              <a:t>del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metodo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spremitura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utilizzato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come</a:t>
            </a:r>
            <a:r>
              <a:rPr lang="el-GR" sz="7068" b="0" dirty="0">
                <a:solidFill>
                  <a:schemeClr val="dk1"/>
                </a:solidFill>
              </a:rPr>
              <a:t>: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068" b="0" dirty="0">
                <a:solidFill>
                  <a:schemeClr val="dk1"/>
                </a:solidFill>
              </a:rPr>
              <a:t>a) “</a:t>
            </a:r>
            <a:r>
              <a:rPr lang="el-GR" sz="7068" b="0" dirty="0" err="1">
                <a:solidFill>
                  <a:schemeClr val="dk1"/>
                </a:solidFill>
              </a:rPr>
              <a:t>prima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spremitura</a:t>
            </a:r>
            <a:r>
              <a:rPr lang="el-GR" sz="7068" b="0" dirty="0">
                <a:solidFill>
                  <a:schemeClr val="dk1"/>
                </a:solidFill>
              </a:rPr>
              <a:t> a </a:t>
            </a:r>
            <a:r>
              <a:rPr lang="el-GR" sz="7068" b="0" dirty="0" err="1">
                <a:solidFill>
                  <a:schemeClr val="dk1"/>
                </a:solidFill>
              </a:rPr>
              <a:t>freddo</a:t>
            </a:r>
            <a:r>
              <a:rPr lang="el-GR" sz="7068" b="0" dirty="0">
                <a:solidFill>
                  <a:schemeClr val="dk1"/>
                </a:solidFill>
              </a:rPr>
              <a:t>”, per </a:t>
            </a:r>
            <a:r>
              <a:rPr lang="el-GR" sz="7068" b="0" dirty="0" err="1">
                <a:solidFill>
                  <a:schemeClr val="dk1"/>
                </a:solidFill>
              </a:rPr>
              <a:t>gli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extra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vergini</a:t>
            </a:r>
            <a:r>
              <a:rPr lang="el-GR" sz="7068" b="0" dirty="0">
                <a:solidFill>
                  <a:schemeClr val="dk1"/>
                </a:solidFill>
              </a:rPr>
              <a:t> o </a:t>
            </a:r>
            <a:r>
              <a:rPr lang="el-GR" sz="7068" b="0" dirty="0" err="1">
                <a:solidFill>
                  <a:schemeClr val="dk1"/>
                </a:solidFill>
              </a:rPr>
              <a:t>vergini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estratti</a:t>
            </a:r>
            <a:r>
              <a:rPr lang="el-GR" sz="7068" b="0" dirty="0">
                <a:solidFill>
                  <a:schemeClr val="dk1"/>
                </a:solidFill>
              </a:rPr>
              <a:t> a </a:t>
            </a:r>
            <a:r>
              <a:rPr lang="el-GR" sz="7068" b="0" dirty="0" err="1">
                <a:solidFill>
                  <a:schemeClr val="dk1"/>
                </a:solidFill>
              </a:rPr>
              <a:t>meno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27°C </a:t>
            </a:r>
            <a:r>
              <a:rPr lang="el-GR" sz="7068" b="0" dirty="0" err="1">
                <a:solidFill>
                  <a:schemeClr val="dk1"/>
                </a:solidFill>
              </a:rPr>
              <a:t>durante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prima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pressione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meccanica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pasta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l-GR" sz="7068" b="0" dirty="0">
                <a:solidFill>
                  <a:schemeClr val="dk1"/>
                </a:solidFill>
              </a:rPr>
              <a:t>, </a:t>
            </a:r>
            <a:r>
              <a:rPr lang="el-GR" sz="7068" b="0" dirty="0" err="1">
                <a:solidFill>
                  <a:schemeClr val="dk1"/>
                </a:solidFill>
              </a:rPr>
              <a:t>con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sistema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tradizionale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estrazione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con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presse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idrauliche</a:t>
            </a:r>
            <a:r>
              <a:rPr lang="el-GR" sz="7068" b="0" dirty="0">
                <a:solidFill>
                  <a:schemeClr val="dk1"/>
                </a:solidFill>
              </a:rPr>
              <a:t>.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068" b="0" dirty="0">
                <a:solidFill>
                  <a:schemeClr val="dk1"/>
                </a:solidFill>
              </a:rPr>
              <a:t>b) “</a:t>
            </a:r>
            <a:r>
              <a:rPr lang="el-GR" sz="7068" b="0" dirty="0" err="1">
                <a:solidFill>
                  <a:schemeClr val="dk1"/>
                </a:solidFill>
              </a:rPr>
              <a:t>estrazione</a:t>
            </a:r>
            <a:r>
              <a:rPr lang="el-GR" sz="7068" b="0" dirty="0">
                <a:solidFill>
                  <a:schemeClr val="dk1"/>
                </a:solidFill>
              </a:rPr>
              <a:t> a </a:t>
            </a:r>
            <a:r>
              <a:rPr lang="el-GR" sz="7068" b="0" dirty="0" err="1">
                <a:solidFill>
                  <a:schemeClr val="dk1"/>
                </a:solidFill>
              </a:rPr>
              <a:t>freddo</a:t>
            </a:r>
            <a:r>
              <a:rPr lang="el-GR" sz="7068" b="0" dirty="0">
                <a:solidFill>
                  <a:schemeClr val="dk1"/>
                </a:solidFill>
              </a:rPr>
              <a:t>”, per </a:t>
            </a:r>
            <a:r>
              <a:rPr lang="el-GR" sz="7068" b="0" dirty="0" err="1">
                <a:solidFill>
                  <a:schemeClr val="dk1"/>
                </a:solidFill>
              </a:rPr>
              <a:t>gli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extra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vergini</a:t>
            </a:r>
            <a:r>
              <a:rPr lang="el-GR" sz="7068" b="0" dirty="0">
                <a:solidFill>
                  <a:schemeClr val="dk1"/>
                </a:solidFill>
              </a:rPr>
              <a:t> o </a:t>
            </a:r>
            <a:r>
              <a:rPr lang="el-GR" sz="7068" b="0" dirty="0" err="1">
                <a:solidFill>
                  <a:schemeClr val="dk1"/>
                </a:solidFill>
              </a:rPr>
              <a:t>vergini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estratti</a:t>
            </a:r>
            <a:r>
              <a:rPr lang="en-US" sz="7068" b="0" dirty="0">
                <a:solidFill>
                  <a:schemeClr val="dk1"/>
                </a:solidFill>
              </a:rPr>
              <a:t> </a:t>
            </a:r>
            <a:r>
              <a:rPr lang="el-GR" sz="7068" b="0" dirty="0">
                <a:solidFill>
                  <a:schemeClr val="dk1"/>
                </a:solidFill>
              </a:rPr>
              <a:t>a </a:t>
            </a:r>
            <a:r>
              <a:rPr lang="el-GR" sz="7068" b="0" dirty="0" err="1">
                <a:solidFill>
                  <a:schemeClr val="dk1"/>
                </a:solidFill>
              </a:rPr>
              <a:t>meno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27°C </a:t>
            </a:r>
            <a:r>
              <a:rPr lang="el-GR" sz="7068" b="0" dirty="0" err="1">
                <a:solidFill>
                  <a:schemeClr val="dk1"/>
                </a:solidFill>
              </a:rPr>
              <a:t>con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filtrazione</a:t>
            </a:r>
            <a:r>
              <a:rPr lang="el-GR" sz="7068" b="0" dirty="0">
                <a:solidFill>
                  <a:schemeClr val="dk1"/>
                </a:solidFill>
              </a:rPr>
              <a:t> o per </a:t>
            </a:r>
            <a:r>
              <a:rPr lang="el-GR" sz="7068" b="0" dirty="0" err="1">
                <a:solidFill>
                  <a:schemeClr val="dk1"/>
                </a:solidFill>
              </a:rPr>
              <a:t>centrifugazione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della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pasta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di</a:t>
            </a:r>
            <a:r>
              <a:rPr lang="el-GR" sz="7068" b="0" dirty="0">
                <a:solidFill>
                  <a:schemeClr val="dk1"/>
                </a:solidFill>
              </a:rPr>
              <a:t> </a:t>
            </a:r>
            <a:r>
              <a:rPr lang="el-GR" sz="7068" b="0" dirty="0" err="1">
                <a:solidFill>
                  <a:schemeClr val="dk1"/>
                </a:solidFill>
              </a:rPr>
              <a:t>olive</a:t>
            </a:r>
            <a:r>
              <a:rPr lang="el-GR" sz="7068" b="0" dirty="0">
                <a:solidFill>
                  <a:schemeClr val="dk1"/>
                </a:solidFill>
              </a:rPr>
              <a:t>.</a:t>
            </a:r>
            <a:endParaRPr sz="7068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933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" name="Google Shape;20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1" name="Google Shape;211;p2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2300" y="0"/>
            <a:ext cx="1861700" cy="61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1"/>
            <a:ext cx="860516" cy="71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 txBox="1">
            <a:spLocks noGrp="1"/>
          </p:cNvSpPr>
          <p:nvPr>
            <p:ph type="title"/>
          </p:nvPr>
        </p:nvSpPr>
        <p:spPr>
          <a:xfrm>
            <a:off x="485311" y="668553"/>
            <a:ext cx="84288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617"/>
              <a:buFont typeface="Arial"/>
              <a:buNone/>
            </a:pPr>
            <a:r>
              <a:rPr lang="el-GR" sz="1977" b="1">
                <a:solidFill>
                  <a:schemeClr val="dk2"/>
                </a:solidFill>
              </a:rPr>
              <a:t>METODI DI ACCREDITAMENTO DELL’AUTENTICITA DELL’OLIO DI OLIVA (2)</a:t>
            </a:r>
            <a:endParaRPr sz="1977" b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endParaRPr sz="2200" b="1">
              <a:solidFill>
                <a:schemeClr val="dk2"/>
              </a:solidFill>
            </a:endParaRPr>
          </a:p>
        </p:txBody>
      </p:sp>
      <p:sp>
        <p:nvSpPr>
          <p:cNvPr id="219" name="Google Shape;219;p27"/>
          <p:cNvSpPr txBox="1">
            <a:spLocks noGrp="1"/>
          </p:cNvSpPr>
          <p:nvPr>
            <p:ph type="body" idx="1"/>
          </p:nvPr>
        </p:nvSpPr>
        <p:spPr>
          <a:xfrm>
            <a:off x="219817" y="1213544"/>
            <a:ext cx="8694293" cy="51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7560" b="0" dirty="0">
                <a:solidFill>
                  <a:schemeClr val="dk1"/>
                </a:solidFill>
              </a:rPr>
              <a:t>-I</a:t>
            </a:r>
            <a:r>
              <a:rPr lang="el-GR" sz="7560" b="0" dirty="0" err="1">
                <a:solidFill>
                  <a:schemeClr val="dk1"/>
                </a:solidFill>
              </a:rPr>
              <a:t>ndicazione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località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precisa</a:t>
            </a:r>
            <a:r>
              <a:rPr lang="el-GR" sz="7560" b="0" dirty="0">
                <a:solidFill>
                  <a:schemeClr val="dk1"/>
                </a:solidFill>
              </a:rPr>
              <a:t> e </a:t>
            </a:r>
            <a:r>
              <a:rPr lang="el-GR" sz="7560" b="0" dirty="0" err="1">
                <a:solidFill>
                  <a:schemeClr val="dk1"/>
                </a:solidFill>
              </a:rPr>
              <a:t>dei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metodi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standardizzazione</a:t>
            </a:r>
            <a:r>
              <a:rPr lang="el-GR" sz="7560" b="0" dirty="0">
                <a:solidFill>
                  <a:schemeClr val="dk1"/>
                </a:solidFill>
              </a:rPr>
              <a:t> e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confezionamento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dell’olio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oliva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prodotto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allo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scopo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assicurare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la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qualità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l’origine</a:t>
            </a:r>
            <a:r>
              <a:rPr lang="el-GR" sz="7560" b="0" dirty="0">
                <a:solidFill>
                  <a:schemeClr val="dk1"/>
                </a:solidFill>
              </a:rPr>
              <a:t> e </a:t>
            </a:r>
            <a:r>
              <a:rPr lang="el-GR" sz="7560" b="0" dirty="0" err="1">
                <a:solidFill>
                  <a:schemeClr val="dk1"/>
                </a:solidFill>
              </a:rPr>
              <a:t>il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controllo</a:t>
            </a:r>
            <a:r>
              <a:rPr lang="el-GR" sz="7560" b="0" dirty="0">
                <a:solidFill>
                  <a:schemeClr val="dk1"/>
                </a:solidFill>
              </a:rPr>
              <a:t>.</a:t>
            </a:r>
            <a:endParaRPr sz="756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560" b="0" dirty="0">
                <a:solidFill>
                  <a:schemeClr val="dk1"/>
                </a:solidFill>
              </a:rPr>
              <a:t>- </a:t>
            </a:r>
            <a:r>
              <a:rPr lang="el-GR" sz="7560" b="0" dirty="0" err="1">
                <a:solidFill>
                  <a:schemeClr val="dk1"/>
                </a:solidFill>
              </a:rPr>
              <a:t>Controllo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caratteristiche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organolettiche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riferite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sapore</a:t>
            </a:r>
            <a:r>
              <a:rPr lang="el-GR" sz="7560" b="0" dirty="0">
                <a:solidFill>
                  <a:schemeClr val="dk1"/>
                </a:solidFill>
              </a:rPr>
              <a:t> e/o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all’odore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solo</a:t>
            </a:r>
            <a:r>
              <a:rPr lang="el-GR" sz="7560" b="0" dirty="0">
                <a:solidFill>
                  <a:schemeClr val="dk1"/>
                </a:solidFill>
              </a:rPr>
              <a:t> per </a:t>
            </a:r>
            <a:r>
              <a:rPr lang="el-GR" sz="7560" b="0" dirty="0" err="1">
                <a:solidFill>
                  <a:schemeClr val="dk1"/>
                </a:solidFill>
              </a:rPr>
              <a:t>l’olio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oliva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extra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vergine</a:t>
            </a:r>
            <a:r>
              <a:rPr lang="el-GR" sz="7560" b="0" dirty="0">
                <a:solidFill>
                  <a:schemeClr val="dk1"/>
                </a:solidFill>
              </a:rPr>
              <a:t> o </a:t>
            </a:r>
            <a:r>
              <a:rPr lang="el-GR" sz="7560" b="0" dirty="0" err="1">
                <a:solidFill>
                  <a:schemeClr val="dk1"/>
                </a:solidFill>
              </a:rPr>
              <a:t>vergine</a:t>
            </a:r>
            <a:r>
              <a:rPr lang="el-GR" sz="7560" b="0" dirty="0">
                <a:solidFill>
                  <a:schemeClr val="dk1"/>
                </a:solidFill>
              </a:rPr>
              <a:t>, in </a:t>
            </a:r>
            <a:r>
              <a:rPr lang="el-GR" sz="7560" b="0" dirty="0" err="1">
                <a:solidFill>
                  <a:schemeClr val="dk1"/>
                </a:solidFill>
              </a:rPr>
              <a:t>accord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all’Appendice</a:t>
            </a:r>
            <a:r>
              <a:rPr lang="el-GR" sz="7560" b="0" dirty="0">
                <a:solidFill>
                  <a:schemeClr val="dk1"/>
                </a:solidFill>
              </a:rPr>
              <a:t> XII </a:t>
            </a:r>
            <a:r>
              <a:rPr lang="el-GR" sz="7560" b="0" dirty="0" err="1">
                <a:solidFill>
                  <a:schemeClr val="dk1"/>
                </a:solidFill>
              </a:rPr>
              <a:t>del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regolamento</a:t>
            </a:r>
            <a:r>
              <a:rPr lang="el-GR" sz="7560" b="0" dirty="0">
                <a:solidFill>
                  <a:schemeClr val="dk1"/>
                </a:solidFill>
              </a:rPr>
              <a:t> (CE) n. 2568/91.</a:t>
            </a:r>
            <a:endParaRPr sz="756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560" b="0" dirty="0">
                <a:solidFill>
                  <a:schemeClr val="dk1"/>
                </a:solidFill>
              </a:rPr>
              <a:t>- </a:t>
            </a:r>
            <a:r>
              <a:rPr lang="el-GR" sz="7560" b="0" dirty="0" err="1">
                <a:solidFill>
                  <a:schemeClr val="dk1"/>
                </a:solidFill>
              </a:rPr>
              <a:t>Controllo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acidità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dell’olio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oliva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solo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accompagnata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dall’indicazione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realizzarsi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con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caratteri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stessa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dimensione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>
                <a:solidFill>
                  <a:schemeClr val="dk1"/>
                </a:solidFill>
              </a:rPr>
              <a:t>e </a:t>
            </a:r>
            <a:r>
              <a:rPr lang="el-GR" sz="7560" b="0" dirty="0" err="1">
                <a:solidFill>
                  <a:schemeClr val="dk1"/>
                </a:solidFill>
              </a:rPr>
              <a:t>sullo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stesso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campo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visivo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dell’indice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perossidi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del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contenuto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>
                <a:solidFill>
                  <a:schemeClr val="dk1"/>
                </a:solidFill>
              </a:rPr>
              <a:t>      in </a:t>
            </a:r>
            <a:r>
              <a:rPr lang="el-GR" sz="7560" b="0" dirty="0" err="1">
                <a:solidFill>
                  <a:schemeClr val="dk1"/>
                </a:solidFill>
              </a:rPr>
              <a:t>cere</a:t>
            </a:r>
            <a:r>
              <a:rPr lang="el-GR" sz="7560" b="0" dirty="0">
                <a:solidFill>
                  <a:schemeClr val="dk1"/>
                </a:solidFill>
              </a:rPr>
              <a:t> e </a:t>
            </a:r>
            <a:r>
              <a:rPr lang="el-GR" sz="7560" b="0" dirty="0" err="1">
                <a:solidFill>
                  <a:schemeClr val="dk1"/>
                </a:solidFill>
              </a:rPr>
              <a:t>dell’assorbimento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luce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ultravioletta</a:t>
            </a:r>
            <a:r>
              <a:rPr lang="el-GR" sz="7560" b="0" dirty="0">
                <a:solidFill>
                  <a:schemeClr val="dk1"/>
                </a:solidFill>
              </a:rPr>
              <a:t>, </a:t>
            </a:r>
            <a:r>
              <a:rPr lang="el-GR" sz="7560" b="0" dirty="0" err="1">
                <a:solidFill>
                  <a:schemeClr val="dk1"/>
                </a:solidFill>
              </a:rPr>
              <a:t>determinati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secondo</a:t>
            </a:r>
            <a:r>
              <a:rPr lang="el-GR" sz="7560" b="0" dirty="0">
                <a:solidFill>
                  <a:schemeClr val="dk1"/>
                </a:solidFill>
              </a:rPr>
              <a:t> i </a:t>
            </a:r>
            <a:r>
              <a:rPr lang="el-GR" sz="7560" b="0" dirty="0" err="1">
                <a:solidFill>
                  <a:schemeClr val="dk1"/>
                </a:solidFill>
              </a:rPr>
              <a:t>metodi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cui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all’Appendice</a:t>
            </a:r>
            <a:r>
              <a:rPr lang="el-GR" sz="7560" b="0" dirty="0">
                <a:solidFill>
                  <a:schemeClr val="dk1"/>
                </a:solidFill>
              </a:rPr>
              <a:t> XII </a:t>
            </a:r>
            <a:r>
              <a:rPr lang="el-GR" sz="7560" b="0" dirty="0" err="1">
                <a:solidFill>
                  <a:schemeClr val="dk1"/>
                </a:solidFill>
              </a:rPr>
              <a:t>del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regolamento</a:t>
            </a:r>
            <a:r>
              <a:rPr lang="el-GR" sz="7560" b="0" dirty="0">
                <a:solidFill>
                  <a:schemeClr val="dk1"/>
                </a:solidFill>
              </a:rPr>
              <a:t> (CE) n.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>
                <a:solidFill>
                  <a:schemeClr val="dk1"/>
                </a:solidFill>
              </a:rPr>
              <a:t>2568/91 e </a:t>
            </a:r>
            <a:r>
              <a:rPr lang="el-GR" sz="7560" b="0" dirty="0" err="1">
                <a:solidFill>
                  <a:schemeClr val="dk1"/>
                </a:solidFill>
              </a:rPr>
              <a:t>le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modifiche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successive</a:t>
            </a:r>
            <a:r>
              <a:rPr lang="el-GR" sz="7560" b="0" dirty="0">
                <a:solidFill>
                  <a:schemeClr val="dk1"/>
                </a:solidFill>
              </a:rPr>
              <a:t>.</a:t>
            </a:r>
            <a:endParaRPr sz="756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-US" sz="7560" b="0" dirty="0">
                <a:solidFill>
                  <a:schemeClr val="dk1"/>
                </a:solidFill>
              </a:rPr>
              <a:t>-</a:t>
            </a:r>
            <a:r>
              <a:rPr lang="el-GR" sz="7560" b="0" dirty="0" err="1">
                <a:solidFill>
                  <a:schemeClr val="dk1"/>
                </a:solidFill>
              </a:rPr>
              <a:t>Indicazione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sistemi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assicurazione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qualità</a:t>
            </a:r>
            <a:r>
              <a:rPr lang="el-GR" sz="7560" b="0" dirty="0">
                <a:solidFill>
                  <a:schemeClr val="dk1"/>
                </a:solidFill>
              </a:rPr>
              <a:t> e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sicurezza</a:t>
            </a:r>
            <a:r>
              <a:rPr lang="en-US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alimentare</a:t>
            </a:r>
            <a:r>
              <a:rPr lang="el-GR" sz="7560" b="0" dirty="0">
                <a:solidFill>
                  <a:schemeClr val="dk1"/>
                </a:solidFill>
              </a:rPr>
              <a:t> o </a:t>
            </a:r>
            <a:r>
              <a:rPr lang="el-GR" sz="7560" b="0" dirty="0" err="1">
                <a:solidFill>
                  <a:schemeClr val="dk1"/>
                </a:solidFill>
              </a:rPr>
              <a:t>della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rintracciabilità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applicati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dalla</a:t>
            </a:r>
            <a:r>
              <a:rPr lang="el-GR" sz="7560" b="0" dirty="0">
                <a:solidFill>
                  <a:schemeClr val="dk1"/>
                </a:solidFill>
              </a:rPr>
              <a:t> </a:t>
            </a:r>
            <a:r>
              <a:rPr lang="el-GR" sz="7560" b="0" dirty="0" err="1">
                <a:solidFill>
                  <a:schemeClr val="dk1"/>
                </a:solidFill>
              </a:rPr>
              <a:t>azienda</a:t>
            </a:r>
            <a:r>
              <a:rPr lang="el-GR" sz="7560" b="0" dirty="0">
                <a:solidFill>
                  <a:schemeClr val="dk1"/>
                </a:solidFill>
              </a:rPr>
              <a:t> (es. ISO 9001,</a:t>
            </a:r>
            <a:endParaRPr sz="756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560" b="0" dirty="0">
                <a:solidFill>
                  <a:schemeClr val="dk1"/>
                </a:solidFill>
              </a:rPr>
              <a:t>22000, 22005).</a:t>
            </a:r>
            <a:endParaRPr sz="756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lnSpc>
                <a:spcPct val="80000"/>
              </a:lnSpc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7"/>
          <p:cNvSpPr txBox="1"/>
          <p:nvPr/>
        </p:nvSpPr>
        <p:spPr>
          <a:xfrm>
            <a:off x="0" y="5743131"/>
            <a:ext cx="16917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2" name="Google Shape;222;p2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" y="-4"/>
            <a:ext cx="933128" cy="773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/>
          <p:nvPr/>
        </p:nvSpPr>
        <p:spPr>
          <a:xfrm>
            <a:off x="936099" y="1037230"/>
            <a:ext cx="7776900" cy="562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 err="1">
                <a:solidFill>
                  <a:srgbClr val="47796A"/>
                </a:solidFill>
              </a:rPr>
              <a:t>Aspettative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del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mercato</a:t>
            </a:r>
            <a:r>
              <a:rPr lang="el-GR" sz="1200" b="1" dirty="0">
                <a:solidFill>
                  <a:srgbClr val="47796A"/>
                </a:solidFill>
              </a:rPr>
              <a:t>: </a:t>
            </a:r>
            <a:r>
              <a:rPr lang="el-GR" sz="1200" dirty="0" err="1">
                <a:solidFill>
                  <a:srgbClr val="47796A"/>
                </a:solidFill>
              </a:rPr>
              <a:t>costante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crescita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dell’interesse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dei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consumatori</a:t>
            </a:r>
            <a:r>
              <a:rPr lang="el-GR" sz="1200" dirty="0">
                <a:solidFill>
                  <a:srgbClr val="47796A"/>
                </a:solidFill>
              </a:rPr>
              <a:t> per i </a:t>
            </a:r>
            <a:r>
              <a:rPr lang="el-GR" sz="1200" dirty="0" err="1">
                <a:solidFill>
                  <a:srgbClr val="47796A"/>
                </a:solidFill>
              </a:rPr>
              <a:t>prodotti</a:t>
            </a:r>
            <a:r>
              <a:rPr lang="el-GR" sz="1200" dirty="0">
                <a:solidFill>
                  <a:srgbClr val="47796A"/>
                </a:solidFill>
              </a:rPr>
              <a:t> “</a:t>
            </a:r>
            <a:r>
              <a:rPr lang="el-GR" sz="1200" dirty="0" err="1">
                <a:solidFill>
                  <a:srgbClr val="47796A"/>
                </a:solidFill>
              </a:rPr>
              <a:t>autentici</a:t>
            </a:r>
            <a:r>
              <a:rPr lang="el-GR" sz="1200" dirty="0">
                <a:solidFill>
                  <a:srgbClr val="47796A"/>
                </a:solidFill>
              </a:rPr>
              <a:t>”. </a:t>
            </a:r>
            <a:endParaRPr lang="en-US"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dirty="0" err="1">
                <a:solidFill>
                  <a:srgbClr val="47796A"/>
                </a:solidFill>
              </a:rPr>
              <a:t>Percezione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del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consumatore</a:t>
            </a:r>
            <a:r>
              <a:rPr lang="el-GR" sz="1200" dirty="0">
                <a:solidFill>
                  <a:srgbClr val="47796A"/>
                </a:solidFill>
              </a:rPr>
              <a:t>: I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prodotti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agroalimentari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b="1" dirty="0">
                <a:solidFill>
                  <a:srgbClr val="47796A"/>
                </a:solidFill>
              </a:rPr>
              <a:t>“</a:t>
            </a:r>
            <a:r>
              <a:rPr lang="el-GR" sz="1200" b="1" dirty="0" err="1">
                <a:solidFill>
                  <a:srgbClr val="47796A"/>
                </a:solidFill>
              </a:rPr>
              <a:t>autentici</a:t>
            </a:r>
            <a:r>
              <a:rPr lang="el-GR" sz="1200" b="1" dirty="0">
                <a:solidFill>
                  <a:srgbClr val="47796A"/>
                </a:solidFill>
              </a:rPr>
              <a:t>” </a:t>
            </a:r>
            <a:r>
              <a:rPr lang="el-GR" sz="1200" dirty="0" err="1">
                <a:solidFill>
                  <a:srgbClr val="47796A"/>
                </a:solidFill>
              </a:rPr>
              <a:t>sono</a:t>
            </a:r>
            <a:r>
              <a:rPr lang="el-GR" sz="1200" dirty="0">
                <a:solidFill>
                  <a:srgbClr val="47796A"/>
                </a:solidFill>
              </a:rPr>
              <a:t>:</a:t>
            </a:r>
            <a:endParaRPr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- Di </a:t>
            </a:r>
            <a:r>
              <a:rPr lang="el-GR" sz="1200" b="1" dirty="0" err="1">
                <a:solidFill>
                  <a:srgbClr val="47796A"/>
                </a:solidFill>
              </a:rPr>
              <a:t>qualità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- </a:t>
            </a:r>
            <a:r>
              <a:rPr lang="el-GR" sz="1200" b="1" dirty="0" err="1">
                <a:solidFill>
                  <a:srgbClr val="47796A"/>
                </a:solidFill>
              </a:rPr>
              <a:t>Genuini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- </a:t>
            </a:r>
            <a:r>
              <a:rPr lang="el-GR" sz="1200" b="1" dirty="0" err="1">
                <a:solidFill>
                  <a:srgbClr val="47796A"/>
                </a:solidFill>
              </a:rPr>
              <a:t>Sicuri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dirty="0">
                <a:solidFill>
                  <a:srgbClr val="47796A"/>
                </a:solidFill>
              </a:rPr>
              <a:t>A </a:t>
            </a:r>
            <a:r>
              <a:rPr lang="el-GR" sz="1200" dirty="0" err="1">
                <a:solidFill>
                  <a:srgbClr val="47796A"/>
                </a:solidFill>
              </a:rPr>
              <a:t>causa</a:t>
            </a:r>
            <a:r>
              <a:rPr lang="el-GR" sz="1200" dirty="0">
                <a:solidFill>
                  <a:srgbClr val="47796A"/>
                </a:solidFill>
              </a:rPr>
              <a:t>:</a:t>
            </a:r>
            <a:endParaRPr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- </a:t>
            </a:r>
            <a:r>
              <a:rPr lang="el-GR" sz="1200" b="1" dirty="0" err="1">
                <a:solidFill>
                  <a:srgbClr val="47796A"/>
                </a:solidFill>
              </a:rPr>
              <a:t>dell’uso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pratiche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coltivazione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che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sono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rispettose</a:t>
            </a:r>
            <a:r>
              <a:rPr lang="en-US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dell’ambiente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- </a:t>
            </a:r>
            <a:r>
              <a:rPr lang="el-GR" sz="1200" b="1" dirty="0" err="1">
                <a:solidFill>
                  <a:srgbClr val="47796A"/>
                </a:solidFill>
              </a:rPr>
              <a:t>del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luogo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provenienza</a:t>
            </a:r>
            <a:r>
              <a:rPr lang="el-GR" sz="1200" b="1" dirty="0">
                <a:solidFill>
                  <a:srgbClr val="47796A"/>
                </a:solidFill>
              </a:rPr>
              <a:t> e </a:t>
            </a:r>
            <a:r>
              <a:rPr lang="el-GR" sz="1200" b="1" dirty="0" err="1">
                <a:solidFill>
                  <a:srgbClr val="47796A"/>
                </a:solidFill>
              </a:rPr>
              <a:t>delle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caratteristiche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principali</a:t>
            </a:r>
            <a:r>
              <a:rPr lang="en-US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costituenti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delle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materie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prime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 err="1">
                <a:solidFill>
                  <a:srgbClr val="47796A"/>
                </a:solidFill>
              </a:rPr>
              <a:t>Necessità</a:t>
            </a:r>
            <a:r>
              <a:rPr lang="el-GR" sz="1200" b="1" dirty="0">
                <a:solidFill>
                  <a:srgbClr val="47796A"/>
                </a:solidFill>
              </a:rPr>
              <a:t>: </a:t>
            </a:r>
            <a:r>
              <a:rPr lang="el-GR" sz="1200" dirty="0" err="1">
                <a:solidFill>
                  <a:srgbClr val="47796A"/>
                </a:solidFill>
              </a:rPr>
              <a:t>L’esistenza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una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certificazione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che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assicura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l’autenticità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dei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prodotti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agroalimentari</a:t>
            </a:r>
            <a:r>
              <a:rPr lang="el-GR" sz="1200" dirty="0">
                <a:solidFill>
                  <a:srgbClr val="47796A"/>
                </a:solidFill>
              </a:rPr>
              <a:t> e </a:t>
            </a:r>
            <a:r>
              <a:rPr lang="el-GR" sz="1200" dirty="0" err="1">
                <a:solidFill>
                  <a:srgbClr val="47796A"/>
                </a:solidFill>
              </a:rPr>
              <a:t>limita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possibili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fenomeni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adulterazione</a:t>
            </a:r>
            <a:r>
              <a:rPr lang="el-GR" sz="1200" dirty="0">
                <a:solidFill>
                  <a:srgbClr val="47796A"/>
                </a:solidFill>
              </a:rPr>
              <a:t>,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tramite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la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certificazione</a:t>
            </a:r>
            <a:r>
              <a:rPr lang="el-GR" sz="1200" dirty="0">
                <a:solidFill>
                  <a:srgbClr val="47796A"/>
                </a:solidFill>
              </a:rPr>
              <a:t>:</a:t>
            </a:r>
            <a:endParaRPr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 - </a:t>
            </a:r>
            <a:r>
              <a:rPr lang="el-GR" sz="1200" b="1" dirty="0" err="1">
                <a:solidFill>
                  <a:srgbClr val="47796A"/>
                </a:solidFill>
              </a:rPr>
              <a:t>della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provenienza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del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prodotto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>
                <a:solidFill>
                  <a:srgbClr val="47796A"/>
                </a:solidFill>
              </a:rPr>
              <a:t>      - </a:t>
            </a:r>
            <a:r>
              <a:rPr lang="el-GR" sz="1200" b="1" dirty="0" err="1">
                <a:solidFill>
                  <a:srgbClr val="47796A"/>
                </a:solidFill>
              </a:rPr>
              <a:t>delle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caratteristiche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di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qualità</a:t>
            </a:r>
            <a:r>
              <a:rPr lang="el-GR" sz="1200" b="1" dirty="0">
                <a:solidFill>
                  <a:srgbClr val="47796A"/>
                </a:solidFill>
              </a:rPr>
              <a:t> e </a:t>
            </a:r>
            <a:r>
              <a:rPr lang="el-GR" sz="1200" b="1" dirty="0" err="1">
                <a:solidFill>
                  <a:srgbClr val="47796A"/>
                </a:solidFill>
              </a:rPr>
              <a:t>nutritive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del</a:t>
            </a:r>
            <a:r>
              <a:rPr lang="el-GR" sz="1200" b="1" dirty="0">
                <a:solidFill>
                  <a:srgbClr val="47796A"/>
                </a:solidFill>
              </a:rPr>
              <a:t> </a:t>
            </a:r>
            <a:r>
              <a:rPr lang="el-GR" sz="1200" b="1" dirty="0" err="1">
                <a:solidFill>
                  <a:srgbClr val="47796A"/>
                </a:solidFill>
              </a:rPr>
              <a:t>prodotto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b="1" dirty="0" err="1">
                <a:solidFill>
                  <a:srgbClr val="47796A"/>
                </a:solidFill>
              </a:rPr>
              <a:t>Benefici</a:t>
            </a:r>
            <a:r>
              <a:rPr lang="el-GR" sz="1200" b="1" dirty="0">
                <a:solidFill>
                  <a:srgbClr val="47796A"/>
                </a:solidFill>
              </a:rPr>
              <a:t>:</a:t>
            </a:r>
            <a:endParaRPr sz="1200" b="1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dirty="0">
                <a:solidFill>
                  <a:srgbClr val="47796A"/>
                </a:solidFill>
              </a:rPr>
              <a:t>      - </a:t>
            </a:r>
            <a:r>
              <a:rPr lang="el-GR" sz="1200" dirty="0" err="1">
                <a:solidFill>
                  <a:srgbClr val="47796A"/>
                </a:solidFill>
              </a:rPr>
              <a:t>Aumento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del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valore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aggiunto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prodotti</a:t>
            </a:r>
            <a:r>
              <a:rPr lang="el-GR" sz="1200" dirty="0">
                <a:solidFill>
                  <a:srgbClr val="47796A"/>
                </a:solidFill>
              </a:rPr>
              <a:t> “</a:t>
            </a:r>
            <a:r>
              <a:rPr lang="el-GR" sz="1200" dirty="0" err="1">
                <a:solidFill>
                  <a:srgbClr val="47796A"/>
                </a:solidFill>
              </a:rPr>
              <a:t>autentici</a:t>
            </a:r>
            <a:r>
              <a:rPr lang="el-GR" sz="1200" dirty="0">
                <a:solidFill>
                  <a:srgbClr val="47796A"/>
                </a:solidFill>
              </a:rPr>
              <a:t>” </a:t>
            </a:r>
            <a:r>
              <a:rPr lang="el-GR" sz="1200" dirty="0" err="1">
                <a:solidFill>
                  <a:srgbClr val="47796A"/>
                </a:solidFill>
              </a:rPr>
              <a:t>con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una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conseguente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commercializzazione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più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redditizia</a:t>
            </a:r>
            <a:endParaRPr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200" dirty="0">
                <a:solidFill>
                  <a:srgbClr val="47796A"/>
                </a:solidFill>
              </a:rPr>
              <a:t>      - </a:t>
            </a:r>
            <a:r>
              <a:rPr lang="el-GR" sz="1200" dirty="0" err="1">
                <a:solidFill>
                  <a:srgbClr val="47796A"/>
                </a:solidFill>
              </a:rPr>
              <a:t>Creazione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vantaggio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competitivo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rispetto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prodotti</a:t>
            </a:r>
            <a:r>
              <a:rPr lang="el-GR" sz="1200" dirty="0">
                <a:solidFill>
                  <a:srgbClr val="47796A"/>
                </a:solidFill>
              </a:rPr>
              <a:t> non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autentici</a:t>
            </a:r>
            <a:r>
              <a:rPr lang="el-GR" sz="1200" dirty="0">
                <a:solidFill>
                  <a:srgbClr val="47796A"/>
                </a:solidFill>
              </a:rPr>
              <a:t> o </a:t>
            </a:r>
            <a:r>
              <a:rPr lang="el-GR" sz="1200" dirty="0" err="1">
                <a:solidFill>
                  <a:srgbClr val="47796A"/>
                </a:solidFill>
              </a:rPr>
              <a:t>adulterati</a:t>
            </a:r>
            <a:r>
              <a:rPr lang="el-GR" sz="1200" dirty="0">
                <a:solidFill>
                  <a:srgbClr val="47796A"/>
                </a:solidFill>
              </a:rPr>
              <a:t> (</a:t>
            </a:r>
            <a:r>
              <a:rPr lang="el-GR" sz="1200" dirty="0" err="1">
                <a:solidFill>
                  <a:srgbClr val="47796A"/>
                </a:solidFill>
              </a:rPr>
              <a:t>commercializzati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falsamente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come</a:t>
            </a:r>
            <a:r>
              <a:rPr lang="en-US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autentici</a:t>
            </a:r>
            <a:r>
              <a:rPr lang="el-GR" sz="1200" dirty="0">
                <a:solidFill>
                  <a:srgbClr val="47796A"/>
                </a:solidFill>
              </a:rPr>
              <a:t>) e </a:t>
            </a:r>
            <a:r>
              <a:rPr lang="el-GR" sz="1200" dirty="0" err="1">
                <a:solidFill>
                  <a:srgbClr val="47796A"/>
                </a:solidFill>
              </a:rPr>
              <a:t>limitazione</a:t>
            </a:r>
            <a:r>
              <a:rPr lang="el-GR" sz="1200" dirty="0">
                <a:solidFill>
                  <a:srgbClr val="47796A"/>
                </a:solidFill>
              </a:rPr>
              <a:t> </a:t>
            </a:r>
            <a:r>
              <a:rPr lang="el-GR" sz="1200" dirty="0" err="1">
                <a:solidFill>
                  <a:srgbClr val="47796A"/>
                </a:solidFill>
              </a:rPr>
              <a:t>dell’adulterazione</a:t>
            </a:r>
            <a:endParaRPr sz="1200" dirty="0">
              <a:solidFill>
                <a:srgbClr val="47796A"/>
              </a:solidFill>
            </a:endParaRPr>
          </a:p>
          <a:p>
            <a:pPr marL="457200" marR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b="1" dirty="0">
              <a:solidFill>
                <a:srgbClr val="47796A"/>
              </a:solidFill>
            </a:endParaRPr>
          </a:p>
        </p:txBody>
      </p:sp>
      <p:pic>
        <p:nvPicPr>
          <p:cNvPr id="91" name="Google Shape;91;p15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5" y="11559"/>
            <a:ext cx="936104" cy="77643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2678525" y="84163"/>
            <a:ext cx="3000000" cy="6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900" b="1" dirty="0">
                <a:solidFill>
                  <a:schemeClr val="dk2"/>
                </a:solidFill>
              </a:rPr>
              <a:t>INTRODUZIONE</a:t>
            </a:r>
            <a:endParaRPr sz="2900" b="1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-576188" y="64195"/>
            <a:ext cx="87543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40"/>
              <a:buFont typeface="Arial"/>
              <a:buNone/>
            </a:pPr>
            <a:br>
              <a:rPr lang="el-GR" sz="334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940" b="1">
                <a:solidFill>
                  <a:srgbClr val="000000"/>
                </a:solidFill>
              </a:rPr>
              <a:t>LE SFIDE SULL’AUTENTICITÀ DELL’OLIO D’OLIVA</a:t>
            </a:r>
            <a:br>
              <a:rPr lang="el-GR" sz="194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34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980">
                <a:solidFill>
                  <a:srgbClr val="47796A"/>
                </a:solidFill>
              </a:rPr>
              <a:t> </a:t>
            </a:r>
            <a:endParaRPr sz="2980">
              <a:solidFill>
                <a:srgbClr val="47796A"/>
              </a:solidFill>
            </a:endParaRPr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1"/>
          </p:nvPr>
        </p:nvSpPr>
        <p:spPr>
          <a:xfrm>
            <a:off x="457196" y="752063"/>
            <a:ext cx="8229600" cy="5785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b="0" dirty="0" err="1">
                <a:solidFill>
                  <a:schemeClr val="dk1"/>
                </a:solidFill>
              </a:rPr>
              <a:t>Sebbene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zona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comune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transfrontaliera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Grecia</a:t>
            </a:r>
            <a:r>
              <a:rPr lang="el-GR" sz="5600" b="0" dirty="0">
                <a:solidFill>
                  <a:schemeClr val="dk1"/>
                </a:solidFill>
              </a:rPr>
              <a:t> – </a:t>
            </a:r>
            <a:r>
              <a:rPr lang="el-GR" sz="5600" b="0" dirty="0" err="1">
                <a:solidFill>
                  <a:schemeClr val="dk1"/>
                </a:solidFill>
              </a:rPr>
              <a:t>Italia</a:t>
            </a:r>
            <a:endParaRPr sz="56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cotituisce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una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delle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più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grandi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zone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olivicole</a:t>
            </a:r>
            <a:r>
              <a:rPr lang="el-GR" sz="5600" dirty="0">
                <a:solidFill>
                  <a:schemeClr val="dk1"/>
                </a:solidFill>
              </a:rPr>
              <a:t> a </a:t>
            </a:r>
            <a:r>
              <a:rPr lang="el-GR" sz="5600" dirty="0" err="1">
                <a:solidFill>
                  <a:schemeClr val="dk1"/>
                </a:solidFill>
              </a:rPr>
              <a:t>livello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mondiale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ed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l-GR" sz="5600" dirty="0">
                <a:solidFill>
                  <a:schemeClr val="dk1"/>
                </a:solidFill>
              </a:rPr>
              <a:t>è </a:t>
            </a:r>
            <a:r>
              <a:rPr lang="el-GR" sz="5600" dirty="0" err="1">
                <a:solidFill>
                  <a:schemeClr val="dk1"/>
                </a:solidFill>
              </a:rPr>
              <a:t>caratterizzata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dalla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produzione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d’oliva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alta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qualità</a:t>
            </a:r>
            <a:endParaRPr lang="en-US"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l-GR" sz="5600" dirty="0">
                <a:solidFill>
                  <a:schemeClr val="dk1"/>
                </a:solidFill>
              </a:rPr>
              <a:t> ....</a:t>
            </a:r>
            <a:r>
              <a:rPr lang="en-US" sz="560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il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mercato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locale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olio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d’oliva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presenta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forti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distorsioni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nell’uso</a:t>
            </a:r>
            <a:r>
              <a:rPr lang="el-GR" sz="5600" b="0" dirty="0">
                <a:solidFill>
                  <a:schemeClr val="dk1"/>
                </a:solidFill>
              </a:rPr>
              <a:t> e </a:t>
            </a:r>
            <a:r>
              <a:rPr lang="el-GR" sz="5600" b="0" dirty="0" err="1">
                <a:solidFill>
                  <a:schemeClr val="dk1"/>
                </a:solidFill>
              </a:rPr>
              <a:t>nello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sfruttamento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commerciale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dei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termini</a:t>
            </a:r>
            <a:r>
              <a:rPr lang="el-GR" sz="5600" b="0" dirty="0">
                <a:solidFill>
                  <a:schemeClr val="dk1"/>
                </a:solidFill>
              </a:rPr>
              <a:t> “</a:t>
            </a:r>
            <a:r>
              <a:rPr lang="el-GR" sz="5600" b="0" dirty="0" err="1">
                <a:solidFill>
                  <a:schemeClr val="dk1"/>
                </a:solidFill>
              </a:rPr>
              <a:t>locale</a:t>
            </a:r>
            <a:r>
              <a:rPr lang="el-GR" sz="5600" b="0" dirty="0">
                <a:solidFill>
                  <a:schemeClr val="dk1"/>
                </a:solidFill>
              </a:rPr>
              <a:t>” e “</a:t>
            </a:r>
            <a:r>
              <a:rPr lang="el-GR" sz="5600" b="0" dirty="0" err="1">
                <a:solidFill>
                  <a:schemeClr val="dk1"/>
                </a:solidFill>
              </a:rPr>
              <a:t>autentico</a:t>
            </a:r>
            <a:r>
              <a:rPr lang="el-GR" sz="5600" b="0" dirty="0">
                <a:solidFill>
                  <a:schemeClr val="dk1"/>
                </a:solidFill>
              </a:rPr>
              <a:t>”, </a:t>
            </a:r>
            <a:r>
              <a:rPr lang="el-GR" sz="5600" b="0" dirty="0" err="1">
                <a:solidFill>
                  <a:schemeClr val="dk1"/>
                </a:solidFill>
              </a:rPr>
              <a:t>attraverso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l’esistenza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fenomeni</a:t>
            </a:r>
            <a:r>
              <a:rPr lang="el-GR" sz="5600" b="0" dirty="0">
                <a:solidFill>
                  <a:schemeClr val="dk1"/>
                </a:solidFill>
              </a:rPr>
              <a:t>:</a:t>
            </a:r>
            <a:endParaRPr sz="56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vendita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percentuali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ancora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elevate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olio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d’oliva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sfuso</a:t>
            </a:r>
            <a:r>
              <a:rPr lang="el-GR" sz="5600" dirty="0">
                <a:solidFill>
                  <a:schemeClr val="dk1"/>
                </a:solidFill>
              </a:rPr>
              <a:t> e</a:t>
            </a:r>
            <a:r>
              <a:rPr lang="en-US" sz="5600" dirty="0">
                <a:solidFill>
                  <a:schemeClr val="dk1"/>
                </a:solidFill>
              </a:rPr>
              <a:t> </a:t>
            </a:r>
            <a:r>
              <a:rPr lang="el-GR" sz="5600" dirty="0">
                <a:solidFill>
                  <a:schemeClr val="dk1"/>
                </a:solidFill>
              </a:rPr>
              <a:t>non </a:t>
            </a:r>
            <a:r>
              <a:rPr lang="el-GR" sz="5600" dirty="0" err="1">
                <a:solidFill>
                  <a:schemeClr val="dk1"/>
                </a:solidFill>
              </a:rPr>
              <a:t>confenzionato</a:t>
            </a:r>
            <a:r>
              <a:rPr lang="el-GR" sz="5600" dirty="0">
                <a:solidFill>
                  <a:schemeClr val="dk1"/>
                </a:solidFill>
              </a:rPr>
              <a:t>/</a:t>
            </a:r>
            <a:r>
              <a:rPr lang="el-GR" sz="5600" dirty="0" err="1">
                <a:solidFill>
                  <a:schemeClr val="dk1"/>
                </a:solidFill>
              </a:rPr>
              <a:t>tipicizzato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miscelazione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varietà</a:t>
            </a:r>
            <a:r>
              <a:rPr lang="el-GR" sz="5600" dirty="0">
                <a:solidFill>
                  <a:schemeClr val="dk1"/>
                </a:solidFill>
              </a:rPr>
              <a:t> e </a:t>
            </a:r>
            <a:r>
              <a:rPr lang="el-GR" sz="5600" dirty="0" err="1">
                <a:solidFill>
                  <a:schemeClr val="dk1"/>
                </a:solidFill>
              </a:rPr>
              <a:t>qualità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d’oliva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senza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fornire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nessuna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informazione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al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consumatore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Adulterazione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degli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d’oliva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con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altri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tipi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Disinformazione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consumatore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b="0" dirty="0">
                <a:solidFill>
                  <a:schemeClr val="dk1"/>
                </a:solidFill>
              </a:rPr>
              <a:t>... </a:t>
            </a:r>
            <a:r>
              <a:rPr lang="el-GR" sz="5600" b="0" dirty="0" err="1">
                <a:solidFill>
                  <a:schemeClr val="dk1"/>
                </a:solidFill>
              </a:rPr>
              <a:t>provocando</a:t>
            </a:r>
            <a:r>
              <a:rPr lang="el-GR" sz="5600" b="0" dirty="0">
                <a:solidFill>
                  <a:schemeClr val="dk1"/>
                </a:solidFill>
              </a:rPr>
              <a:t> in </a:t>
            </a:r>
            <a:r>
              <a:rPr lang="el-GR" sz="5600" b="0" dirty="0" err="1">
                <a:solidFill>
                  <a:schemeClr val="dk1"/>
                </a:solidFill>
              </a:rPr>
              <a:t>questo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modo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conseguenze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molto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negative</a:t>
            </a:r>
            <a:r>
              <a:rPr lang="el-GR" sz="5600" b="0" dirty="0">
                <a:solidFill>
                  <a:schemeClr val="dk1"/>
                </a:solidFill>
              </a:rPr>
              <a:t> a:</a:t>
            </a:r>
            <a:endParaRPr sz="56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l’immagine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prodotto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il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valore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nome</a:t>
            </a:r>
            <a:r>
              <a:rPr lang="el-GR" sz="5600" dirty="0">
                <a:solidFill>
                  <a:schemeClr val="dk1"/>
                </a:solidFill>
              </a:rPr>
              <a:t> (</a:t>
            </a:r>
            <a:r>
              <a:rPr lang="el-GR" sz="5600" dirty="0" err="1">
                <a:solidFill>
                  <a:schemeClr val="dk1"/>
                </a:solidFill>
              </a:rPr>
              <a:t>brand</a:t>
            </a:r>
            <a:r>
              <a:rPr lang="el-GR" sz="5600" dirty="0">
                <a:solidFill>
                  <a:schemeClr val="dk1"/>
                </a:solidFill>
              </a:rPr>
              <a:t>)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il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prezzo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del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prodotto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dirty="0">
                <a:solidFill>
                  <a:schemeClr val="dk1"/>
                </a:solidFill>
              </a:rPr>
              <a:t>- </a:t>
            </a:r>
            <a:r>
              <a:rPr lang="el-GR" sz="5600" dirty="0" err="1">
                <a:solidFill>
                  <a:schemeClr val="dk1"/>
                </a:solidFill>
              </a:rPr>
              <a:t>la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competitività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dei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produttori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locali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di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olio</a:t>
            </a:r>
            <a:r>
              <a:rPr lang="el-GR" sz="5600" dirty="0">
                <a:solidFill>
                  <a:schemeClr val="dk1"/>
                </a:solidFill>
              </a:rPr>
              <a:t> </a:t>
            </a:r>
            <a:r>
              <a:rPr lang="el-GR" sz="5600" dirty="0" err="1">
                <a:solidFill>
                  <a:schemeClr val="dk1"/>
                </a:solidFill>
              </a:rPr>
              <a:t>d’oliva</a:t>
            </a:r>
            <a:endParaRPr sz="5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b="0" dirty="0">
                <a:solidFill>
                  <a:schemeClr val="dk1"/>
                </a:solidFill>
              </a:rPr>
              <a:t>I </a:t>
            </a:r>
            <a:r>
              <a:rPr lang="el-GR" sz="5600" b="0" dirty="0" err="1">
                <a:solidFill>
                  <a:schemeClr val="dk1"/>
                </a:solidFill>
              </a:rPr>
              <a:t>consumatori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sono</a:t>
            </a:r>
            <a:r>
              <a:rPr lang="el-GR" sz="5600" b="0" dirty="0">
                <a:solidFill>
                  <a:schemeClr val="dk1"/>
                </a:solidFill>
              </a:rPr>
              <a:t> in </a:t>
            </a:r>
            <a:r>
              <a:rPr lang="el-GR" sz="5600" b="0" dirty="0" err="1">
                <a:solidFill>
                  <a:schemeClr val="dk1"/>
                </a:solidFill>
              </a:rPr>
              <a:t>posizione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svantaggio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perchè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l’unica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prova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n-US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controllo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dell’autenticità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che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hanno</a:t>
            </a:r>
            <a:r>
              <a:rPr lang="el-GR" sz="5600" b="0" dirty="0">
                <a:solidFill>
                  <a:schemeClr val="dk1"/>
                </a:solidFill>
              </a:rPr>
              <a:t> a </a:t>
            </a:r>
            <a:r>
              <a:rPr lang="el-GR" sz="5600" b="0" dirty="0" err="1">
                <a:solidFill>
                  <a:schemeClr val="dk1"/>
                </a:solidFill>
              </a:rPr>
              <a:t>disposizione</a:t>
            </a:r>
            <a:r>
              <a:rPr lang="el-GR" sz="5600" b="0" dirty="0">
                <a:solidFill>
                  <a:schemeClr val="dk1"/>
                </a:solidFill>
              </a:rPr>
              <a:t> è </a:t>
            </a:r>
            <a:r>
              <a:rPr lang="el-GR" sz="5600" b="0" dirty="0" err="1">
                <a:solidFill>
                  <a:schemeClr val="dk1"/>
                </a:solidFill>
              </a:rPr>
              <a:t>la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dichiarazione</a:t>
            </a:r>
            <a:r>
              <a:rPr lang="en-US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degli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stessi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produttori</a:t>
            </a:r>
            <a:r>
              <a:rPr lang="el-GR" sz="5600" b="0" dirty="0">
                <a:solidFill>
                  <a:schemeClr val="dk1"/>
                </a:solidFill>
              </a:rPr>
              <a:t>, i </a:t>
            </a:r>
            <a:r>
              <a:rPr lang="el-GR" sz="5600" b="0" dirty="0" err="1">
                <a:solidFill>
                  <a:schemeClr val="dk1"/>
                </a:solidFill>
              </a:rPr>
              <a:t>quali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spesso</a:t>
            </a:r>
            <a:r>
              <a:rPr lang="el-GR" sz="5600" b="0" dirty="0">
                <a:solidFill>
                  <a:schemeClr val="dk1"/>
                </a:solidFill>
              </a:rPr>
              <a:t> non </a:t>
            </a:r>
            <a:r>
              <a:rPr lang="el-GR" sz="5600" b="0" dirty="0" err="1">
                <a:solidFill>
                  <a:schemeClr val="dk1"/>
                </a:solidFill>
              </a:rPr>
              <a:t>sono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neppure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produttori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locali</a:t>
            </a:r>
            <a:r>
              <a:rPr lang="el-GR" sz="5600" b="0" dirty="0">
                <a:solidFill>
                  <a:schemeClr val="dk1"/>
                </a:solidFill>
              </a:rPr>
              <a:t>.</a:t>
            </a:r>
            <a:endParaRPr sz="56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600" b="0" dirty="0">
                <a:solidFill>
                  <a:schemeClr val="dk1"/>
                </a:solidFill>
              </a:rPr>
              <a:t>Di </a:t>
            </a:r>
            <a:r>
              <a:rPr lang="el-GR" sz="5600" b="0" dirty="0" err="1">
                <a:solidFill>
                  <a:schemeClr val="dk1"/>
                </a:solidFill>
              </a:rPr>
              <a:t>conseguenza</a:t>
            </a:r>
            <a:r>
              <a:rPr lang="el-GR" sz="5600" b="0" dirty="0">
                <a:solidFill>
                  <a:schemeClr val="dk1"/>
                </a:solidFill>
              </a:rPr>
              <a:t>, i </a:t>
            </a:r>
            <a:r>
              <a:rPr lang="el-GR" sz="5600" b="0" dirty="0" err="1">
                <a:solidFill>
                  <a:schemeClr val="dk1"/>
                </a:solidFill>
              </a:rPr>
              <a:t>procedimenti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esistenti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certificazione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dell’autenticità</a:t>
            </a:r>
            <a:r>
              <a:rPr lang="en-US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sono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frammentari</a:t>
            </a:r>
            <a:r>
              <a:rPr lang="el-GR" sz="5600" b="0" dirty="0">
                <a:solidFill>
                  <a:schemeClr val="dk1"/>
                </a:solidFill>
              </a:rPr>
              <a:t>, </a:t>
            </a:r>
            <a:r>
              <a:rPr lang="el-GR" sz="5600" b="0" dirty="0" err="1">
                <a:solidFill>
                  <a:schemeClr val="dk1"/>
                </a:solidFill>
              </a:rPr>
              <a:t>insufficienti</a:t>
            </a:r>
            <a:r>
              <a:rPr lang="el-GR" sz="5600" b="0" dirty="0">
                <a:solidFill>
                  <a:schemeClr val="dk1"/>
                </a:solidFill>
              </a:rPr>
              <a:t> e non </a:t>
            </a:r>
            <a:r>
              <a:rPr lang="el-GR" sz="5600" b="0" dirty="0" err="1">
                <a:solidFill>
                  <a:schemeClr val="dk1"/>
                </a:solidFill>
              </a:rPr>
              <a:t>sono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idonei</a:t>
            </a:r>
            <a:r>
              <a:rPr lang="el-GR" sz="5600" b="0" dirty="0">
                <a:solidFill>
                  <a:schemeClr val="dk1"/>
                </a:solidFill>
              </a:rPr>
              <a:t> a </a:t>
            </a:r>
            <a:r>
              <a:rPr lang="el-GR" sz="5600" b="0" dirty="0" err="1">
                <a:solidFill>
                  <a:schemeClr val="dk1"/>
                </a:solidFill>
              </a:rPr>
              <a:t>promuovere</a:t>
            </a:r>
            <a:r>
              <a:rPr lang="en-US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l’autenticità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degli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oli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locali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di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alta</a:t>
            </a:r>
            <a:r>
              <a:rPr lang="el-GR" sz="5600" b="0" dirty="0">
                <a:solidFill>
                  <a:schemeClr val="dk1"/>
                </a:solidFill>
              </a:rPr>
              <a:t> </a:t>
            </a:r>
            <a:r>
              <a:rPr lang="el-GR" sz="5600" b="0" dirty="0" err="1">
                <a:solidFill>
                  <a:schemeClr val="dk1"/>
                </a:solidFill>
              </a:rPr>
              <a:t>qualità</a:t>
            </a:r>
            <a:r>
              <a:rPr lang="el-GR" sz="5600" b="0" dirty="0">
                <a:solidFill>
                  <a:schemeClr val="dk1"/>
                </a:solidFill>
              </a:rPr>
              <a:t>.</a:t>
            </a:r>
            <a:endParaRPr sz="5600" b="0" dirty="0">
              <a:solidFill>
                <a:schemeClr val="dk1"/>
              </a:solidFill>
            </a:endParaRPr>
          </a:p>
          <a:p>
            <a:pPr marL="342900" lvl="0" indent="-260667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48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400" b="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259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4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4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48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118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1" name="Google Shape;10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6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16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 t="-5740" b="5739"/>
          <a:stretch/>
        </p:blipFill>
        <p:spPr>
          <a:xfrm>
            <a:off x="7069389" y="0"/>
            <a:ext cx="2074612" cy="68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" y="-9"/>
            <a:ext cx="829340" cy="6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title"/>
          </p:nvPr>
        </p:nvSpPr>
        <p:spPr>
          <a:xfrm>
            <a:off x="-645238" y="348615"/>
            <a:ext cx="8754300" cy="19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l-GR" sz="1888" b="1">
                <a:solidFill>
                  <a:srgbClr val="000000"/>
                </a:solidFill>
              </a:rPr>
              <a:t>REGOLAMENTO (UE) N. 1169/2011 relativo alla fornitura di</a:t>
            </a:r>
            <a:endParaRPr sz="1888" b="1">
              <a:solidFill>
                <a:srgbClr val="000000"/>
              </a:solidFill>
            </a:endParaRP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8235"/>
              <a:buFont typeface="Arial"/>
              <a:buNone/>
            </a:pPr>
            <a:r>
              <a:rPr lang="el-GR" sz="1888" b="1">
                <a:solidFill>
                  <a:srgbClr val="000000"/>
                </a:solidFill>
              </a:rPr>
              <a:t>informazioni sugli alimenti ai consumatori</a:t>
            </a:r>
            <a:endParaRPr sz="1888" b="1">
              <a:solidFill>
                <a:srgbClr val="000000"/>
              </a:solidFill>
            </a:endParaRP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6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3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3200">
                <a:solidFill>
                  <a:srgbClr val="47796A"/>
                </a:solidFill>
              </a:rPr>
              <a:t> </a:t>
            </a:r>
            <a:endParaRPr sz="3200">
              <a:solidFill>
                <a:srgbClr val="47796A"/>
              </a:solidFill>
            </a:endParaRPr>
          </a:p>
        </p:txBody>
      </p:sp>
      <p:sp>
        <p:nvSpPr>
          <p:cNvPr id="111" name="Google Shape;111;p17"/>
          <p:cNvSpPr txBox="1">
            <a:spLocks noGrp="1"/>
          </p:cNvSpPr>
          <p:nvPr>
            <p:ph type="body" idx="1"/>
          </p:nvPr>
        </p:nvSpPr>
        <p:spPr>
          <a:xfrm>
            <a:off x="408461" y="1178884"/>
            <a:ext cx="8444400" cy="53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lang="en-US" sz="5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l-GR" sz="6400" b="0" dirty="0">
                <a:solidFill>
                  <a:schemeClr val="dk1"/>
                </a:solidFill>
              </a:rPr>
              <a:t>- </a:t>
            </a:r>
            <a:r>
              <a:rPr lang="el-GR" sz="6400" b="0" dirty="0" err="1">
                <a:solidFill>
                  <a:schemeClr val="dk1"/>
                </a:solidFill>
              </a:rPr>
              <a:t>Costituisce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base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garantire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un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elevato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livello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tutela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consumatori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informazione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materia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400" b="0" dirty="0">
                <a:solidFill>
                  <a:schemeClr val="dk1"/>
                </a:solidFill>
              </a:rPr>
              <a:t>- </a:t>
            </a:r>
            <a:r>
              <a:rPr lang="el-GR" sz="6400" b="0" dirty="0" err="1">
                <a:solidFill>
                  <a:schemeClr val="dk1"/>
                </a:solidFill>
              </a:rPr>
              <a:t>Stabilisce</a:t>
            </a:r>
            <a:r>
              <a:rPr lang="el-GR" sz="6400" b="0" dirty="0">
                <a:solidFill>
                  <a:schemeClr val="dk1"/>
                </a:solidFill>
              </a:rPr>
              <a:t> i </a:t>
            </a:r>
            <a:r>
              <a:rPr lang="el-GR" sz="6400" b="0" dirty="0" err="1">
                <a:solidFill>
                  <a:schemeClr val="dk1"/>
                </a:solidFill>
              </a:rPr>
              <a:t>principi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generali</a:t>
            </a:r>
            <a:r>
              <a:rPr lang="el-GR" sz="6400" b="0" dirty="0">
                <a:solidFill>
                  <a:schemeClr val="dk1"/>
                </a:solidFill>
              </a:rPr>
              <a:t>, i </a:t>
            </a:r>
            <a:r>
              <a:rPr lang="el-GR" sz="6400" b="0" dirty="0" err="1">
                <a:solidFill>
                  <a:schemeClr val="dk1"/>
                </a:solidFill>
              </a:rPr>
              <a:t>requisiti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obblighi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che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disciplinano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informazioni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sugli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 e in </a:t>
            </a:r>
            <a:r>
              <a:rPr lang="el-GR" sz="6400" b="0" dirty="0" err="1">
                <a:solidFill>
                  <a:schemeClr val="dk1"/>
                </a:solidFill>
              </a:rPr>
              <a:t>particolare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l’etichettatura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400" b="0" dirty="0">
                <a:solidFill>
                  <a:schemeClr val="dk1"/>
                </a:solidFill>
              </a:rPr>
              <a:t>- </a:t>
            </a:r>
            <a:r>
              <a:rPr lang="el-GR" sz="6400" b="0" dirty="0" err="1">
                <a:solidFill>
                  <a:schemeClr val="dk1"/>
                </a:solidFill>
              </a:rPr>
              <a:t>Definisce</a:t>
            </a:r>
            <a:r>
              <a:rPr lang="el-GR" sz="6400" b="0" dirty="0">
                <a:solidFill>
                  <a:schemeClr val="dk1"/>
                </a:solidFill>
              </a:rPr>
              <a:t> i </a:t>
            </a:r>
            <a:r>
              <a:rPr lang="el-GR" sz="6400" b="0" dirty="0" err="1">
                <a:solidFill>
                  <a:schemeClr val="dk1"/>
                </a:solidFill>
              </a:rPr>
              <a:t>mezzi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salvaguardia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diritto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informazione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consumatori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dei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procedimenti</a:t>
            </a:r>
            <a:r>
              <a:rPr lang="el-GR" sz="6400" b="0" dirty="0">
                <a:solidFill>
                  <a:schemeClr val="dk1"/>
                </a:solidFill>
              </a:rPr>
              <a:t> per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prestazione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informazioni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>
                <a:solidFill>
                  <a:schemeClr val="dk1"/>
                </a:solidFill>
              </a:rPr>
              <a:t>per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400" b="0" dirty="0">
                <a:solidFill>
                  <a:schemeClr val="dk1"/>
                </a:solidFill>
              </a:rPr>
              <a:t>- 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applica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operatori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settore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alimentare</a:t>
            </a:r>
            <a:r>
              <a:rPr lang="el-GR" sz="6400" b="0" dirty="0">
                <a:solidFill>
                  <a:schemeClr val="dk1"/>
                </a:solidFill>
              </a:rPr>
              <a:t> in </a:t>
            </a:r>
            <a:r>
              <a:rPr lang="el-GR" sz="6400" b="0" dirty="0" err="1">
                <a:solidFill>
                  <a:schemeClr val="dk1"/>
                </a:solidFill>
              </a:rPr>
              <a:t>tutte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fasi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della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catena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alimentare</a:t>
            </a:r>
            <a:r>
              <a:rPr lang="el-GR" sz="6400" b="0" dirty="0">
                <a:solidFill>
                  <a:schemeClr val="dk1"/>
                </a:solidFill>
              </a:rPr>
              <a:t>, </a:t>
            </a:r>
            <a:r>
              <a:rPr lang="el-GR" sz="6400" b="0" dirty="0" err="1">
                <a:solidFill>
                  <a:schemeClr val="dk1"/>
                </a:solidFill>
              </a:rPr>
              <a:t>anche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laddove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loro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attività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sia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fornire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informazioni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sugli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consumatori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r>
              <a:rPr lang="en-US" sz="6400" b="0" dirty="0">
                <a:solidFill>
                  <a:schemeClr val="dk1"/>
                </a:solidFill>
              </a:rPr>
              <a:t>-</a:t>
            </a:r>
            <a:r>
              <a:rPr lang="el-GR" sz="6400" b="0" dirty="0" err="1">
                <a:solidFill>
                  <a:schemeClr val="dk1"/>
                </a:solidFill>
              </a:rPr>
              <a:t>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applica</a:t>
            </a:r>
            <a:r>
              <a:rPr lang="el-GR" sz="6400" b="0" dirty="0">
                <a:solidFill>
                  <a:schemeClr val="dk1"/>
                </a:solidFill>
              </a:rPr>
              <a:t> a </a:t>
            </a:r>
            <a:r>
              <a:rPr lang="el-GR" sz="6400" b="0" dirty="0" err="1">
                <a:solidFill>
                  <a:schemeClr val="dk1"/>
                </a:solidFill>
              </a:rPr>
              <a:t>tutti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destinati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consumatore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finale</a:t>
            </a:r>
            <a:r>
              <a:rPr lang="el-GR" sz="6400" b="0" dirty="0">
                <a:solidFill>
                  <a:schemeClr val="dk1"/>
                </a:solidFill>
              </a:rPr>
              <a:t>,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compresi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forniti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da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esercizi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ristorazione</a:t>
            </a:r>
            <a:r>
              <a:rPr lang="el-GR" sz="6400" b="0" dirty="0">
                <a:solidFill>
                  <a:schemeClr val="dk1"/>
                </a:solidFill>
              </a:rPr>
              <a:t> e </a:t>
            </a:r>
            <a:r>
              <a:rPr lang="el-GR" sz="6400" b="0" dirty="0" err="1">
                <a:solidFill>
                  <a:schemeClr val="dk1"/>
                </a:solidFill>
              </a:rPr>
              <a:t>gli</a:t>
            </a:r>
            <a:r>
              <a:rPr lang="en-US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alimenti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destinati</a:t>
            </a:r>
            <a:r>
              <a:rPr lang="el-GR" sz="6400" b="0" dirty="0">
                <a:solidFill>
                  <a:schemeClr val="dk1"/>
                </a:solidFill>
              </a:rPr>
              <a:t> ad </a:t>
            </a:r>
            <a:r>
              <a:rPr lang="el-GR" sz="6400" b="0" dirty="0" err="1">
                <a:solidFill>
                  <a:schemeClr val="dk1"/>
                </a:solidFill>
              </a:rPr>
              <a:t>essere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consegnati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alle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unità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di</a:t>
            </a:r>
            <a:r>
              <a:rPr lang="el-GR" sz="6400" b="0" dirty="0">
                <a:solidFill>
                  <a:schemeClr val="dk1"/>
                </a:solidFill>
              </a:rPr>
              <a:t> </a:t>
            </a:r>
            <a:r>
              <a:rPr lang="el-GR" sz="6400" b="0" dirty="0" err="1">
                <a:solidFill>
                  <a:schemeClr val="dk1"/>
                </a:solidFill>
              </a:rPr>
              <a:t>ristorazione</a:t>
            </a:r>
            <a:r>
              <a:rPr lang="el-GR" sz="6400" b="0" dirty="0">
                <a:solidFill>
                  <a:schemeClr val="dk1"/>
                </a:solidFill>
              </a:rPr>
              <a:t>.</a:t>
            </a:r>
            <a:endParaRPr lang="en-US" sz="6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lang="en-US" sz="5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lang="en-US" sz="5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lang="en-US" sz="54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lang="en-US" sz="54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 err="1">
                <a:solidFill>
                  <a:schemeClr val="dk1"/>
                </a:solidFill>
              </a:rPr>
              <a:t>Ulteriori</a:t>
            </a:r>
            <a:r>
              <a:rPr lang="el-GR" sz="5400" dirty="0">
                <a:solidFill>
                  <a:schemeClr val="dk1"/>
                </a:solidFill>
              </a:rPr>
              <a:t> </a:t>
            </a:r>
            <a:r>
              <a:rPr lang="el-GR" sz="5400" dirty="0" err="1">
                <a:solidFill>
                  <a:schemeClr val="dk1"/>
                </a:solidFill>
              </a:rPr>
              <a:t>informazioni</a:t>
            </a:r>
            <a:r>
              <a:rPr lang="el-GR" sz="5400" dirty="0">
                <a:solidFill>
                  <a:schemeClr val="dk1"/>
                </a:solidFill>
              </a:rPr>
              <a:t> </a:t>
            </a:r>
            <a:r>
              <a:rPr lang="el-GR" sz="5400" dirty="0" err="1">
                <a:solidFill>
                  <a:schemeClr val="dk1"/>
                </a:solidFill>
              </a:rPr>
              <a:t>al</a:t>
            </a:r>
            <a:r>
              <a:rPr lang="el-GR" sz="5400" dirty="0">
                <a:solidFill>
                  <a:schemeClr val="dk1"/>
                </a:solidFill>
              </a:rPr>
              <a:t> </a:t>
            </a:r>
            <a:r>
              <a:rPr lang="el-GR" sz="5400" dirty="0" err="1">
                <a:solidFill>
                  <a:schemeClr val="dk1"/>
                </a:solidFill>
              </a:rPr>
              <a:t>link</a:t>
            </a:r>
            <a:r>
              <a:rPr lang="el-GR" sz="5400" dirty="0">
                <a:solidFill>
                  <a:schemeClr val="dk1"/>
                </a:solidFill>
              </a:rPr>
              <a:t>:</a:t>
            </a:r>
            <a:r>
              <a:rPr lang="en-US" sz="5400" dirty="0">
                <a:solidFill>
                  <a:schemeClr val="dk1"/>
                </a:solidFill>
              </a:rPr>
              <a:t> </a:t>
            </a: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5400" dirty="0">
                <a:solidFill>
                  <a:schemeClr val="tx1"/>
                </a:solidFill>
                <a:hlinkClick r:id="rId3"/>
              </a:rPr>
              <a:t>https://eur-lex.europa.eu/legal-content/</a:t>
            </a:r>
            <a:r>
              <a:rPr lang="en-US" sz="5400" dirty="0">
                <a:solidFill>
                  <a:schemeClr val="tx1"/>
                </a:solidFill>
                <a:hlinkClick r:id="rId3"/>
              </a:rPr>
              <a:t>IT</a:t>
            </a:r>
            <a:r>
              <a:rPr lang="el-GR" sz="5400" dirty="0">
                <a:solidFill>
                  <a:schemeClr val="tx1"/>
                </a:solidFill>
                <a:hlinkClick r:id="rId3"/>
              </a:rPr>
              <a:t>/TXT/PDF/?uri=CELEX:32011R1169&amp;from=EN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600" b="0" dirty="0">
              <a:solidFill>
                <a:schemeClr val="dk1"/>
              </a:solidFill>
            </a:endParaRPr>
          </a:p>
          <a:p>
            <a:pPr marL="342900" lvl="0" indent="-24130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600" b="0" dirty="0">
              <a:solidFill>
                <a:schemeClr val="dk1"/>
              </a:solidFill>
            </a:endParaRPr>
          </a:p>
          <a:p>
            <a:pPr marL="34290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80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6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65100" algn="just" rtl="0">
              <a:lnSpc>
                <a:spcPct val="80000"/>
              </a:lnSpc>
              <a:spcBef>
                <a:spcPts val="112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71450" algn="just" rtl="0">
              <a:lnSpc>
                <a:spcPct val="80000"/>
              </a:lnSpc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7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47351" y="-1475"/>
            <a:ext cx="1996650" cy="6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" y="-1479"/>
            <a:ext cx="864096" cy="716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title"/>
          </p:nvPr>
        </p:nvSpPr>
        <p:spPr>
          <a:xfrm>
            <a:off x="179487" y="951692"/>
            <a:ext cx="8754300" cy="4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lang="el-GR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1800" b="1">
                <a:solidFill>
                  <a:srgbClr val="000000"/>
                </a:solidFill>
              </a:rPr>
              <a:t>REGOLAMENTO (UE) N. 1151/2012 sui regimi di qualità dei prodotti</a:t>
            </a:r>
            <a:endParaRPr sz="1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b="1">
                <a:solidFill>
                  <a:srgbClr val="000000"/>
                </a:solidFill>
              </a:rPr>
              <a:t>agricoli e alimentari</a:t>
            </a:r>
            <a:endParaRPr sz="1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>
              <a:solidFill>
                <a:srgbClr val="000000"/>
              </a:solidFill>
            </a:endParaRPr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1"/>
          </p:nvPr>
        </p:nvSpPr>
        <p:spPr>
          <a:xfrm>
            <a:off x="308128" y="1503433"/>
            <a:ext cx="8496900" cy="54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 err="1">
                <a:solidFill>
                  <a:schemeClr val="dk2"/>
                </a:solidFill>
              </a:rPr>
              <a:t>Come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dirty="0">
                <a:solidFill>
                  <a:schemeClr val="dk2"/>
                </a:solidFill>
              </a:rPr>
              <a:t>“</a:t>
            </a:r>
            <a:r>
              <a:rPr lang="el-GR" sz="6623" dirty="0" err="1">
                <a:solidFill>
                  <a:schemeClr val="dk2"/>
                </a:solidFill>
              </a:rPr>
              <a:t>denominazione</a:t>
            </a:r>
            <a:r>
              <a:rPr lang="el-GR" sz="6623" dirty="0">
                <a:solidFill>
                  <a:schemeClr val="dk2"/>
                </a:solidFill>
              </a:rPr>
              <a:t> </a:t>
            </a:r>
            <a:r>
              <a:rPr lang="el-GR" sz="6623" dirty="0" err="1">
                <a:solidFill>
                  <a:schemeClr val="dk2"/>
                </a:solidFill>
              </a:rPr>
              <a:t>di</a:t>
            </a:r>
            <a:r>
              <a:rPr lang="el-GR" sz="6623" dirty="0">
                <a:solidFill>
                  <a:schemeClr val="dk2"/>
                </a:solidFill>
              </a:rPr>
              <a:t> </a:t>
            </a:r>
            <a:r>
              <a:rPr lang="el-GR" sz="6623" dirty="0" err="1">
                <a:solidFill>
                  <a:schemeClr val="dk2"/>
                </a:solidFill>
              </a:rPr>
              <a:t>origine</a:t>
            </a:r>
            <a:r>
              <a:rPr lang="el-GR" sz="6623" dirty="0">
                <a:solidFill>
                  <a:schemeClr val="dk2"/>
                </a:solidFill>
              </a:rPr>
              <a:t>” </a:t>
            </a:r>
            <a:r>
              <a:rPr lang="el-GR" sz="6623" b="0" dirty="0" err="1">
                <a:solidFill>
                  <a:schemeClr val="dk2"/>
                </a:solidFill>
              </a:rPr>
              <a:t>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intende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denominazione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che</a:t>
            </a:r>
            <a:r>
              <a:rPr lang="en-US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identifica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prodotto</a:t>
            </a:r>
            <a:r>
              <a:rPr lang="el-GR" sz="6623" b="0" dirty="0">
                <a:solidFill>
                  <a:schemeClr val="dk2"/>
                </a:solidFill>
              </a:rPr>
              <a:t>: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a) </a:t>
            </a:r>
            <a:r>
              <a:rPr lang="el-GR" sz="6623" b="0" dirty="0" err="1">
                <a:solidFill>
                  <a:schemeClr val="dk2"/>
                </a:solidFill>
              </a:rPr>
              <a:t>originario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luogo</a:t>
            </a:r>
            <a:r>
              <a:rPr lang="el-GR" sz="6623" b="0" dirty="0">
                <a:solidFill>
                  <a:schemeClr val="dk2"/>
                </a:solidFill>
              </a:rPr>
              <a:t>, </a:t>
            </a:r>
            <a:r>
              <a:rPr lang="el-GR" sz="6623" b="0" dirty="0" err="1">
                <a:solidFill>
                  <a:schemeClr val="dk2"/>
                </a:solidFill>
              </a:rPr>
              <a:t>regione</a:t>
            </a:r>
            <a:r>
              <a:rPr lang="el-GR" sz="6623" b="0" dirty="0">
                <a:solidFill>
                  <a:schemeClr val="dk2"/>
                </a:solidFill>
              </a:rPr>
              <a:t> o, in </a:t>
            </a:r>
            <a:r>
              <a:rPr lang="el-GR" sz="6623" b="0" dirty="0" err="1">
                <a:solidFill>
                  <a:schemeClr val="dk2"/>
                </a:solidFill>
              </a:rPr>
              <a:t>casi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eccezionali</a:t>
            </a:r>
            <a:r>
              <a:rPr lang="el-GR" sz="6623" b="0" dirty="0">
                <a:solidFill>
                  <a:schemeClr val="dk2"/>
                </a:solidFill>
              </a:rPr>
              <a:t>, </a:t>
            </a:r>
            <a:r>
              <a:rPr lang="el-GR" sz="6623" b="0" dirty="0" err="1">
                <a:solidFill>
                  <a:schemeClr val="dk2"/>
                </a:solidFill>
              </a:rPr>
              <a:t>di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paese</a:t>
            </a:r>
            <a:r>
              <a:rPr lang="en-US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determinato</a:t>
            </a:r>
            <a:r>
              <a:rPr lang="el-GR" sz="6623" b="0" dirty="0">
                <a:solidFill>
                  <a:schemeClr val="dk2"/>
                </a:solidFill>
              </a:rPr>
              <a:t>;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b) </a:t>
            </a:r>
            <a:r>
              <a:rPr lang="el-GR" sz="6623" b="0" dirty="0" err="1">
                <a:solidFill>
                  <a:schemeClr val="dk2"/>
                </a:solidFill>
              </a:rPr>
              <a:t>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cui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qualità</a:t>
            </a:r>
            <a:r>
              <a:rPr lang="el-GR" sz="6623" b="0" dirty="0">
                <a:solidFill>
                  <a:schemeClr val="dk2"/>
                </a:solidFill>
              </a:rPr>
              <a:t> o </a:t>
            </a:r>
            <a:r>
              <a:rPr lang="el-GR" sz="6623" b="0" dirty="0" err="1">
                <a:solidFill>
                  <a:schemeClr val="dk2"/>
                </a:solidFill>
              </a:rPr>
              <a:t>le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cui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caratteristiche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sono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dovute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essenzialmente</a:t>
            </a:r>
            <a:r>
              <a:rPr lang="el-GR" sz="6623" b="0" dirty="0">
                <a:solidFill>
                  <a:schemeClr val="dk2"/>
                </a:solidFill>
              </a:rPr>
              <a:t> o</a:t>
            </a:r>
            <a:r>
              <a:rPr lang="en-US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esclusivamente</a:t>
            </a:r>
            <a:r>
              <a:rPr lang="el-GR" sz="6623" b="0" dirty="0">
                <a:solidFill>
                  <a:schemeClr val="dk2"/>
                </a:solidFill>
              </a:rPr>
              <a:t> ad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particolare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ambiente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geografico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ed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ai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suoi</a:t>
            </a:r>
            <a:r>
              <a:rPr lang="en-US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intrinseci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fattori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naturali</a:t>
            </a:r>
            <a:r>
              <a:rPr lang="el-GR" sz="6623" b="0" dirty="0">
                <a:solidFill>
                  <a:schemeClr val="dk2"/>
                </a:solidFill>
              </a:rPr>
              <a:t> e </a:t>
            </a:r>
            <a:r>
              <a:rPr lang="el-GR" sz="6623" b="0" dirty="0" err="1">
                <a:solidFill>
                  <a:schemeClr val="dk2"/>
                </a:solidFill>
              </a:rPr>
              <a:t>umani</a:t>
            </a:r>
            <a:r>
              <a:rPr lang="el-GR" sz="6623" b="0" dirty="0">
                <a:solidFill>
                  <a:schemeClr val="dk2"/>
                </a:solidFill>
              </a:rPr>
              <a:t>; e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c) </a:t>
            </a:r>
            <a:r>
              <a:rPr lang="el-GR" sz="6623" b="0" dirty="0" err="1">
                <a:solidFill>
                  <a:schemeClr val="dk2"/>
                </a:solidFill>
              </a:rPr>
              <a:t>le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cui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fasi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produzione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svolgono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nella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zona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geografica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delimitata</a:t>
            </a:r>
            <a:r>
              <a:rPr lang="el-GR" sz="6623" b="0" dirty="0">
                <a:solidFill>
                  <a:schemeClr val="dk2"/>
                </a:solidFill>
              </a:rPr>
              <a:t>.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None/>
            </a:pP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 err="1">
                <a:solidFill>
                  <a:schemeClr val="dk2"/>
                </a:solidFill>
              </a:rPr>
              <a:t>Come</a:t>
            </a:r>
            <a:r>
              <a:rPr lang="el-GR" sz="6623" dirty="0">
                <a:solidFill>
                  <a:schemeClr val="dk2"/>
                </a:solidFill>
              </a:rPr>
              <a:t> “</a:t>
            </a:r>
            <a:r>
              <a:rPr lang="el-GR" sz="6623" dirty="0" err="1">
                <a:solidFill>
                  <a:schemeClr val="dk2"/>
                </a:solidFill>
              </a:rPr>
              <a:t>indicazione</a:t>
            </a:r>
            <a:r>
              <a:rPr lang="el-GR" sz="6623" dirty="0">
                <a:solidFill>
                  <a:schemeClr val="dk2"/>
                </a:solidFill>
              </a:rPr>
              <a:t> </a:t>
            </a:r>
            <a:r>
              <a:rPr lang="el-GR" sz="6623" dirty="0" err="1">
                <a:solidFill>
                  <a:schemeClr val="dk2"/>
                </a:solidFill>
              </a:rPr>
              <a:t>geografica</a:t>
            </a:r>
            <a:r>
              <a:rPr lang="el-GR" sz="6623" dirty="0">
                <a:solidFill>
                  <a:schemeClr val="dk2"/>
                </a:solidFill>
              </a:rPr>
              <a:t>” </a:t>
            </a:r>
            <a:r>
              <a:rPr lang="el-GR" sz="6623" b="0" dirty="0" err="1">
                <a:solidFill>
                  <a:schemeClr val="dk2"/>
                </a:solidFill>
              </a:rPr>
              <a:t>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intende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denominazione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che</a:t>
            </a:r>
            <a:r>
              <a:rPr lang="en-US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identifica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prodotto</a:t>
            </a:r>
            <a:r>
              <a:rPr lang="el-GR" sz="6623" b="0" dirty="0">
                <a:solidFill>
                  <a:schemeClr val="dk2"/>
                </a:solidFill>
              </a:rPr>
              <a:t>: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a) </a:t>
            </a:r>
            <a:r>
              <a:rPr lang="el-GR" sz="6623" b="0" dirty="0" err="1">
                <a:solidFill>
                  <a:schemeClr val="dk2"/>
                </a:solidFill>
              </a:rPr>
              <a:t>originario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determinato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luogo</a:t>
            </a:r>
            <a:r>
              <a:rPr lang="el-GR" sz="6623" b="0" dirty="0">
                <a:solidFill>
                  <a:schemeClr val="dk2"/>
                </a:solidFill>
              </a:rPr>
              <a:t>, </a:t>
            </a:r>
            <a:r>
              <a:rPr lang="el-GR" sz="6623" b="0" dirty="0" err="1">
                <a:solidFill>
                  <a:schemeClr val="dk2"/>
                </a:solidFill>
              </a:rPr>
              <a:t>regione</a:t>
            </a:r>
            <a:r>
              <a:rPr lang="el-GR" sz="6623" b="0" dirty="0">
                <a:solidFill>
                  <a:schemeClr val="dk2"/>
                </a:solidFill>
              </a:rPr>
              <a:t> o </a:t>
            </a:r>
            <a:r>
              <a:rPr lang="el-GR" sz="6623" b="0" dirty="0" err="1">
                <a:solidFill>
                  <a:schemeClr val="dk2"/>
                </a:solidFill>
              </a:rPr>
              <a:t>paese</a:t>
            </a:r>
            <a:r>
              <a:rPr lang="el-GR" sz="6623" b="0" dirty="0">
                <a:solidFill>
                  <a:schemeClr val="dk2"/>
                </a:solidFill>
              </a:rPr>
              <a:t>;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b) </a:t>
            </a:r>
            <a:r>
              <a:rPr lang="el-GR" sz="6623" b="0" dirty="0" err="1">
                <a:solidFill>
                  <a:schemeClr val="dk2"/>
                </a:solidFill>
              </a:rPr>
              <a:t>alla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cui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origine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geografica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sono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essenzialmente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attribuibili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data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 err="1">
                <a:solidFill>
                  <a:schemeClr val="dk2"/>
                </a:solidFill>
              </a:rPr>
              <a:t>qualità</a:t>
            </a:r>
            <a:r>
              <a:rPr lang="el-GR" sz="6623" b="0" dirty="0">
                <a:solidFill>
                  <a:schemeClr val="dk2"/>
                </a:solidFill>
              </a:rPr>
              <a:t>; </a:t>
            </a:r>
            <a:r>
              <a:rPr lang="el-GR" sz="6623" b="0" dirty="0" err="1">
                <a:solidFill>
                  <a:schemeClr val="dk2"/>
                </a:solidFill>
              </a:rPr>
              <a:t>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rinomanza</a:t>
            </a:r>
            <a:r>
              <a:rPr lang="el-GR" sz="6623" b="0" dirty="0">
                <a:solidFill>
                  <a:schemeClr val="dk2"/>
                </a:solidFill>
              </a:rPr>
              <a:t> o </a:t>
            </a:r>
            <a:r>
              <a:rPr lang="el-GR" sz="6623" b="0" dirty="0" err="1">
                <a:solidFill>
                  <a:schemeClr val="dk2"/>
                </a:solidFill>
              </a:rPr>
              <a:t>altre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caratteristiche</a:t>
            </a:r>
            <a:r>
              <a:rPr lang="el-GR" sz="6623" b="0" dirty="0">
                <a:solidFill>
                  <a:schemeClr val="dk2"/>
                </a:solidFill>
              </a:rPr>
              <a:t>; e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>
                <a:solidFill>
                  <a:schemeClr val="dk2"/>
                </a:solidFill>
              </a:rPr>
              <a:t>c) </a:t>
            </a:r>
            <a:r>
              <a:rPr lang="el-GR" sz="6623" b="0" dirty="0" err="1">
                <a:solidFill>
                  <a:schemeClr val="dk2"/>
                </a:solidFill>
              </a:rPr>
              <a:t>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cui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produzione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svolge</a:t>
            </a:r>
            <a:r>
              <a:rPr lang="el-GR" sz="6623" b="0" dirty="0">
                <a:solidFill>
                  <a:schemeClr val="dk2"/>
                </a:solidFill>
              </a:rPr>
              <a:t> per </a:t>
            </a:r>
            <a:r>
              <a:rPr lang="el-GR" sz="6623" b="0" dirty="0" err="1">
                <a:solidFill>
                  <a:schemeClr val="dk2"/>
                </a:solidFill>
              </a:rPr>
              <a:t>almeno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una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delle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sue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fasi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nella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zona</a:t>
            </a: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 err="1">
                <a:solidFill>
                  <a:schemeClr val="dk2"/>
                </a:solidFill>
              </a:rPr>
              <a:t>geografica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delimitata</a:t>
            </a:r>
            <a:r>
              <a:rPr lang="el-GR" sz="6623" b="0" dirty="0">
                <a:solidFill>
                  <a:schemeClr val="dk2"/>
                </a:solidFill>
              </a:rPr>
              <a:t>.</a:t>
            </a:r>
            <a:endParaRPr lang="en-US"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623" b="0" dirty="0" err="1">
                <a:solidFill>
                  <a:schemeClr val="dk2"/>
                </a:solidFill>
              </a:rPr>
              <a:t>Ulteriori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informazioni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al</a:t>
            </a:r>
            <a:r>
              <a:rPr lang="el-GR" sz="6623" b="0" dirty="0">
                <a:solidFill>
                  <a:schemeClr val="dk2"/>
                </a:solidFill>
              </a:rPr>
              <a:t> </a:t>
            </a:r>
            <a:r>
              <a:rPr lang="el-GR" sz="6623" b="0" dirty="0" err="1">
                <a:solidFill>
                  <a:schemeClr val="dk2"/>
                </a:solidFill>
              </a:rPr>
              <a:t>link</a:t>
            </a:r>
            <a:r>
              <a:rPr lang="el-GR" sz="6623" b="0" dirty="0">
                <a:solidFill>
                  <a:schemeClr val="dk2"/>
                </a:solidFill>
              </a:rPr>
              <a:t>:</a:t>
            </a:r>
            <a:endParaRPr lang="en-US" sz="6623" b="0" dirty="0">
              <a:solidFill>
                <a:schemeClr val="dk2"/>
              </a:solidFill>
            </a:endParaRPr>
          </a:p>
          <a:p>
            <a:pPr marL="0" indent="0" algn="just">
              <a:lnSpc>
                <a:spcPct val="80000"/>
              </a:lnSpc>
              <a:spcBef>
                <a:spcPts val="992"/>
              </a:spcBef>
              <a:buClr>
                <a:schemeClr val="dk2"/>
              </a:buClr>
              <a:buSzPct val="42276"/>
              <a:buNone/>
            </a:pPr>
            <a:r>
              <a:rPr lang="el-GR" sz="5600" dirty="0">
                <a:solidFill>
                  <a:schemeClr val="tx2"/>
                </a:solidFill>
                <a:latin typeface="+mj-lt"/>
                <a:hlinkClick r:id="rId3"/>
              </a:rPr>
              <a:t>https://eur-lex.europa.eu/legal</a:t>
            </a:r>
            <a:r>
              <a:rPr lang="en-US" sz="5600" dirty="0">
                <a:solidFill>
                  <a:schemeClr val="tx2"/>
                </a:solidFill>
                <a:latin typeface="+mj-lt"/>
                <a:hlinkClick r:id="rId3"/>
              </a:rPr>
              <a:t>-</a:t>
            </a:r>
            <a:r>
              <a:rPr lang="el-GR" sz="5600" dirty="0" err="1">
                <a:solidFill>
                  <a:schemeClr val="tx2"/>
                </a:solidFill>
                <a:latin typeface="+mj-lt"/>
                <a:hlinkClick r:id="rId3"/>
              </a:rPr>
              <a:t>content</a:t>
            </a:r>
            <a:r>
              <a:rPr lang="el-GR" sz="5600" dirty="0">
                <a:solidFill>
                  <a:schemeClr val="tx2"/>
                </a:solidFill>
                <a:latin typeface="+mj-lt"/>
                <a:hlinkClick r:id="rId3"/>
              </a:rPr>
              <a:t>/</a:t>
            </a:r>
            <a:r>
              <a:rPr lang="en-US" sz="5600" dirty="0">
                <a:solidFill>
                  <a:schemeClr val="tx2"/>
                </a:solidFill>
                <a:latin typeface="+mj-lt"/>
                <a:hlinkClick r:id="rId3"/>
              </a:rPr>
              <a:t>IT</a:t>
            </a:r>
            <a:r>
              <a:rPr lang="el-GR" sz="5600" dirty="0">
                <a:solidFill>
                  <a:schemeClr val="tx2"/>
                </a:solidFill>
                <a:latin typeface="+mj-lt"/>
                <a:hlinkClick r:id="rId3"/>
              </a:rPr>
              <a:t>/TXT/PDF/?uri=CELEX:32012R1151&amp;from=EN</a:t>
            </a:r>
            <a:endParaRPr lang="el-GR" sz="5600" dirty="0">
              <a:solidFill>
                <a:schemeClr val="tx2"/>
              </a:solidFill>
              <a:latin typeface="+mj-lt"/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dk2"/>
              </a:buClr>
              <a:buSzPct val="42276"/>
              <a:buNone/>
            </a:pPr>
            <a:endParaRPr sz="6623" b="0" dirty="0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80000"/>
              </a:lnSpc>
              <a:spcBef>
                <a:spcPts val="992"/>
              </a:spcBef>
              <a:spcAft>
                <a:spcPts val="0"/>
              </a:spcAft>
              <a:buClr>
                <a:schemeClr val="lt2"/>
              </a:buClr>
              <a:buSzPct val="42276"/>
              <a:buNone/>
            </a:pPr>
            <a:endParaRPr sz="6623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18440" algn="just" rtl="0">
              <a:lnSpc>
                <a:spcPct val="80000"/>
              </a:lnSpc>
              <a:spcBef>
                <a:spcPts val="78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18440" algn="just" rtl="0">
              <a:lnSpc>
                <a:spcPct val="80000"/>
              </a:lnSpc>
              <a:spcBef>
                <a:spcPts val="78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218440" algn="just" rtl="0">
              <a:lnSpc>
                <a:spcPct val="80000"/>
              </a:lnSpc>
              <a:spcBef>
                <a:spcPts val="784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205740" algn="just" rtl="0">
              <a:lnSpc>
                <a:spcPct val="80000"/>
              </a:lnSpc>
              <a:spcBef>
                <a:spcPts val="644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23" name="Google Shape;123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8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74890" y="75"/>
            <a:ext cx="2369120" cy="83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" y="-1"/>
            <a:ext cx="1095400" cy="90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>
            <a:spLocks noGrp="1"/>
          </p:cNvSpPr>
          <p:nvPr>
            <p:ph type="title"/>
          </p:nvPr>
        </p:nvSpPr>
        <p:spPr>
          <a:xfrm>
            <a:off x="935541" y="545991"/>
            <a:ext cx="7272900" cy="8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br>
              <a:rPr lang="el-GR" sz="32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l-GR" sz="2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l-GR" sz="2000" b="1">
                <a:solidFill>
                  <a:srgbClr val="000000"/>
                </a:solidFill>
              </a:rPr>
              <a:t>REGOLAMENTO (UE) N. 1151/2012</a:t>
            </a:r>
            <a:endParaRPr sz="20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1">
                <a:solidFill>
                  <a:srgbClr val="000000"/>
                </a:solidFill>
              </a:rPr>
              <a:t>recante modalità di applicazione del regolamento (UE) n. 1151/2012</a:t>
            </a:r>
            <a:endParaRPr sz="20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1">
                <a:solidFill>
                  <a:srgbClr val="000000"/>
                </a:solidFill>
              </a:rPr>
              <a:t>del Parlamento europeo e del Consiglio sui regimi di qualità dei</a:t>
            </a:r>
            <a:endParaRPr sz="20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l-GR" sz="2000" b="1">
                <a:solidFill>
                  <a:srgbClr val="000000"/>
                </a:solidFill>
              </a:rPr>
              <a:t>prodotti agricoli e alimentari</a:t>
            </a:r>
            <a:endParaRPr sz="20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0000"/>
              <a:buFont typeface="Arial"/>
              <a:buNone/>
            </a:pPr>
            <a:endParaRPr sz="2000" b="1">
              <a:solidFill>
                <a:srgbClr val="000000"/>
              </a:solidFill>
            </a:endParaRPr>
          </a:p>
        </p:txBody>
      </p:sp>
      <p:sp>
        <p:nvSpPr>
          <p:cNvPr id="133" name="Google Shape;133;p19"/>
          <p:cNvSpPr txBox="1">
            <a:spLocks noGrp="1"/>
          </p:cNvSpPr>
          <p:nvPr>
            <p:ph type="body" idx="1"/>
          </p:nvPr>
        </p:nvSpPr>
        <p:spPr>
          <a:xfrm>
            <a:off x="539552" y="1930480"/>
            <a:ext cx="8229600" cy="4680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6725" b="0" dirty="0">
                <a:solidFill>
                  <a:schemeClr val="dk1"/>
                </a:solidFill>
              </a:rPr>
              <a:t>- </a:t>
            </a:r>
            <a:r>
              <a:rPr lang="el-GR" sz="6725" b="0" dirty="0">
                <a:solidFill>
                  <a:schemeClr val="dk1"/>
                </a:solidFill>
              </a:rPr>
              <a:t>l </a:t>
            </a:r>
            <a:r>
              <a:rPr lang="el-GR" sz="6725" b="0" dirty="0" err="1">
                <a:solidFill>
                  <a:schemeClr val="dk1"/>
                </a:solidFill>
              </a:rPr>
              <a:t>disciplinare</a:t>
            </a:r>
            <a:r>
              <a:rPr lang="el-GR" sz="6725" b="0" dirty="0">
                <a:solidFill>
                  <a:schemeClr val="dk1"/>
                </a:solidFill>
              </a:rPr>
              <a:t> DOP O IGP </a:t>
            </a:r>
            <a:r>
              <a:rPr lang="el-GR" sz="6725" b="0" dirty="0" err="1">
                <a:solidFill>
                  <a:schemeClr val="dk1"/>
                </a:solidFill>
              </a:rPr>
              <a:t>specifica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le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procedure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che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le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aziende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devono</a:t>
            </a:r>
            <a:r>
              <a:rPr lang="en-US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applicare</a:t>
            </a:r>
            <a:r>
              <a:rPr lang="el-GR" sz="6725" b="0" dirty="0">
                <a:solidFill>
                  <a:schemeClr val="dk1"/>
                </a:solidFill>
              </a:rPr>
              <a:t> in </a:t>
            </a:r>
            <a:r>
              <a:rPr lang="el-GR" sz="6725" b="0" dirty="0" err="1">
                <a:solidFill>
                  <a:schemeClr val="dk1"/>
                </a:solidFill>
              </a:rPr>
              <a:t>termini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prova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dell’origine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prodotto</a:t>
            </a:r>
            <a:r>
              <a:rPr lang="el-GR" sz="6725" b="0" dirty="0">
                <a:solidFill>
                  <a:schemeClr val="dk1"/>
                </a:solidFill>
              </a:rPr>
              <a:t> e </a:t>
            </a:r>
            <a:r>
              <a:rPr lang="el-GR" sz="6725" b="0" dirty="0" err="1">
                <a:solidFill>
                  <a:schemeClr val="dk1"/>
                </a:solidFill>
              </a:rPr>
              <a:t>delle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materie</a:t>
            </a:r>
            <a:r>
              <a:rPr lang="en-US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prime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che</a:t>
            </a:r>
            <a:r>
              <a:rPr lang="el-GR" sz="6725" b="0" dirty="0">
                <a:solidFill>
                  <a:schemeClr val="dk1"/>
                </a:solidFill>
              </a:rPr>
              <a:t>, </a:t>
            </a:r>
            <a:r>
              <a:rPr lang="el-GR" sz="6725" b="0" dirty="0" err="1">
                <a:solidFill>
                  <a:schemeClr val="dk1"/>
                </a:solidFill>
              </a:rPr>
              <a:t>secondo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il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disciplinare</a:t>
            </a:r>
            <a:r>
              <a:rPr lang="el-GR" sz="6725" b="0" dirty="0">
                <a:solidFill>
                  <a:schemeClr val="dk1"/>
                </a:solidFill>
              </a:rPr>
              <a:t>, </a:t>
            </a:r>
            <a:r>
              <a:rPr lang="el-GR" sz="6725" b="0" dirty="0" err="1">
                <a:solidFill>
                  <a:schemeClr val="dk1"/>
                </a:solidFill>
              </a:rPr>
              <a:t>devono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provenire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dall’area</a:t>
            </a:r>
            <a:r>
              <a:rPr lang="en-US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geografica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delimitata</a:t>
            </a:r>
            <a:r>
              <a:rPr lang="el-GR" sz="6725" dirty="0">
                <a:solidFill>
                  <a:schemeClr val="dk1"/>
                </a:solidFill>
              </a:rPr>
              <a:t>.</a:t>
            </a:r>
            <a:endParaRPr sz="6725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- </a:t>
            </a:r>
            <a:r>
              <a:rPr lang="el-GR" sz="6725" b="0" dirty="0" err="1">
                <a:solidFill>
                  <a:schemeClr val="dk1"/>
                </a:solidFill>
              </a:rPr>
              <a:t>Creazione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un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Registro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Europeo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di</a:t>
            </a:r>
            <a:r>
              <a:rPr lang="el-GR" sz="6725" dirty="0">
                <a:solidFill>
                  <a:schemeClr val="dk1"/>
                </a:solidFill>
              </a:rPr>
              <a:t> DOP e IGP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che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include</a:t>
            </a:r>
            <a:r>
              <a:rPr lang="el-GR" sz="6725" b="0" dirty="0">
                <a:solidFill>
                  <a:schemeClr val="dk1"/>
                </a:solidFill>
              </a:rPr>
              <a:t>: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a) </a:t>
            </a:r>
            <a:r>
              <a:rPr lang="el-GR" sz="6725" b="0" dirty="0" err="1">
                <a:solidFill>
                  <a:schemeClr val="dk1"/>
                </a:solidFill>
              </a:rPr>
              <a:t>la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denominazione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registrata</a:t>
            </a:r>
            <a:r>
              <a:rPr lang="el-GR" sz="6725" b="0" dirty="0">
                <a:solidFill>
                  <a:schemeClr val="dk1"/>
                </a:solidFill>
              </a:rPr>
              <a:t> (o </a:t>
            </a:r>
            <a:r>
              <a:rPr lang="el-GR" sz="6725" b="0" dirty="0" err="1">
                <a:solidFill>
                  <a:schemeClr val="dk1"/>
                </a:solidFill>
              </a:rPr>
              <a:t>le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denominazioni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registrate</a:t>
            </a:r>
            <a:r>
              <a:rPr lang="el-GR" sz="6725" b="0" dirty="0">
                <a:solidFill>
                  <a:schemeClr val="dk1"/>
                </a:solidFill>
              </a:rPr>
              <a:t>)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n-US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prodotto</a:t>
            </a:r>
            <a:r>
              <a:rPr lang="el-GR" sz="6725" b="0" dirty="0">
                <a:solidFill>
                  <a:schemeClr val="dk1"/>
                </a:solidFill>
              </a:rPr>
              <a:t>;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b) </a:t>
            </a:r>
            <a:r>
              <a:rPr lang="el-GR" sz="6725" b="0" dirty="0" err="1">
                <a:solidFill>
                  <a:schemeClr val="dk1"/>
                </a:solidFill>
              </a:rPr>
              <a:t>la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classe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prodotto</a:t>
            </a:r>
            <a:r>
              <a:rPr lang="el-GR" sz="6725" b="0" dirty="0">
                <a:solidFill>
                  <a:schemeClr val="dk1"/>
                </a:solidFill>
              </a:rPr>
              <a:t>, in </a:t>
            </a:r>
            <a:r>
              <a:rPr lang="el-GR" sz="6725" b="0" dirty="0" err="1">
                <a:solidFill>
                  <a:schemeClr val="dk1"/>
                </a:solidFill>
              </a:rPr>
              <a:t>conformità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dell</a:t>
            </a:r>
            <a:r>
              <a:rPr lang="en-US" sz="6725" b="0" dirty="0">
                <a:solidFill>
                  <a:schemeClr val="dk1"/>
                </a:solidFill>
              </a:rPr>
              <a:t>’</a:t>
            </a:r>
            <a:r>
              <a:rPr lang="el-GR" sz="6725" b="0" dirty="0" err="1">
                <a:solidFill>
                  <a:schemeClr val="dk1"/>
                </a:solidFill>
              </a:rPr>
              <a:t>allegato</a:t>
            </a:r>
            <a:r>
              <a:rPr lang="el-GR" sz="6725" b="0" dirty="0">
                <a:solidFill>
                  <a:schemeClr val="dk1"/>
                </a:solidFill>
              </a:rPr>
              <a:t> XI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regolamento</a:t>
            </a:r>
            <a:r>
              <a:rPr lang="el-GR" sz="6725" b="0" dirty="0">
                <a:solidFill>
                  <a:schemeClr val="dk1"/>
                </a:solidFill>
              </a:rPr>
              <a:t>;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c) </a:t>
            </a:r>
            <a:r>
              <a:rPr lang="el-GR" sz="6725" b="0" dirty="0" err="1">
                <a:solidFill>
                  <a:schemeClr val="dk1"/>
                </a:solidFill>
              </a:rPr>
              <a:t>il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riferimento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allo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strumento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registrazione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nome</a:t>
            </a:r>
            <a:r>
              <a:rPr lang="el-GR" sz="6725" b="0" dirty="0">
                <a:solidFill>
                  <a:schemeClr val="dk1"/>
                </a:solidFill>
              </a:rPr>
              <a:t>;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d) l</a:t>
            </a:r>
            <a:r>
              <a:rPr lang="en-US" sz="6725" b="0" dirty="0">
                <a:solidFill>
                  <a:schemeClr val="dk1"/>
                </a:solidFill>
              </a:rPr>
              <a:t>’</a:t>
            </a:r>
            <a:r>
              <a:rPr lang="el-GR" sz="6725" b="0" dirty="0" err="1">
                <a:solidFill>
                  <a:schemeClr val="dk1"/>
                </a:solidFill>
              </a:rPr>
              <a:t>informazione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che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la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denominazione</a:t>
            </a:r>
            <a:r>
              <a:rPr lang="el-GR" sz="6725" b="0" dirty="0">
                <a:solidFill>
                  <a:schemeClr val="dk1"/>
                </a:solidFill>
              </a:rPr>
              <a:t> è </a:t>
            </a:r>
            <a:r>
              <a:rPr lang="el-GR" sz="6725" b="0" dirty="0" err="1">
                <a:solidFill>
                  <a:schemeClr val="dk1"/>
                </a:solidFill>
              </a:rPr>
              <a:t>protetta</a:t>
            </a:r>
            <a:r>
              <a:rPr lang="el-GR" sz="6725" b="0" dirty="0">
                <a:solidFill>
                  <a:schemeClr val="dk1"/>
                </a:solidFill>
              </a:rPr>
              <a:t> in </a:t>
            </a:r>
            <a:r>
              <a:rPr lang="el-GR" sz="6725" b="0" dirty="0" err="1">
                <a:solidFill>
                  <a:schemeClr val="dk1"/>
                </a:solidFill>
              </a:rPr>
              <a:t>quanto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indicazione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 err="1">
                <a:solidFill>
                  <a:schemeClr val="dk1"/>
                </a:solidFill>
              </a:rPr>
              <a:t>geografica</a:t>
            </a:r>
            <a:r>
              <a:rPr lang="el-GR" sz="6725" b="0" dirty="0">
                <a:solidFill>
                  <a:schemeClr val="dk1"/>
                </a:solidFill>
              </a:rPr>
              <a:t> o </a:t>
            </a:r>
            <a:r>
              <a:rPr lang="el-GR" sz="6725" b="0" dirty="0" err="1">
                <a:solidFill>
                  <a:schemeClr val="dk1"/>
                </a:solidFill>
              </a:rPr>
              <a:t>denominazione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origine</a:t>
            </a:r>
            <a:r>
              <a:rPr lang="el-GR" sz="6725" b="0" dirty="0">
                <a:solidFill>
                  <a:schemeClr val="dk1"/>
                </a:solidFill>
              </a:rPr>
              <a:t>;</a:t>
            </a: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b="0" dirty="0">
                <a:solidFill>
                  <a:schemeClr val="dk1"/>
                </a:solidFill>
              </a:rPr>
              <a:t>e) </a:t>
            </a:r>
            <a:r>
              <a:rPr lang="el-GR" sz="6725" b="0" dirty="0" err="1">
                <a:solidFill>
                  <a:schemeClr val="dk1"/>
                </a:solidFill>
              </a:rPr>
              <a:t>il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nome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del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paese</a:t>
            </a:r>
            <a:r>
              <a:rPr lang="el-GR" sz="6725" b="0" dirty="0">
                <a:solidFill>
                  <a:schemeClr val="dk1"/>
                </a:solidFill>
              </a:rPr>
              <a:t> o </a:t>
            </a:r>
            <a:r>
              <a:rPr lang="el-GR" sz="6725" b="0" dirty="0" err="1">
                <a:solidFill>
                  <a:schemeClr val="dk1"/>
                </a:solidFill>
              </a:rPr>
              <a:t>dei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paesi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di</a:t>
            </a:r>
            <a:r>
              <a:rPr lang="el-GR" sz="6725" b="0" dirty="0">
                <a:solidFill>
                  <a:schemeClr val="dk1"/>
                </a:solidFill>
              </a:rPr>
              <a:t> </a:t>
            </a:r>
            <a:r>
              <a:rPr lang="el-GR" sz="6725" b="0" dirty="0" err="1">
                <a:solidFill>
                  <a:schemeClr val="dk1"/>
                </a:solidFill>
              </a:rPr>
              <a:t>origine</a:t>
            </a:r>
            <a:r>
              <a:rPr lang="el-GR" sz="6725" b="0" dirty="0">
                <a:solidFill>
                  <a:schemeClr val="dk1"/>
                </a:solidFill>
              </a:rPr>
              <a:t>.</a:t>
            </a:r>
            <a:endParaRPr lang="en-US"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72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725" dirty="0" err="1">
                <a:solidFill>
                  <a:schemeClr val="dk1"/>
                </a:solidFill>
              </a:rPr>
              <a:t>Ulteriori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informazioni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al</a:t>
            </a:r>
            <a:r>
              <a:rPr lang="el-GR" sz="6725" dirty="0">
                <a:solidFill>
                  <a:schemeClr val="dk1"/>
                </a:solidFill>
              </a:rPr>
              <a:t> </a:t>
            </a:r>
            <a:r>
              <a:rPr lang="el-GR" sz="6725" dirty="0" err="1">
                <a:solidFill>
                  <a:schemeClr val="dk1"/>
                </a:solidFill>
              </a:rPr>
              <a:t>link</a:t>
            </a:r>
            <a:r>
              <a:rPr lang="el-GR" sz="6725" dirty="0">
                <a:solidFill>
                  <a:schemeClr val="dk1"/>
                </a:solidFill>
              </a:rPr>
              <a:t>:</a:t>
            </a:r>
            <a:endParaRPr sz="6725" dirty="0">
              <a:solidFill>
                <a:schemeClr val="dk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SzPct val="26762"/>
              <a:buNone/>
            </a:pPr>
            <a:r>
              <a:rPr lang="el-GR" sz="5600" dirty="0">
                <a:solidFill>
                  <a:schemeClr val="tx1"/>
                </a:solidFill>
                <a:latin typeface="+mj-lt"/>
                <a:hlinkClick r:id="rId3"/>
              </a:rPr>
              <a:t>https://eur-lex.europa.eu/legal-content/</a:t>
            </a:r>
            <a:r>
              <a:rPr lang="en-US" sz="5600" dirty="0">
                <a:solidFill>
                  <a:schemeClr val="tx1"/>
                </a:solidFill>
                <a:latin typeface="+mj-lt"/>
                <a:hlinkClick r:id="rId3"/>
              </a:rPr>
              <a:t>IT</a:t>
            </a:r>
            <a:r>
              <a:rPr lang="el-GR" sz="5600" dirty="0">
                <a:solidFill>
                  <a:schemeClr val="tx1"/>
                </a:solidFill>
                <a:latin typeface="+mj-lt"/>
                <a:hlinkClick r:id="rId3"/>
              </a:rPr>
              <a:t>/TXT/PDF/?uri=CELEX:32014R0668&amp;from=GA</a:t>
            </a:r>
            <a:endParaRPr lang="el-GR" sz="5600" dirty="0">
              <a:solidFill>
                <a:schemeClr val="tx1"/>
              </a:solidFill>
              <a:latin typeface="+mj-lt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26762"/>
              <a:buNone/>
            </a:pPr>
            <a:endParaRPr sz="6725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933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34" name="Google Shape;134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l-GR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19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10" y="-4"/>
            <a:ext cx="1023392" cy="8488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title"/>
          </p:nvPr>
        </p:nvSpPr>
        <p:spPr>
          <a:xfrm>
            <a:off x="827541" y="1043918"/>
            <a:ext cx="7488900" cy="6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 b="1" dirty="0">
                <a:solidFill>
                  <a:srgbClr val="000000"/>
                </a:solidFill>
              </a:rPr>
              <a:t>REGOLAMENTO DELEGATO (UE) 2015/1830 DELLA COMMISSIONE</a:t>
            </a:r>
            <a:endParaRPr sz="1600"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 b="1" dirty="0">
                <a:solidFill>
                  <a:srgbClr val="000000"/>
                </a:solidFill>
              </a:rPr>
              <a:t>D</a:t>
            </a:r>
            <a:r>
              <a:rPr lang="el-GR" sz="1600" b="1" dirty="0" err="1">
                <a:solidFill>
                  <a:srgbClr val="000000"/>
                </a:solidFill>
              </a:rPr>
              <a:t>ell</a:t>
            </a:r>
            <a:r>
              <a:rPr lang="en-US" sz="1600" b="1" dirty="0">
                <a:solidFill>
                  <a:srgbClr val="000000"/>
                </a:solidFill>
              </a:rPr>
              <a:t>’</a:t>
            </a:r>
            <a:r>
              <a:rPr lang="el-GR" sz="1600" b="1" dirty="0">
                <a:solidFill>
                  <a:srgbClr val="000000"/>
                </a:solidFill>
              </a:rPr>
              <a:t>8 </a:t>
            </a:r>
            <a:r>
              <a:rPr lang="el-GR" sz="1600" b="1" dirty="0" err="1">
                <a:solidFill>
                  <a:srgbClr val="000000"/>
                </a:solidFill>
              </a:rPr>
              <a:t>luglio</a:t>
            </a:r>
            <a:r>
              <a:rPr lang="el-GR" sz="1600" b="1" dirty="0">
                <a:solidFill>
                  <a:srgbClr val="000000"/>
                </a:solidFill>
              </a:rPr>
              <a:t> 2015 </a:t>
            </a:r>
            <a:r>
              <a:rPr lang="el-GR" sz="1600" b="1" dirty="0" err="1">
                <a:solidFill>
                  <a:srgbClr val="000000"/>
                </a:solidFill>
              </a:rPr>
              <a:t>che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modifica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il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regolamento</a:t>
            </a:r>
            <a:r>
              <a:rPr lang="el-GR" sz="1600" b="1" dirty="0">
                <a:solidFill>
                  <a:srgbClr val="000000"/>
                </a:solidFill>
              </a:rPr>
              <a:t> (CEE) n. 2568/91 </a:t>
            </a:r>
            <a:r>
              <a:rPr lang="el-GR" sz="1600" b="1" dirty="0" err="1">
                <a:solidFill>
                  <a:srgbClr val="000000"/>
                </a:solidFill>
              </a:rPr>
              <a:t>relativo</a:t>
            </a:r>
            <a:endParaRPr sz="1600"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600" b="1" dirty="0" err="1">
                <a:solidFill>
                  <a:srgbClr val="000000"/>
                </a:solidFill>
              </a:rPr>
              <a:t>alle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caratteristiche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degli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oli</a:t>
            </a:r>
            <a:r>
              <a:rPr lang="el-GR" sz="1600" b="1" dirty="0">
                <a:solidFill>
                  <a:srgbClr val="000000"/>
                </a:solidFill>
              </a:rPr>
              <a:t> d</a:t>
            </a:r>
            <a:r>
              <a:rPr lang="en-US" sz="1600" b="1" dirty="0">
                <a:solidFill>
                  <a:srgbClr val="000000"/>
                </a:solidFill>
              </a:rPr>
              <a:t>’</a:t>
            </a:r>
            <a:r>
              <a:rPr lang="el-GR" sz="1600" b="1" dirty="0" err="1">
                <a:solidFill>
                  <a:srgbClr val="000000"/>
                </a:solidFill>
              </a:rPr>
              <a:t>oliva</a:t>
            </a:r>
            <a:r>
              <a:rPr lang="el-GR" sz="1600" b="1" dirty="0">
                <a:solidFill>
                  <a:srgbClr val="000000"/>
                </a:solidFill>
              </a:rPr>
              <a:t> e </a:t>
            </a:r>
            <a:r>
              <a:rPr lang="el-GR" sz="1600" b="1" dirty="0" err="1">
                <a:solidFill>
                  <a:srgbClr val="000000"/>
                </a:solidFill>
              </a:rPr>
              <a:t>degli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oli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di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sansa</a:t>
            </a:r>
            <a:r>
              <a:rPr lang="el-GR" sz="1600" b="1" dirty="0">
                <a:solidFill>
                  <a:srgbClr val="000000"/>
                </a:solidFill>
              </a:rPr>
              <a:t> d</a:t>
            </a:r>
            <a:r>
              <a:rPr lang="en-US" sz="1600" b="1" dirty="0">
                <a:solidFill>
                  <a:srgbClr val="000000"/>
                </a:solidFill>
              </a:rPr>
              <a:t>’</a:t>
            </a:r>
            <a:r>
              <a:rPr lang="el-GR" sz="1600" b="1" dirty="0" err="1">
                <a:solidFill>
                  <a:srgbClr val="000000"/>
                </a:solidFill>
              </a:rPr>
              <a:t>oliva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nonché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ai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metodi</a:t>
            </a:r>
            <a:r>
              <a:rPr lang="el-GR" sz="1600" b="1" dirty="0">
                <a:solidFill>
                  <a:srgbClr val="000000"/>
                </a:solidFill>
              </a:rPr>
              <a:t> ad </a:t>
            </a:r>
            <a:r>
              <a:rPr lang="el-GR" sz="1600" b="1" dirty="0" err="1">
                <a:solidFill>
                  <a:srgbClr val="000000"/>
                </a:solidFill>
              </a:rPr>
              <a:t>essi</a:t>
            </a:r>
            <a:r>
              <a:rPr lang="el-GR" sz="1600" b="1" dirty="0">
                <a:solidFill>
                  <a:srgbClr val="000000"/>
                </a:solidFill>
              </a:rPr>
              <a:t> </a:t>
            </a:r>
            <a:r>
              <a:rPr lang="el-GR" sz="1600" b="1" dirty="0" err="1">
                <a:solidFill>
                  <a:srgbClr val="000000"/>
                </a:solidFill>
              </a:rPr>
              <a:t>attinenti</a:t>
            </a:r>
            <a:endParaRPr sz="1600" b="1" dirty="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1" dirty="0">
              <a:solidFill>
                <a:srgbClr val="000000"/>
              </a:solidFill>
            </a:endParaRPr>
          </a:p>
        </p:txBody>
      </p:sp>
      <p:sp>
        <p:nvSpPr>
          <p:cNvPr id="144" name="Google Shape;144;p20"/>
          <p:cNvSpPr txBox="1">
            <a:spLocks noGrp="1"/>
          </p:cNvSpPr>
          <p:nvPr>
            <p:ph type="body" idx="1"/>
          </p:nvPr>
        </p:nvSpPr>
        <p:spPr>
          <a:xfrm>
            <a:off x="179511" y="1916832"/>
            <a:ext cx="8921847" cy="4680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b="0" dirty="0" err="1">
                <a:solidFill>
                  <a:schemeClr val="dk1"/>
                </a:solidFill>
              </a:rPr>
              <a:t>Modifica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valori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limite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delle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caratteristiche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fisico-chimiche</a:t>
            </a:r>
            <a:r>
              <a:rPr lang="el-GR" sz="6515" dirty="0">
                <a:solidFill>
                  <a:schemeClr val="dk1"/>
                </a:solidFill>
              </a:rPr>
              <a:t> e</a:t>
            </a:r>
            <a:r>
              <a:rPr lang="en-US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organolettiche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degli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oli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oliva</a:t>
            </a:r>
            <a:r>
              <a:rPr lang="el-GR" sz="6515" b="0" dirty="0">
                <a:solidFill>
                  <a:schemeClr val="dk1"/>
                </a:solidFill>
              </a:rPr>
              <a:t> e </a:t>
            </a:r>
            <a:r>
              <a:rPr lang="el-GR" sz="6515" b="0" dirty="0" err="1">
                <a:solidFill>
                  <a:schemeClr val="dk1"/>
                </a:solidFill>
              </a:rPr>
              <a:t>degli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oli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di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sansa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di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oliva</a:t>
            </a:r>
            <a:r>
              <a:rPr lang="el-GR" sz="6515" b="0" dirty="0">
                <a:solidFill>
                  <a:schemeClr val="dk1"/>
                </a:solidFill>
              </a:rPr>
              <a:t> e </a:t>
            </a:r>
            <a:r>
              <a:rPr lang="el-GR" sz="6515" b="0" dirty="0" err="1">
                <a:solidFill>
                  <a:schemeClr val="dk1"/>
                </a:solidFill>
              </a:rPr>
              <a:t>stabilisce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n-US" sz="6515" b="0" dirty="0" err="1">
                <a:solidFill>
                  <a:schemeClr val="dk1"/>
                </a:solidFill>
              </a:rPr>
              <a:t>i</a:t>
            </a:r>
            <a:r>
              <a:rPr lang="en-US" sz="6515" b="0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metodi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di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valutazione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tali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caratteristiche</a:t>
            </a:r>
            <a:r>
              <a:rPr lang="el-GR" sz="6515" b="0" dirty="0">
                <a:solidFill>
                  <a:schemeClr val="dk1"/>
                </a:solidFill>
              </a:rPr>
              <a:t>, in </a:t>
            </a:r>
            <a:r>
              <a:rPr lang="el-GR" sz="6515" b="0" dirty="0" err="1">
                <a:solidFill>
                  <a:schemeClr val="dk1"/>
                </a:solidFill>
              </a:rPr>
              <a:t>base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al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parere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degli</a:t>
            </a:r>
            <a:r>
              <a:rPr lang="en-US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esperti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chimici</a:t>
            </a:r>
            <a:r>
              <a:rPr lang="el-GR" sz="6515" b="0" dirty="0">
                <a:solidFill>
                  <a:schemeClr val="dk1"/>
                </a:solidFill>
              </a:rPr>
              <a:t> e </a:t>
            </a:r>
            <a:r>
              <a:rPr lang="el-GR" sz="6515" b="0" dirty="0" err="1">
                <a:solidFill>
                  <a:schemeClr val="dk1"/>
                </a:solidFill>
              </a:rPr>
              <a:t>conformemente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all</a:t>
            </a:r>
            <a:r>
              <a:rPr lang="en-US" sz="6515" b="0" dirty="0">
                <a:solidFill>
                  <a:schemeClr val="dk1"/>
                </a:solidFill>
              </a:rPr>
              <a:t>’</a:t>
            </a:r>
            <a:r>
              <a:rPr lang="el-GR" sz="6515" b="0" dirty="0" err="1">
                <a:solidFill>
                  <a:schemeClr val="dk1"/>
                </a:solidFill>
              </a:rPr>
              <a:t>attività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svolta</a:t>
            </a:r>
            <a:r>
              <a:rPr lang="el-GR" sz="6515" b="0" dirty="0">
                <a:solidFill>
                  <a:schemeClr val="dk1"/>
                </a:solidFill>
              </a:rPr>
              <a:t> in </a:t>
            </a:r>
            <a:r>
              <a:rPr lang="el-GR" sz="6515" b="0" dirty="0" err="1">
                <a:solidFill>
                  <a:schemeClr val="dk1"/>
                </a:solidFill>
              </a:rPr>
              <a:t>sede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Consiglio</a:t>
            </a:r>
            <a:r>
              <a:rPr lang="en-US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Oleicolo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Internazionale</a:t>
            </a:r>
            <a:r>
              <a:rPr lang="el-GR" sz="6515" b="0" dirty="0">
                <a:solidFill>
                  <a:schemeClr val="dk1"/>
                </a:solidFill>
              </a:rPr>
              <a:t> («COI»), </a:t>
            </a:r>
            <a:r>
              <a:rPr lang="el-GR" sz="6515" b="0" dirty="0" err="1">
                <a:solidFill>
                  <a:schemeClr val="dk1"/>
                </a:solidFill>
              </a:rPr>
              <a:t>ma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senza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nessuna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correlazione</a:t>
            </a:r>
            <a:r>
              <a:rPr lang="el-GR" sz="6515" b="0" dirty="0">
                <a:solidFill>
                  <a:schemeClr val="dk1"/>
                </a:solidFill>
              </a:rPr>
              <a:t> a:</a:t>
            </a: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b="0" dirty="0">
                <a:solidFill>
                  <a:schemeClr val="dk1"/>
                </a:solidFill>
              </a:rPr>
              <a:t>• </a:t>
            </a:r>
            <a:r>
              <a:rPr lang="el-GR" sz="6515" b="0" dirty="0" err="1">
                <a:solidFill>
                  <a:schemeClr val="dk1"/>
                </a:solidFill>
              </a:rPr>
              <a:t>la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varietà</a:t>
            </a: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b="0" dirty="0">
                <a:solidFill>
                  <a:schemeClr val="dk1"/>
                </a:solidFill>
              </a:rPr>
              <a:t>• </a:t>
            </a:r>
            <a:r>
              <a:rPr lang="el-GR" sz="6515" b="0" dirty="0" err="1">
                <a:solidFill>
                  <a:schemeClr val="dk1"/>
                </a:solidFill>
              </a:rPr>
              <a:t>l’origine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geografica</a:t>
            </a: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b="0" dirty="0">
                <a:solidFill>
                  <a:schemeClr val="dk1"/>
                </a:solidFill>
              </a:rPr>
              <a:t>• </a:t>
            </a:r>
            <a:r>
              <a:rPr lang="el-GR" sz="6515" b="0" dirty="0" err="1">
                <a:solidFill>
                  <a:schemeClr val="dk1"/>
                </a:solidFill>
              </a:rPr>
              <a:t>le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tecniche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locali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coltivazione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ed</a:t>
            </a:r>
            <a:r>
              <a:rPr lang="el-GR" sz="6515" b="0" dirty="0">
                <a:solidFill>
                  <a:schemeClr val="dk1"/>
                </a:solidFill>
              </a:rPr>
              <a:t> i </a:t>
            </a:r>
            <a:r>
              <a:rPr lang="el-GR" sz="6515" b="0" dirty="0" err="1">
                <a:solidFill>
                  <a:schemeClr val="dk1"/>
                </a:solidFill>
              </a:rPr>
              <a:t>procedimenti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produzione</a:t>
            </a: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b="0" dirty="0" err="1">
                <a:solidFill>
                  <a:schemeClr val="dk1"/>
                </a:solidFill>
              </a:rPr>
              <a:t>Come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descritti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sul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Reg</a:t>
            </a:r>
            <a:r>
              <a:rPr lang="el-GR" sz="6515" b="0" dirty="0">
                <a:solidFill>
                  <a:schemeClr val="dk1"/>
                </a:solidFill>
              </a:rPr>
              <a:t>. 1152 e 1151/2012 </a:t>
            </a:r>
            <a:r>
              <a:rPr lang="el-GR" sz="6515" b="0" dirty="0" err="1">
                <a:solidFill>
                  <a:schemeClr val="dk1"/>
                </a:solidFill>
              </a:rPr>
              <a:t>sui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regimi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qualità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dei</a:t>
            </a:r>
            <a:r>
              <a:rPr lang="en-US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prodotti</a:t>
            </a:r>
            <a:r>
              <a:rPr lang="el-GR" sz="6515" b="0" dirty="0">
                <a:solidFill>
                  <a:schemeClr val="dk1"/>
                </a:solidFill>
              </a:rPr>
              <a:t> </a:t>
            </a:r>
            <a:r>
              <a:rPr lang="el-GR" sz="6515" b="0" dirty="0" err="1">
                <a:solidFill>
                  <a:schemeClr val="dk1"/>
                </a:solidFill>
              </a:rPr>
              <a:t>agricoli</a:t>
            </a:r>
            <a:r>
              <a:rPr lang="el-GR" sz="6515" b="0" dirty="0">
                <a:solidFill>
                  <a:schemeClr val="dk1"/>
                </a:solidFill>
              </a:rPr>
              <a:t> e </a:t>
            </a:r>
            <a:r>
              <a:rPr lang="el-GR" sz="6515" b="0" dirty="0" err="1">
                <a:solidFill>
                  <a:schemeClr val="dk1"/>
                </a:solidFill>
              </a:rPr>
              <a:t>alimentari</a:t>
            </a:r>
            <a:r>
              <a:rPr lang="el-GR" sz="6515" b="0" dirty="0">
                <a:solidFill>
                  <a:schemeClr val="dk1"/>
                </a:solidFill>
              </a:rPr>
              <a:t>.</a:t>
            </a:r>
            <a:endParaRPr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endParaRPr lang="en-US" sz="6515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6515" dirty="0" err="1">
                <a:solidFill>
                  <a:schemeClr val="dk1"/>
                </a:solidFill>
              </a:rPr>
              <a:t>Ulteriori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informazioni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ai</a:t>
            </a:r>
            <a:r>
              <a:rPr lang="el-GR" sz="6515" dirty="0">
                <a:solidFill>
                  <a:schemeClr val="dk1"/>
                </a:solidFill>
              </a:rPr>
              <a:t> </a:t>
            </a:r>
            <a:r>
              <a:rPr lang="el-GR" sz="6515" dirty="0" err="1">
                <a:solidFill>
                  <a:schemeClr val="dk1"/>
                </a:solidFill>
              </a:rPr>
              <a:t>links</a:t>
            </a:r>
            <a:r>
              <a:rPr lang="el-GR" sz="6515" dirty="0">
                <a:solidFill>
                  <a:schemeClr val="dk1"/>
                </a:solidFill>
              </a:rPr>
              <a:t>:</a:t>
            </a:r>
            <a:endParaRPr sz="6515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94736"/>
              <a:buNone/>
            </a:pPr>
            <a:endParaRPr sz="1900" b="0" dirty="0">
              <a:solidFill>
                <a:schemeClr val="dk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4800" dirty="0">
                <a:solidFill>
                  <a:schemeClr val="tx1"/>
                </a:solidFill>
                <a:hlinkClick r:id="rId3"/>
              </a:rPr>
              <a:t>https://eur-lex.europa.eu/LexUriServ/LexUriServ.do?uri=CONSLEG:1991R2568:20110401:</a:t>
            </a:r>
            <a:r>
              <a:rPr lang="en-US" sz="4800" dirty="0">
                <a:solidFill>
                  <a:schemeClr val="tx1"/>
                </a:solidFill>
                <a:hlinkClick r:id="rId3"/>
              </a:rPr>
              <a:t>IT</a:t>
            </a:r>
            <a:r>
              <a:rPr lang="el-GR" sz="4800" dirty="0">
                <a:solidFill>
                  <a:schemeClr val="tx1"/>
                </a:solidFill>
                <a:hlinkClick r:id="rId3"/>
              </a:rPr>
              <a:t>:PDF</a:t>
            </a:r>
            <a:endParaRPr lang="el-GR" sz="48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l-GR" sz="4800" dirty="0">
                <a:solidFill>
                  <a:schemeClr val="tx1"/>
                </a:solidFill>
                <a:hlinkClick r:id="rId4"/>
              </a:rPr>
              <a:t>https://eur-lex.europa.eu/legal-content/</a:t>
            </a:r>
            <a:r>
              <a:rPr lang="en-US" sz="4800" dirty="0">
                <a:solidFill>
                  <a:schemeClr val="tx1"/>
                </a:solidFill>
                <a:hlinkClick r:id="rId4"/>
              </a:rPr>
              <a:t>IT</a:t>
            </a:r>
            <a:r>
              <a:rPr lang="el-GR" sz="4800" dirty="0">
                <a:solidFill>
                  <a:schemeClr val="tx1"/>
                </a:solidFill>
                <a:hlinkClick r:id="rId4"/>
              </a:rPr>
              <a:t>/TXT/PDF/?uri=CELEX:32015R1830&amp;from=EN</a:t>
            </a:r>
            <a:endParaRPr lang="el-GR" sz="4800" dirty="0">
              <a:solidFill>
                <a:schemeClr val="tx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933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103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45" name="Google Shape;145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0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" name="Google Shape;147;p20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" y="7"/>
            <a:ext cx="1003176" cy="8320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>
            <a:spLocks noGrp="1"/>
          </p:cNvSpPr>
          <p:nvPr>
            <p:ph type="body" idx="1"/>
          </p:nvPr>
        </p:nvSpPr>
        <p:spPr>
          <a:xfrm>
            <a:off x="179512" y="763653"/>
            <a:ext cx="87849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700">
                <a:solidFill>
                  <a:schemeClr val="dk2"/>
                </a:solidFill>
              </a:rPr>
              <a:t>REGOLAMENTO DI ESECUZIONE (UE) N. 29/2012 relativo alle norme di</a:t>
            </a:r>
            <a:endParaRPr sz="17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700">
                <a:solidFill>
                  <a:schemeClr val="dk2"/>
                </a:solidFill>
              </a:rPr>
              <a:t>commercializzazione dell’olio d’oliva</a:t>
            </a:r>
            <a:endParaRPr sz="170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endParaRPr sz="1700">
              <a:solidFill>
                <a:schemeClr val="dk2"/>
              </a:solidFill>
            </a:endParaRPr>
          </a:p>
        </p:txBody>
      </p:sp>
      <p:sp>
        <p:nvSpPr>
          <p:cNvPr id="155" name="Google Shape;155;p21"/>
          <p:cNvSpPr txBox="1">
            <a:spLocks noGrp="1"/>
          </p:cNvSpPr>
          <p:nvPr>
            <p:ph type="body" idx="2"/>
          </p:nvPr>
        </p:nvSpPr>
        <p:spPr>
          <a:xfrm>
            <a:off x="403106" y="1340768"/>
            <a:ext cx="8393257" cy="5256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 err="1">
                <a:solidFill>
                  <a:schemeClr val="dk1"/>
                </a:solidFill>
              </a:rPr>
              <a:t>L’etichetta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degli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reca</a:t>
            </a:r>
            <a:r>
              <a:rPr lang="el-GR" sz="1800" dirty="0">
                <a:solidFill>
                  <a:schemeClr val="dk1"/>
                </a:solidFill>
              </a:rPr>
              <a:t> in </a:t>
            </a:r>
            <a:r>
              <a:rPr lang="el-GR" sz="1800" dirty="0" err="1">
                <a:solidFill>
                  <a:schemeClr val="dk1"/>
                </a:solidFill>
              </a:rPr>
              <a:t>caratteri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chiari</a:t>
            </a:r>
            <a:r>
              <a:rPr lang="el-GR" sz="1800" dirty="0">
                <a:solidFill>
                  <a:schemeClr val="dk1"/>
                </a:solidFill>
              </a:rPr>
              <a:t> e </a:t>
            </a:r>
            <a:r>
              <a:rPr lang="el-GR" sz="1800" dirty="0" err="1">
                <a:solidFill>
                  <a:schemeClr val="dk1"/>
                </a:solidFill>
              </a:rPr>
              <a:t>indelebili</a:t>
            </a:r>
            <a:r>
              <a:rPr lang="el-GR" sz="1800" dirty="0">
                <a:solidFill>
                  <a:schemeClr val="dk1"/>
                </a:solidFill>
              </a:rPr>
              <a:t>, </a:t>
            </a:r>
            <a:r>
              <a:rPr lang="el-GR" sz="1800" dirty="0" err="1">
                <a:solidFill>
                  <a:schemeClr val="dk1"/>
                </a:solidFill>
              </a:rPr>
              <a:t>oltre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alla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denominazione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ma</a:t>
            </a:r>
            <a:r>
              <a:rPr lang="el-GR" sz="1800" dirty="0">
                <a:solidFill>
                  <a:schemeClr val="dk1"/>
                </a:solidFill>
              </a:rPr>
              <a:t> non </a:t>
            </a:r>
            <a:r>
              <a:rPr lang="el-GR" sz="1800" dirty="0" err="1">
                <a:solidFill>
                  <a:schemeClr val="dk1"/>
                </a:solidFill>
              </a:rPr>
              <a:t>necessariamente</a:t>
            </a:r>
            <a:r>
              <a:rPr lang="el-GR" sz="1800" dirty="0">
                <a:solidFill>
                  <a:schemeClr val="dk1"/>
                </a:solidFill>
              </a:rPr>
              <a:t> in </a:t>
            </a:r>
            <a:r>
              <a:rPr lang="el-GR" sz="1800" dirty="0" err="1">
                <a:solidFill>
                  <a:schemeClr val="dk1"/>
                </a:solidFill>
              </a:rPr>
              <a:t>prossimità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essa</a:t>
            </a:r>
            <a:r>
              <a:rPr lang="el-GR" sz="1800" dirty="0">
                <a:solidFill>
                  <a:schemeClr val="dk1"/>
                </a:solidFill>
              </a:rPr>
              <a:t>,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l’informazione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seguente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sulla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categoria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olio</a:t>
            </a:r>
            <a:r>
              <a:rPr lang="el-GR" sz="1800" dirty="0">
                <a:solidFill>
                  <a:schemeClr val="dk1"/>
                </a:solidFill>
              </a:rPr>
              <a:t>: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1"/>
                </a:solidFill>
              </a:rPr>
              <a:t>a) per </a:t>
            </a:r>
            <a:r>
              <a:rPr lang="el-GR" sz="1800" dirty="0" err="1">
                <a:solidFill>
                  <a:schemeClr val="dk1"/>
                </a:solidFill>
              </a:rPr>
              <a:t>l’</a:t>
            </a:r>
            <a:r>
              <a:rPr lang="el-GR" sz="1800" b="1" dirty="0" err="1">
                <a:solidFill>
                  <a:schemeClr val="dk1"/>
                </a:solidFill>
              </a:rPr>
              <a:t>olio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extra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vergine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di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oliva</a:t>
            </a:r>
            <a:r>
              <a:rPr lang="el-GR" sz="1800" dirty="0">
                <a:solidFill>
                  <a:schemeClr val="dk1"/>
                </a:solidFill>
              </a:rPr>
              <a:t>: «</a:t>
            </a:r>
            <a:r>
              <a:rPr lang="el-GR" sz="1800" dirty="0" err="1">
                <a:solidFill>
                  <a:schemeClr val="dk1"/>
                </a:solidFill>
              </a:rPr>
              <a:t>olio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d’oliva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categoria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superior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ottenuto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direttamente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dalle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olive</a:t>
            </a:r>
            <a:r>
              <a:rPr lang="el-GR" sz="1800" dirty="0">
                <a:solidFill>
                  <a:schemeClr val="dk1"/>
                </a:solidFill>
              </a:rPr>
              <a:t> e </a:t>
            </a:r>
            <a:r>
              <a:rPr lang="el-GR" sz="1800" dirty="0" err="1">
                <a:solidFill>
                  <a:schemeClr val="dk1"/>
                </a:solidFill>
              </a:rPr>
              <a:t>unicamente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mediante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procedimenti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 err="1">
                <a:solidFill>
                  <a:schemeClr val="dk1"/>
                </a:solidFill>
              </a:rPr>
              <a:t>meccanici</a:t>
            </a:r>
            <a:r>
              <a:rPr lang="el-GR" sz="1800" dirty="0">
                <a:solidFill>
                  <a:schemeClr val="dk1"/>
                </a:solidFill>
              </a:rPr>
              <a:t>»;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1"/>
                </a:solidFill>
              </a:rPr>
              <a:t>b) per </a:t>
            </a:r>
            <a:r>
              <a:rPr lang="el-GR" sz="1800" dirty="0" err="1">
                <a:solidFill>
                  <a:schemeClr val="dk1"/>
                </a:solidFill>
              </a:rPr>
              <a:t>l’</a:t>
            </a:r>
            <a:r>
              <a:rPr lang="el-GR" sz="1800" b="1" dirty="0" err="1">
                <a:solidFill>
                  <a:schemeClr val="dk1"/>
                </a:solidFill>
              </a:rPr>
              <a:t>olio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di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oliva</a:t>
            </a:r>
            <a:r>
              <a:rPr lang="el-GR" sz="1800" b="1" dirty="0">
                <a:solidFill>
                  <a:schemeClr val="dk1"/>
                </a:solidFill>
              </a:rPr>
              <a:t> </a:t>
            </a:r>
            <a:r>
              <a:rPr lang="el-GR" sz="1800" b="1" dirty="0" err="1">
                <a:solidFill>
                  <a:schemeClr val="dk1"/>
                </a:solidFill>
              </a:rPr>
              <a:t>vergine</a:t>
            </a:r>
            <a:r>
              <a:rPr lang="el-GR" sz="1800" dirty="0">
                <a:solidFill>
                  <a:schemeClr val="dk1"/>
                </a:solidFill>
              </a:rPr>
              <a:t>: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>
                <a:solidFill>
                  <a:schemeClr val="dk1"/>
                </a:solidFill>
              </a:rPr>
              <a:t>«</a:t>
            </a:r>
            <a:r>
              <a:rPr lang="el-GR" sz="1800" dirty="0" err="1">
                <a:solidFill>
                  <a:schemeClr val="dk1"/>
                </a:solidFill>
              </a:rPr>
              <a:t>olio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d’oliva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ottenuto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direttamente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dalle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olive</a:t>
            </a:r>
            <a:r>
              <a:rPr lang="el-GR" sz="1800" dirty="0">
                <a:solidFill>
                  <a:schemeClr val="dk1"/>
                </a:solidFill>
              </a:rPr>
              <a:t> e </a:t>
            </a:r>
            <a:r>
              <a:rPr lang="el-GR" sz="1800" dirty="0" err="1">
                <a:solidFill>
                  <a:schemeClr val="dk1"/>
                </a:solidFill>
              </a:rPr>
              <a:t>unicamente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mediante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procedimenti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meccanici</a:t>
            </a:r>
            <a:r>
              <a:rPr lang="el-GR" sz="1800" dirty="0">
                <a:solidFill>
                  <a:schemeClr val="dk1"/>
                </a:solidFill>
              </a:rPr>
              <a:t>»;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>
                <a:solidFill>
                  <a:schemeClr val="dk1"/>
                </a:solidFill>
              </a:rPr>
              <a:t>c) per </a:t>
            </a:r>
            <a:r>
              <a:rPr lang="el-GR" sz="1800" dirty="0" err="1">
                <a:solidFill>
                  <a:schemeClr val="dk1"/>
                </a:solidFill>
              </a:rPr>
              <a:t>l’olio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composto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d’oliva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raffinati</a:t>
            </a:r>
            <a:r>
              <a:rPr lang="el-GR" sz="1800" dirty="0">
                <a:solidFill>
                  <a:schemeClr val="dk1"/>
                </a:solidFill>
              </a:rPr>
              <a:t> e </a:t>
            </a:r>
            <a:r>
              <a:rPr lang="el-GR" sz="1800" dirty="0" err="1">
                <a:solidFill>
                  <a:schemeClr val="dk1"/>
                </a:solidFill>
              </a:rPr>
              <a:t>da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d’oliva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vergini</a:t>
            </a:r>
            <a:r>
              <a:rPr lang="el-GR" sz="1800" dirty="0">
                <a:solidFill>
                  <a:schemeClr val="dk1"/>
                </a:solidFill>
              </a:rPr>
              <a:t>: «</a:t>
            </a:r>
            <a:r>
              <a:rPr lang="el-GR" sz="1800" dirty="0" err="1">
                <a:solidFill>
                  <a:schemeClr val="dk1"/>
                </a:solidFill>
              </a:rPr>
              <a:t>olio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contenente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esclusivamente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d’oliva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che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hanno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subito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un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processo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raffinazione</a:t>
            </a:r>
            <a:r>
              <a:rPr lang="el-GR" sz="1800" dirty="0">
                <a:solidFill>
                  <a:schemeClr val="dk1"/>
                </a:solidFill>
              </a:rPr>
              <a:t> e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ottenuti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direttamente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dalle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olive</a:t>
            </a:r>
            <a:r>
              <a:rPr lang="el-GR" sz="1800" dirty="0">
                <a:solidFill>
                  <a:schemeClr val="dk1"/>
                </a:solidFill>
              </a:rPr>
              <a:t>»;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r>
              <a:rPr lang="el-GR" sz="1800" dirty="0">
                <a:solidFill>
                  <a:schemeClr val="dk1"/>
                </a:solidFill>
              </a:rPr>
              <a:t>Per </a:t>
            </a:r>
            <a:r>
              <a:rPr lang="el-GR" sz="1800" dirty="0" err="1">
                <a:solidFill>
                  <a:schemeClr val="dk1"/>
                </a:solidFill>
              </a:rPr>
              <a:t>assicurare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l’autenticità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degli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oliva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venduti</a:t>
            </a:r>
            <a:r>
              <a:rPr lang="el-GR" sz="1800" dirty="0">
                <a:solidFill>
                  <a:schemeClr val="dk1"/>
                </a:solidFill>
              </a:rPr>
              <a:t>, </a:t>
            </a:r>
            <a:r>
              <a:rPr lang="el-GR" sz="1800" dirty="0" err="1">
                <a:solidFill>
                  <a:schemeClr val="dk1"/>
                </a:solidFill>
              </a:rPr>
              <a:t>devono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essere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previste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confezioni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dimensioni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piccole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con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sistema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di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n-US" sz="1800" dirty="0">
                <a:solidFill>
                  <a:schemeClr val="dk1"/>
                </a:solidFill>
              </a:rPr>
              <a:t>S</a:t>
            </a:r>
            <a:r>
              <a:rPr lang="el-GR" sz="1800" dirty="0" err="1">
                <a:solidFill>
                  <a:schemeClr val="dk1"/>
                </a:solidFill>
              </a:rPr>
              <a:t>igillo</a:t>
            </a:r>
            <a:r>
              <a:rPr lang="en-US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adatto</a:t>
            </a:r>
            <a:r>
              <a:rPr lang="el-GR" sz="1800" dirty="0">
                <a:solidFill>
                  <a:schemeClr val="dk1"/>
                </a:solidFill>
              </a:rPr>
              <a:t>.</a:t>
            </a:r>
            <a:endParaRPr lang="en-US" sz="1800" dirty="0">
              <a:solidFill>
                <a:schemeClr val="dk1"/>
              </a:solidFill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800" dirty="0" err="1">
                <a:solidFill>
                  <a:schemeClr val="dk1"/>
                </a:solidFill>
              </a:rPr>
              <a:t>Ulteriori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informazioni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sul</a:t>
            </a:r>
            <a:r>
              <a:rPr lang="el-GR" sz="1800" dirty="0">
                <a:solidFill>
                  <a:schemeClr val="dk1"/>
                </a:solidFill>
              </a:rPr>
              <a:t> </a:t>
            </a:r>
            <a:r>
              <a:rPr lang="el-GR" sz="1800" dirty="0" err="1">
                <a:solidFill>
                  <a:schemeClr val="dk1"/>
                </a:solidFill>
              </a:rPr>
              <a:t>link</a:t>
            </a:r>
            <a:r>
              <a:rPr lang="el-GR" sz="1800" dirty="0">
                <a:solidFill>
                  <a:schemeClr val="dk1"/>
                </a:solidFill>
              </a:rPr>
              <a:t>:</a:t>
            </a:r>
            <a:endParaRPr lang="en-US"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b="1" dirty="0">
              <a:solidFill>
                <a:schemeClr val="dk1"/>
              </a:solidFill>
              <a:latin typeface="Cambria" pitchFamily="18" charset="0"/>
              <a:hlinkClick r:id="rId3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-GR" sz="1400" b="1" dirty="0">
                <a:solidFill>
                  <a:schemeClr val="tx1"/>
                </a:solidFill>
                <a:latin typeface="Cambria" pitchFamily="18" charset="0"/>
                <a:hlinkClick r:id="rId3"/>
              </a:rPr>
              <a:t>https://eur-lex.europa.eu/legal-content/</a:t>
            </a:r>
            <a:r>
              <a:rPr lang="en-US" sz="1400" b="1" dirty="0">
                <a:solidFill>
                  <a:schemeClr val="tx1"/>
                </a:solidFill>
                <a:latin typeface="Cambria" pitchFamily="18" charset="0"/>
                <a:hlinkClick r:id="rId3"/>
              </a:rPr>
              <a:t>IT</a:t>
            </a:r>
            <a:r>
              <a:rPr lang="el-GR" sz="1400" b="1" dirty="0">
                <a:solidFill>
                  <a:schemeClr val="tx1"/>
                </a:solidFill>
                <a:latin typeface="Cambria" pitchFamily="18" charset="0"/>
                <a:hlinkClick r:id="rId3"/>
              </a:rPr>
              <a:t>/TXT/PDF/?uri=CELEX:32012R0029&amp;from=en</a:t>
            </a:r>
            <a:endParaRPr lang="el-GR" sz="1400" b="1" dirty="0">
              <a:solidFill>
                <a:schemeClr val="tx1"/>
              </a:solidFill>
              <a:latin typeface="Cambria" pitchFamily="18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</a:pPr>
            <a:endParaRPr sz="16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</a:pP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340"/>
              </a:spcBef>
              <a:spcAft>
                <a:spcPts val="0"/>
              </a:spcAft>
              <a:buClr>
                <a:srgbClr val="3F3F3F"/>
              </a:buClr>
              <a:buSzPts val="1700"/>
              <a:buNone/>
            </a:pP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p21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91359" y="0"/>
            <a:ext cx="215265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" y="-6"/>
            <a:ext cx="999235" cy="828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>
            <a:spLocks noGrp="1"/>
          </p:cNvSpPr>
          <p:nvPr>
            <p:ph type="title"/>
          </p:nvPr>
        </p:nvSpPr>
        <p:spPr>
          <a:xfrm>
            <a:off x="-329513" y="225528"/>
            <a:ext cx="8754300" cy="7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l-GR" sz="2900" b="1">
                <a:solidFill>
                  <a:schemeClr val="dk2"/>
                </a:solidFill>
              </a:rPr>
              <a:t>DEFINIZIONE DELL’AUTENTICITÀ</a:t>
            </a:r>
            <a:endParaRPr sz="2900" b="1">
              <a:solidFill>
                <a:schemeClr val="dk2"/>
              </a:solidFill>
            </a:endParaRPr>
          </a:p>
        </p:txBody>
      </p:sp>
      <p:sp>
        <p:nvSpPr>
          <p:cNvPr id="164" name="Google Shape;164;p22"/>
          <p:cNvSpPr txBox="1">
            <a:spLocks noGrp="1"/>
          </p:cNvSpPr>
          <p:nvPr>
            <p:ph type="body" idx="1"/>
          </p:nvPr>
        </p:nvSpPr>
        <p:spPr>
          <a:xfrm>
            <a:off x="693443" y="1006422"/>
            <a:ext cx="7848900" cy="58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 err="1">
                <a:solidFill>
                  <a:schemeClr val="dk1"/>
                </a:solidFill>
              </a:rPr>
              <a:t>L</a:t>
            </a:r>
            <a:r>
              <a:rPr lang="el-GR" sz="7333" dirty="0" err="1">
                <a:solidFill>
                  <a:schemeClr val="dk1"/>
                </a:solidFill>
              </a:rPr>
              <a:t>’autenticità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riguarda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ciò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che</a:t>
            </a:r>
            <a:r>
              <a:rPr lang="el-GR" sz="7333" b="0" dirty="0">
                <a:solidFill>
                  <a:schemeClr val="dk1"/>
                </a:solidFill>
              </a:rPr>
              <a:t> è </a:t>
            </a:r>
            <a:r>
              <a:rPr lang="el-GR" sz="7333" b="0" dirty="0" err="1">
                <a:solidFill>
                  <a:schemeClr val="dk1"/>
                </a:solidFill>
              </a:rPr>
              <a:t>autentico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genuino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cioè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che</a:t>
            </a:r>
            <a:r>
              <a:rPr lang="el-GR" sz="7333" b="0" dirty="0">
                <a:solidFill>
                  <a:schemeClr val="dk1"/>
                </a:solidFill>
              </a:rPr>
              <a:t> non è </a:t>
            </a:r>
            <a:r>
              <a:rPr lang="el-GR" sz="7333" b="0" dirty="0" err="1">
                <a:solidFill>
                  <a:schemeClr val="dk1"/>
                </a:solidFill>
              </a:rPr>
              <a:t>falso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o </a:t>
            </a:r>
            <a:r>
              <a:rPr lang="el-GR" sz="7333" b="0" dirty="0" err="1">
                <a:solidFill>
                  <a:schemeClr val="dk1"/>
                </a:solidFill>
              </a:rPr>
              <a:t>contraffatto</a:t>
            </a:r>
            <a:r>
              <a:rPr lang="el-GR" sz="7333" b="0" dirty="0">
                <a:solidFill>
                  <a:schemeClr val="dk1"/>
                </a:solidFill>
              </a:rPr>
              <a:t> e </a:t>
            </a:r>
            <a:r>
              <a:rPr lang="el-GR" sz="7333" b="0" dirty="0" err="1">
                <a:solidFill>
                  <a:schemeClr val="dk1"/>
                </a:solidFill>
              </a:rPr>
              <a:t>che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può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essere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verificato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come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vero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 err="1">
                <a:solidFill>
                  <a:schemeClr val="dk1"/>
                </a:solidFill>
              </a:rPr>
              <a:t>Il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concetto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dirty="0">
                <a:solidFill>
                  <a:schemeClr val="dk1"/>
                </a:solidFill>
              </a:rPr>
              <a:t>“</a:t>
            </a:r>
            <a:r>
              <a:rPr lang="el-GR" sz="7333" dirty="0" err="1">
                <a:solidFill>
                  <a:schemeClr val="dk1"/>
                </a:solidFill>
              </a:rPr>
              <a:t>autenticità</a:t>
            </a:r>
            <a:r>
              <a:rPr lang="el-GR" sz="7333" dirty="0">
                <a:solidFill>
                  <a:schemeClr val="dk1"/>
                </a:solidFill>
              </a:rPr>
              <a:t>” </a:t>
            </a:r>
            <a:r>
              <a:rPr lang="el-GR" sz="7333" b="0" dirty="0" err="1">
                <a:solidFill>
                  <a:schemeClr val="dk1"/>
                </a:solidFill>
              </a:rPr>
              <a:t>ha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carattere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soggettivo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ed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oggettivo</a:t>
            </a:r>
            <a:r>
              <a:rPr lang="el-GR" sz="7333" b="0" dirty="0">
                <a:solidFill>
                  <a:schemeClr val="dk1"/>
                </a:solidFill>
              </a:rPr>
              <a:t>. </a:t>
            </a:r>
            <a:r>
              <a:rPr lang="el-GR" sz="7333" b="0" dirty="0" err="1">
                <a:solidFill>
                  <a:schemeClr val="dk1"/>
                </a:solidFill>
              </a:rPr>
              <a:t>Allo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scopo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dell’oggettivazione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significato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“</a:t>
            </a:r>
            <a:r>
              <a:rPr lang="el-GR" sz="7333" b="0" dirty="0" err="1">
                <a:solidFill>
                  <a:schemeClr val="dk1"/>
                </a:solidFill>
              </a:rPr>
              <a:t>autenticità</a:t>
            </a:r>
            <a:r>
              <a:rPr lang="el-GR" sz="7333" b="0" dirty="0">
                <a:solidFill>
                  <a:schemeClr val="dk1"/>
                </a:solidFill>
              </a:rPr>
              <a:t>”, </a:t>
            </a:r>
            <a:r>
              <a:rPr lang="el-GR" sz="7333" b="0" dirty="0" err="1">
                <a:solidFill>
                  <a:schemeClr val="dk1"/>
                </a:solidFill>
              </a:rPr>
              <a:t>la</a:t>
            </a:r>
            <a:r>
              <a:rPr lang="el-GR" sz="7333" b="0" dirty="0">
                <a:solidFill>
                  <a:schemeClr val="dk1"/>
                </a:solidFill>
              </a:rPr>
              <a:t> UE </a:t>
            </a:r>
            <a:r>
              <a:rPr lang="el-GR" sz="7333" b="0" dirty="0" err="1">
                <a:solidFill>
                  <a:schemeClr val="dk1"/>
                </a:solidFill>
              </a:rPr>
              <a:t>ha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istituito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le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forme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assicurazione</a:t>
            </a:r>
            <a:r>
              <a:rPr lang="el-GR" sz="7333" b="0" dirty="0">
                <a:solidFill>
                  <a:schemeClr val="dk1"/>
                </a:solidFill>
              </a:rPr>
              <a:t> DOP e IGP </a:t>
            </a:r>
            <a:r>
              <a:rPr lang="el-GR" sz="7333" b="0" dirty="0" err="1">
                <a:solidFill>
                  <a:schemeClr val="dk1"/>
                </a:solidFill>
              </a:rPr>
              <a:t>con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lo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scopo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: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o </a:t>
            </a:r>
            <a:r>
              <a:rPr lang="el-GR" sz="7333" b="0" dirty="0" err="1">
                <a:solidFill>
                  <a:schemeClr val="dk1"/>
                </a:solidFill>
              </a:rPr>
              <a:t>Dare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risalto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ai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prodotti</a:t>
            </a:r>
            <a:r>
              <a:rPr lang="el-GR" sz="7333" b="0" dirty="0">
                <a:solidFill>
                  <a:schemeClr val="dk1"/>
                </a:solidFill>
              </a:rPr>
              <a:t> DOP e IGP.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o </a:t>
            </a:r>
            <a:r>
              <a:rPr lang="el-GR" sz="7333" b="0" dirty="0" err="1">
                <a:solidFill>
                  <a:schemeClr val="dk1"/>
                </a:solidFill>
              </a:rPr>
              <a:t>Proteggere</a:t>
            </a:r>
            <a:r>
              <a:rPr lang="el-GR" sz="7333" b="0" dirty="0">
                <a:solidFill>
                  <a:schemeClr val="dk1"/>
                </a:solidFill>
              </a:rPr>
              <a:t> i </a:t>
            </a:r>
            <a:r>
              <a:rPr lang="el-GR" sz="7333" b="0" dirty="0" err="1">
                <a:solidFill>
                  <a:schemeClr val="dk1"/>
                </a:solidFill>
              </a:rPr>
              <a:t>consumatori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assicurando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l’autenticità</a:t>
            </a:r>
            <a:r>
              <a:rPr lang="el-GR" sz="7333" b="0" dirty="0">
                <a:solidFill>
                  <a:schemeClr val="dk1"/>
                </a:solidFill>
              </a:rPr>
              <a:t> e </a:t>
            </a:r>
            <a:r>
              <a:rPr lang="el-GR" sz="7333" b="0" dirty="0" err="1">
                <a:solidFill>
                  <a:schemeClr val="dk1"/>
                </a:solidFill>
              </a:rPr>
              <a:t>l’affidabilità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del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 err="1">
                <a:solidFill>
                  <a:schemeClr val="dk1"/>
                </a:solidFill>
              </a:rPr>
              <a:t>prodotto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o </a:t>
            </a:r>
            <a:r>
              <a:rPr lang="el-GR" sz="7333" b="0" dirty="0" err="1">
                <a:solidFill>
                  <a:schemeClr val="dk1"/>
                </a:solidFill>
              </a:rPr>
              <a:t>Proteggere</a:t>
            </a:r>
            <a:r>
              <a:rPr lang="el-GR" sz="7333" b="0" dirty="0">
                <a:solidFill>
                  <a:schemeClr val="dk1"/>
                </a:solidFill>
              </a:rPr>
              <a:t> i </a:t>
            </a:r>
            <a:r>
              <a:rPr lang="el-GR" sz="7333" b="0" dirty="0" err="1">
                <a:solidFill>
                  <a:schemeClr val="dk1"/>
                </a:solidFill>
              </a:rPr>
              <a:t>produttori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fornendo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loro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uno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strumento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valido</a:t>
            </a:r>
            <a:r>
              <a:rPr lang="el-GR" sz="7333" b="0" dirty="0">
                <a:solidFill>
                  <a:schemeClr val="dk1"/>
                </a:solidFill>
              </a:rPr>
              <a:t> ad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accertare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che</a:t>
            </a:r>
            <a:r>
              <a:rPr lang="el-GR" sz="7333" b="0" dirty="0">
                <a:solidFill>
                  <a:schemeClr val="dk1"/>
                </a:solidFill>
              </a:rPr>
              <a:t> i </a:t>
            </a:r>
            <a:r>
              <a:rPr lang="el-GR" sz="7333" b="0" dirty="0" err="1">
                <a:solidFill>
                  <a:schemeClr val="dk1"/>
                </a:solidFill>
              </a:rPr>
              <a:t>prodotti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ed</a:t>
            </a:r>
            <a:r>
              <a:rPr lang="el-GR" sz="7333" b="0" dirty="0">
                <a:solidFill>
                  <a:schemeClr val="dk1"/>
                </a:solidFill>
              </a:rPr>
              <a:t> i </a:t>
            </a:r>
            <a:r>
              <a:rPr lang="el-GR" sz="7333" b="0" dirty="0" err="1">
                <a:solidFill>
                  <a:schemeClr val="dk1"/>
                </a:solidFill>
              </a:rPr>
              <a:t>procedimenti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produzione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siano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conformi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>
                <a:solidFill>
                  <a:schemeClr val="dk1"/>
                </a:solidFill>
              </a:rPr>
              <a:t>a </a:t>
            </a:r>
            <a:r>
              <a:rPr lang="el-GR" sz="7333" b="0" dirty="0" err="1">
                <a:solidFill>
                  <a:schemeClr val="dk1"/>
                </a:solidFill>
              </a:rPr>
              <a:t>standards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qualità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elevati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l-GR" sz="7333" b="0" dirty="0">
                <a:solidFill>
                  <a:schemeClr val="dk1"/>
                </a:solidFill>
              </a:rPr>
              <a:t>o </a:t>
            </a:r>
            <a:r>
              <a:rPr lang="el-GR" sz="7333" b="0" dirty="0" err="1">
                <a:solidFill>
                  <a:schemeClr val="dk1"/>
                </a:solidFill>
              </a:rPr>
              <a:t>Selezionare</a:t>
            </a:r>
            <a:r>
              <a:rPr lang="el-GR" sz="7333" b="0" dirty="0">
                <a:solidFill>
                  <a:schemeClr val="dk1"/>
                </a:solidFill>
              </a:rPr>
              <a:t> e </a:t>
            </a:r>
            <a:r>
              <a:rPr lang="el-GR" sz="7333" b="0" dirty="0" err="1">
                <a:solidFill>
                  <a:schemeClr val="dk1"/>
                </a:solidFill>
              </a:rPr>
              <a:t>promuovere</a:t>
            </a:r>
            <a:r>
              <a:rPr lang="el-GR" sz="7333" b="0" dirty="0">
                <a:solidFill>
                  <a:schemeClr val="dk1"/>
                </a:solidFill>
              </a:rPr>
              <a:t> i </a:t>
            </a:r>
            <a:r>
              <a:rPr lang="el-GR" sz="7333" b="0" dirty="0" err="1">
                <a:solidFill>
                  <a:schemeClr val="dk1"/>
                </a:solidFill>
              </a:rPr>
              <a:t>migliori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prodotti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dando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la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possibilità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di</a:t>
            </a:r>
            <a:r>
              <a:rPr lang="en-US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acquisire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vantaggio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competitivo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sul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mercato</a:t>
            </a:r>
            <a:r>
              <a:rPr lang="el-GR" sz="7333" b="0" dirty="0">
                <a:solidFill>
                  <a:schemeClr val="dk1"/>
                </a:solidFill>
              </a:rPr>
              <a:t>, </a:t>
            </a:r>
            <a:r>
              <a:rPr lang="el-GR" sz="7333" b="0" dirty="0" err="1">
                <a:solidFill>
                  <a:schemeClr val="dk1"/>
                </a:solidFill>
              </a:rPr>
              <a:t>proteggendoli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da</a:t>
            </a:r>
            <a:r>
              <a:rPr lang="el-GR" sz="7333" b="0" dirty="0">
                <a:solidFill>
                  <a:schemeClr val="dk1"/>
                </a:solidFill>
              </a:rPr>
              <a:t> </a:t>
            </a:r>
            <a:r>
              <a:rPr lang="el-GR" sz="7333" b="0" dirty="0" err="1">
                <a:solidFill>
                  <a:schemeClr val="dk1"/>
                </a:solidFill>
              </a:rPr>
              <a:t>pratiche</a:t>
            </a:r>
            <a:r>
              <a:rPr lang="el-GR" sz="7333" b="0" dirty="0">
                <a:solidFill>
                  <a:schemeClr val="dk1"/>
                </a:solidFill>
              </a:rPr>
              <a:t>   </a:t>
            </a:r>
            <a:r>
              <a:rPr lang="el-GR" sz="7333" b="0" dirty="0" err="1">
                <a:solidFill>
                  <a:schemeClr val="dk1"/>
                </a:solidFill>
              </a:rPr>
              <a:t>illegali</a:t>
            </a:r>
            <a:r>
              <a:rPr lang="el-GR" sz="7333" b="0" dirty="0">
                <a:solidFill>
                  <a:schemeClr val="dk1"/>
                </a:solidFill>
              </a:rPr>
              <a:t>.</a:t>
            </a:r>
            <a:endParaRPr sz="7333"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b="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ct val="100000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933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37172" algn="just" rtl="0">
              <a:lnSpc>
                <a:spcPct val="80000"/>
              </a:lnSpc>
              <a:spcBef>
                <a:spcPts val="666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1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78435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Noto Sans Symbols"/>
              <a:buNone/>
            </a:pPr>
            <a:endParaRPr sz="2800" b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180022" algn="just" rtl="0">
              <a:lnSpc>
                <a:spcPct val="80000"/>
              </a:lnSpc>
              <a:spcBef>
                <a:spcPts val="85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800" b="1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68344" y="5589239"/>
            <a:ext cx="697260" cy="316909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2"/>
          <p:cNvSpPr txBox="1"/>
          <p:nvPr/>
        </p:nvSpPr>
        <p:spPr>
          <a:xfrm>
            <a:off x="0" y="5733256"/>
            <a:ext cx="169168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2" descr="C:\Users\user\AppData\Local\Microsoft\Windows\Temporary Internet Files\Content.Outlook\0TVTFSZK\AUTHENTIC-OLIVE-NET_Logo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90450" y="0"/>
            <a:ext cx="2053550" cy="68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" y="0"/>
            <a:ext cx="951384" cy="789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2384</Words>
  <Application>Microsoft Office PowerPoint</Application>
  <PresentationFormat>Προβολή στην οθόνη (4:3)</PresentationFormat>
  <Paragraphs>240</Paragraphs>
  <Slides>14</Slides>
  <Notes>14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9" baseType="lpstr">
      <vt:lpstr>Arial</vt:lpstr>
      <vt:lpstr>Cambria</vt:lpstr>
      <vt:lpstr>Noto Sans Symbols</vt:lpstr>
      <vt:lpstr>Verdana</vt:lpstr>
      <vt:lpstr>Θέμα του Office</vt:lpstr>
      <vt:lpstr>   U.T. 2: DEFINIZIONE E METODI DI CERTIFICAZIONE DELL’AUTENTICITÀ DELL’OLIO D’OLIVA  ”Certification of Authenticity and Development of a Promotion Network olive products in the across border GREECE – ITALY area” https://interreg-authentic-olive-net.eu/        Il presente testo è stato prodotto con il sostegno economico dell’Unione Europea e rispecchia i punti di vista degli autori e l’Autorità di Gestione non è responsabile per qualsiasi uso delle informazioni contenute in questo documento. </vt:lpstr>
      <vt:lpstr>Παρουσίαση του PowerPoint</vt:lpstr>
      <vt:lpstr>    LE SFIDE SULL’AUTENTICITÀ DELL’OLIO D’OLIVA     </vt:lpstr>
      <vt:lpstr>     REGOLAMENTO (UE) N. 1169/2011 relativo alla fornitura di informazioni sugli alimenti ai consumatori      </vt:lpstr>
      <vt:lpstr> REGOLAMENTO (UE) N. 1151/2012 sui regimi di qualità dei prodotti agricoli e alimentari </vt:lpstr>
      <vt:lpstr>  REGOLAMENTO (UE) N. 1151/2012 recante modalità di applicazione del regolamento (UE) n. 1151/2012 del Parlamento europeo e del Consiglio sui regimi di qualità dei prodotti agricoli e alimentari </vt:lpstr>
      <vt:lpstr>REGOLAMENTO DELEGATO (UE) 2015/1830 DELLA COMMISSIONE Dell’8 luglio 2015 che modifica il regolamento (CEE) n. 2568/91 relativo alle caratteristiche degli oli d’oliva e degli oli di sansa d’oliva nonché ai metodi ad essi attinenti </vt:lpstr>
      <vt:lpstr>Παρουσίαση του PowerPoint</vt:lpstr>
      <vt:lpstr>DEFINIZIONE DELL’AUTENTICITÀ</vt:lpstr>
      <vt:lpstr>CRITERI DI DEFINIZIONE DELL’AUTENTICITÀ DELL’OLIO DI OLIVA NELL’AMBITO DEL PROGETTO AUTHENTIC – OLIVE-NET </vt:lpstr>
      <vt:lpstr>DEFINIZIONE DELL’ACCREDITAMENTO</vt:lpstr>
      <vt:lpstr>TIPI DI ACCREDITAMENTO</vt:lpstr>
      <vt:lpstr>METODI DI ACCREDITAMENTO DELL’AUTENTICITA DELL’OLIO DI OLIVA (1) </vt:lpstr>
      <vt:lpstr>METODI DI ACCREDITAMENTO DELL’AUTENTICITA DELL’OLIO DI OLIVA (2)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U.T. 2: DEFINIZIONE E METODI DI CERTIFICAZIONE DELL’AUTENTICITÀ DELL’OLIO D’OLIVA  ”Certification of Authenticity and Development of a Promotion Network olive products in the across border GREECE – ITALY area” https://interreg-authentic-olive-net.eu/       Il presente testo è stato prodotto con il sostegno economico dell’Unione Europea e rispecchia i punti di vista degli autori e l’Autorità di Gestione non è responsabile per qualsiasi uso delle informazioni contenute in questo documento. </dc:title>
  <dc:creator>EURICON</dc:creator>
  <cp:lastModifiedBy>EURICON</cp:lastModifiedBy>
  <cp:revision>28</cp:revision>
  <dcterms:modified xsi:type="dcterms:W3CDTF">2021-08-04T11:27:23Z</dcterms:modified>
</cp:coreProperties>
</file>