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notesSlides/notesSlide4.xml" ContentType="application/vnd.openxmlformats-officedocument.presentationml.notesSlide+xml"/>
  <Override PartName="/ppt/charts/chart3.xml" ContentType="application/vnd.openxmlformats-officedocument.drawingml.chart+xml"/>
  <Override PartName="/ppt/notesSlides/notesSlide5.xml" ContentType="application/vnd.openxmlformats-officedocument.presentationml.notesSlide+xml"/>
  <Override PartName="/ppt/charts/chart4.xml" ContentType="application/vnd.openxmlformats-officedocument.drawingml.chart+xml"/>
  <Override PartName="/ppt/notesSlides/notesSlide6.xml" ContentType="application/vnd.openxmlformats-officedocument.presentationml.notesSlide+xml"/>
  <Override PartName="/ppt/charts/chart5.xml" ContentType="application/vnd.openxmlformats-officedocument.drawingml.chart+xml"/>
  <Override PartName="/ppt/notesSlides/notesSlide7.xml" ContentType="application/vnd.openxmlformats-officedocument.presentationml.notesSlide+xml"/>
  <Override PartName="/ppt/charts/chart6.xml" ContentType="application/vnd.openxmlformats-officedocument.drawingml.chart+xml"/>
  <Override PartName="/ppt/notesSlides/notesSlide8.xml" ContentType="application/vnd.openxmlformats-officedocument.presentationml.notesSlide+xml"/>
  <Override PartName="/ppt/charts/chart7.xml" ContentType="application/vnd.openxmlformats-officedocument.drawingml.chart+xml"/>
  <Override PartName="/ppt/notesSlides/notesSlide9.xml" ContentType="application/vnd.openxmlformats-officedocument.presentationml.notesSlide+xml"/>
  <Override PartName="/ppt/charts/chart8.xml" ContentType="application/vnd.openxmlformats-officedocument.drawingml.chart+xml"/>
  <Override PartName="/ppt/notesSlides/notesSlide10.xml" ContentType="application/vnd.openxmlformats-officedocument.presentationml.notesSlide+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587" r:id="rId3"/>
    <p:sldId id="636" r:id="rId4"/>
    <p:sldId id="637" r:id="rId5"/>
    <p:sldId id="645" r:id="rId6"/>
    <p:sldId id="642" r:id="rId7"/>
    <p:sldId id="625" r:id="rId8"/>
    <p:sldId id="628" r:id="rId9"/>
    <p:sldId id="643" r:id="rId10"/>
    <p:sldId id="518" r:id="rId11"/>
  </p:sldIdLst>
  <p:sldSz cx="9144000" cy="6858000" type="screen4x3"/>
  <p:notesSz cx="6735763" cy="9866313"/>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512F115-2FCC-49EE-8759-A71F26F5819E}">
          <p14:sldIdLst>
            <p14:sldId id="256"/>
            <p14:sldId id="587"/>
            <p14:sldId id="636"/>
            <p14:sldId id="637"/>
            <p14:sldId id="645"/>
            <p14:sldId id="642"/>
            <p14:sldId id="625"/>
            <p14:sldId id="628"/>
            <p14:sldId id="643"/>
            <p14:sldId id="518"/>
          </p14:sldIdLst>
        </p14:section>
        <p14:section name="Untitled Section" id="{0F1CB131-A6BD-43D0-B8D4-1F27CEF7A05E}">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p15:clr>
            <a:srgbClr val="A4A3A4"/>
          </p15:clr>
        </p15:guide>
        <p15:guide id="2" pos="212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003399"/>
    <a:srgbClr val="000099"/>
    <a:srgbClr val="5075BC"/>
    <a:srgbClr val="4478B6"/>
    <a:srgbClr val="4FD1FF"/>
    <a:srgbClr val="75DBFF"/>
    <a:srgbClr val="9FE6FF"/>
    <a:srgbClr val="9BCFD9"/>
    <a:srgbClr val="50AB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53" autoAdjust="0"/>
    <p:restoredTop sz="94849" autoAdjust="0"/>
  </p:normalViewPr>
  <p:slideViewPr>
    <p:cSldViewPr>
      <p:cViewPr varScale="1">
        <p:scale>
          <a:sx n="109" d="100"/>
          <a:sy n="109" d="100"/>
        </p:scale>
        <p:origin x="1866" y="11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p:scale>
          <a:sx n="60" d="100"/>
          <a:sy n="60" d="100"/>
        </p:scale>
        <p:origin x="-2772" y="174"/>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______________Microsoft_Excel.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______________Microsoft_Excel1.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______________Microsoft_Excel2.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______________Microsoft_Excel3.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______________Microsoft_Excel4.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______________Microsoft_Excel5.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______________Microsoft_Excel6.xlsx"/></Relationships>
</file>

<file path=ppt/charts/_rels/chart8.xml.rels><?xml version="1.0" encoding="UTF-8" standalone="yes"?>
<Relationships xmlns="http://schemas.openxmlformats.org/package/2006/relationships"><Relationship Id="rId1" Type="http://schemas.openxmlformats.org/officeDocument/2006/relationships/package" Target="../embeddings/___________________Microsoft_Excel7.xlsx"/></Relationships>
</file>

<file path=ppt/charts/_rels/chart9.xml.rels><?xml version="1.0" encoding="UTF-8" standalone="yes"?>
<Relationships xmlns="http://schemas.openxmlformats.org/package/2006/relationships"><Relationship Id="rId1" Type="http://schemas.openxmlformats.org/officeDocument/2006/relationships/package" Target="../embeddings/___________________Microsoft_Excel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49EF-4E75-90BE-7EC9A59D9B80}"/>
            </c:ext>
          </c:extLst>
        </c:ser>
        <c:dLbls>
          <c:showLegendKey val="0"/>
          <c:showVal val="0"/>
          <c:showCatName val="0"/>
          <c:showSerName val="0"/>
          <c:showPercent val="0"/>
          <c:showBubbleSize val="0"/>
        </c:dLbls>
        <c:axId val="137484288"/>
        <c:axId val="127574592"/>
      </c:radarChart>
      <c:catAx>
        <c:axId val="137484288"/>
        <c:scaling>
          <c:orientation val="minMax"/>
        </c:scaling>
        <c:delete val="1"/>
        <c:axPos val="b"/>
        <c:numFmt formatCode="General" sourceLinked="1"/>
        <c:majorTickMark val="none"/>
        <c:minorTickMark val="none"/>
        <c:tickLblPos val="none"/>
        <c:crossAx val="127574592"/>
        <c:crosses val="autoZero"/>
        <c:auto val="1"/>
        <c:lblAlgn val="ctr"/>
        <c:lblOffset val="100"/>
        <c:noMultiLvlLbl val="0"/>
      </c:catAx>
      <c:valAx>
        <c:axId val="127574592"/>
        <c:scaling>
          <c:orientation val="minMax"/>
        </c:scaling>
        <c:delete val="1"/>
        <c:axPos val="l"/>
        <c:numFmt formatCode="General" sourceLinked="1"/>
        <c:majorTickMark val="out"/>
        <c:minorTickMark val="none"/>
        <c:tickLblPos val="none"/>
        <c:crossAx val="137484288"/>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A888-41B4-B64B-91715B27BB93}"/>
            </c:ext>
          </c:extLst>
        </c:ser>
        <c:dLbls>
          <c:showLegendKey val="0"/>
          <c:showVal val="0"/>
          <c:showCatName val="0"/>
          <c:showSerName val="0"/>
          <c:showPercent val="0"/>
          <c:showBubbleSize val="0"/>
        </c:dLbls>
        <c:axId val="159545344"/>
        <c:axId val="157953408"/>
      </c:radarChart>
      <c:catAx>
        <c:axId val="159545344"/>
        <c:scaling>
          <c:orientation val="minMax"/>
        </c:scaling>
        <c:delete val="1"/>
        <c:axPos val="b"/>
        <c:numFmt formatCode="General" sourceLinked="1"/>
        <c:majorTickMark val="none"/>
        <c:minorTickMark val="none"/>
        <c:tickLblPos val="none"/>
        <c:crossAx val="157953408"/>
        <c:crosses val="autoZero"/>
        <c:auto val="1"/>
        <c:lblAlgn val="ctr"/>
        <c:lblOffset val="100"/>
        <c:noMultiLvlLbl val="0"/>
      </c:catAx>
      <c:valAx>
        <c:axId val="157953408"/>
        <c:scaling>
          <c:orientation val="minMax"/>
        </c:scaling>
        <c:delete val="1"/>
        <c:axPos val="l"/>
        <c:numFmt formatCode="General" sourceLinked="1"/>
        <c:majorTickMark val="out"/>
        <c:minorTickMark val="none"/>
        <c:tickLblPos val="none"/>
        <c:crossAx val="159545344"/>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61AF-4BE3-8978-D69892111DC5}"/>
            </c:ext>
          </c:extLst>
        </c:ser>
        <c:dLbls>
          <c:showLegendKey val="0"/>
          <c:showVal val="0"/>
          <c:showCatName val="0"/>
          <c:showSerName val="0"/>
          <c:showPercent val="0"/>
          <c:showBubbleSize val="0"/>
        </c:dLbls>
        <c:axId val="159548416"/>
        <c:axId val="133859008"/>
      </c:radarChart>
      <c:catAx>
        <c:axId val="159548416"/>
        <c:scaling>
          <c:orientation val="minMax"/>
        </c:scaling>
        <c:delete val="1"/>
        <c:axPos val="b"/>
        <c:numFmt formatCode="General" sourceLinked="1"/>
        <c:majorTickMark val="none"/>
        <c:minorTickMark val="none"/>
        <c:tickLblPos val="none"/>
        <c:crossAx val="133859008"/>
        <c:crosses val="autoZero"/>
        <c:auto val="1"/>
        <c:lblAlgn val="ctr"/>
        <c:lblOffset val="100"/>
        <c:noMultiLvlLbl val="0"/>
      </c:catAx>
      <c:valAx>
        <c:axId val="133859008"/>
        <c:scaling>
          <c:orientation val="minMax"/>
        </c:scaling>
        <c:delete val="1"/>
        <c:axPos val="l"/>
        <c:numFmt formatCode="General" sourceLinked="1"/>
        <c:majorTickMark val="out"/>
        <c:minorTickMark val="none"/>
        <c:tickLblPos val="none"/>
        <c:crossAx val="15954841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49EF-4E75-90BE-7EC9A59D9B80}"/>
            </c:ext>
          </c:extLst>
        </c:ser>
        <c:dLbls>
          <c:showLegendKey val="0"/>
          <c:showVal val="0"/>
          <c:showCatName val="0"/>
          <c:showSerName val="0"/>
          <c:showPercent val="0"/>
          <c:showBubbleSize val="0"/>
        </c:dLbls>
        <c:axId val="133434368"/>
        <c:axId val="137148032"/>
      </c:radarChart>
      <c:catAx>
        <c:axId val="133434368"/>
        <c:scaling>
          <c:orientation val="minMax"/>
        </c:scaling>
        <c:delete val="1"/>
        <c:axPos val="b"/>
        <c:numFmt formatCode="General" sourceLinked="1"/>
        <c:majorTickMark val="none"/>
        <c:minorTickMark val="none"/>
        <c:tickLblPos val="none"/>
        <c:crossAx val="137148032"/>
        <c:crosses val="autoZero"/>
        <c:auto val="1"/>
        <c:lblAlgn val="ctr"/>
        <c:lblOffset val="100"/>
        <c:noMultiLvlLbl val="0"/>
      </c:catAx>
      <c:valAx>
        <c:axId val="137148032"/>
        <c:scaling>
          <c:orientation val="minMax"/>
        </c:scaling>
        <c:delete val="1"/>
        <c:axPos val="l"/>
        <c:numFmt formatCode="General" sourceLinked="1"/>
        <c:majorTickMark val="out"/>
        <c:minorTickMark val="none"/>
        <c:tickLblPos val="none"/>
        <c:crossAx val="133434368"/>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1E9E-4CBD-BECF-03E53E4352EF}"/>
            </c:ext>
          </c:extLst>
        </c:ser>
        <c:dLbls>
          <c:showLegendKey val="0"/>
          <c:showVal val="0"/>
          <c:showCatName val="0"/>
          <c:showSerName val="0"/>
          <c:showPercent val="0"/>
          <c:showBubbleSize val="0"/>
        </c:dLbls>
        <c:axId val="163625472"/>
        <c:axId val="136939776"/>
      </c:radarChart>
      <c:catAx>
        <c:axId val="163625472"/>
        <c:scaling>
          <c:orientation val="minMax"/>
        </c:scaling>
        <c:delete val="1"/>
        <c:axPos val="b"/>
        <c:numFmt formatCode="General" sourceLinked="1"/>
        <c:majorTickMark val="none"/>
        <c:minorTickMark val="none"/>
        <c:tickLblPos val="none"/>
        <c:crossAx val="136939776"/>
        <c:crosses val="autoZero"/>
        <c:auto val="1"/>
        <c:lblAlgn val="ctr"/>
        <c:lblOffset val="100"/>
        <c:noMultiLvlLbl val="0"/>
      </c:catAx>
      <c:valAx>
        <c:axId val="136939776"/>
        <c:scaling>
          <c:orientation val="minMax"/>
        </c:scaling>
        <c:delete val="1"/>
        <c:axPos val="l"/>
        <c:numFmt formatCode="General" sourceLinked="1"/>
        <c:majorTickMark val="out"/>
        <c:minorTickMark val="none"/>
        <c:tickLblPos val="none"/>
        <c:crossAx val="163625472"/>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D3A7-4192-AC11-48789FF05042}"/>
            </c:ext>
          </c:extLst>
        </c:ser>
        <c:dLbls>
          <c:showLegendKey val="0"/>
          <c:showVal val="0"/>
          <c:showCatName val="0"/>
          <c:showSerName val="0"/>
          <c:showPercent val="0"/>
          <c:showBubbleSize val="0"/>
        </c:dLbls>
        <c:axId val="164634112"/>
        <c:axId val="136943232"/>
      </c:radarChart>
      <c:catAx>
        <c:axId val="164634112"/>
        <c:scaling>
          <c:orientation val="minMax"/>
        </c:scaling>
        <c:delete val="1"/>
        <c:axPos val="b"/>
        <c:numFmt formatCode="General" sourceLinked="1"/>
        <c:majorTickMark val="none"/>
        <c:minorTickMark val="none"/>
        <c:tickLblPos val="none"/>
        <c:crossAx val="136943232"/>
        <c:crosses val="autoZero"/>
        <c:auto val="1"/>
        <c:lblAlgn val="ctr"/>
        <c:lblOffset val="100"/>
        <c:noMultiLvlLbl val="0"/>
      </c:catAx>
      <c:valAx>
        <c:axId val="136943232"/>
        <c:scaling>
          <c:orientation val="minMax"/>
        </c:scaling>
        <c:delete val="1"/>
        <c:axPos val="l"/>
        <c:numFmt formatCode="General" sourceLinked="1"/>
        <c:majorTickMark val="out"/>
        <c:minorTickMark val="none"/>
        <c:tickLblPos val="none"/>
        <c:crossAx val="164634112"/>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C27B-42C8-B2E0-9E1129197A99}"/>
            </c:ext>
          </c:extLst>
        </c:ser>
        <c:dLbls>
          <c:showLegendKey val="0"/>
          <c:showVal val="0"/>
          <c:showCatName val="0"/>
          <c:showSerName val="0"/>
          <c:showPercent val="0"/>
          <c:showBubbleSize val="0"/>
        </c:dLbls>
        <c:axId val="40845824"/>
        <c:axId val="43003264"/>
      </c:radarChart>
      <c:catAx>
        <c:axId val="40845824"/>
        <c:scaling>
          <c:orientation val="minMax"/>
        </c:scaling>
        <c:delete val="1"/>
        <c:axPos val="b"/>
        <c:numFmt formatCode="General" sourceLinked="1"/>
        <c:majorTickMark val="none"/>
        <c:minorTickMark val="none"/>
        <c:tickLblPos val="none"/>
        <c:crossAx val="43003264"/>
        <c:crosses val="autoZero"/>
        <c:auto val="1"/>
        <c:lblAlgn val="ctr"/>
        <c:lblOffset val="100"/>
        <c:noMultiLvlLbl val="0"/>
      </c:catAx>
      <c:valAx>
        <c:axId val="43003264"/>
        <c:scaling>
          <c:orientation val="minMax"/>
        </c:scaling>
        <c:delete val="1"/>
        <c:axPos val="l"/>
        <c:numFmt formatCode="General" sourceLinked="1"/>
        <c:majorTickMark val="out"/>
        <c:minorTickMark val="none"/>
        <c:tickLblPos val="none"/>
        <c:crossAx val="40845824"/>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2332-41B2-ADEF-1EAC046528C7}"/>
            </c:ext>
          </c:extLst>
        </c:ser>
        <c:dLbls>
          <c:showLegendKey val="0"/>
          <c:showVal val="0"/>
          <c:showCatName val="0"/>
          <c:showSerName val="0"/>
          <c:showPercent val="0"/>
          <c:showBubbleSize val="0"/>
        </c:dLbls>
        <c:axId val="40848896"/>
        <c:axId val="42991616"/>
      </c:radarChart>
      <c:catAx>
        <c:axId val="40848896"/>
        <c:scaling>
          <c:orientation val="minMax"/>
        </c:scaling>
        <c:delete val="1"/>
        <c:axPos val="b"/>
        <c:numFmt formatCode="General" sourceLinked="1"/>
        <c:majorTickMark val="none"/>
        <c:minorTickMark val="none"/>
        <c:tickLblPos val="none"/>
        <c:crossAx val="42991616"/>
        <c:crosses val="autoZero"/>
        <c:auto val="1"/>
        <c:lblAlgn val="ctr"/>
        <c:lblOffset val="100"/>
        <c:noMultiLvlLbl val="0"/>
      </c:catAx>
      <c:valAx>
        <c:axId val="42991616"/>
        <c:scaling>
          <c:orientation val="minMax"/>
        </c:scaling>
        <c:delete val="1"/>
        <c:axPos val="l"/>
        <c:numFmt formatCode="General" sourceLinked="1"/>
        <c:majorTickMark val="out"/>
        <c:minorTickMark val="none"/>
        <c:tickLblPos val="none"/>
        <c:crossAx val="4084889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C7D2-46FF-B532-88BC50541C53}"/>
            </c:ext>
          </c:extLst>
        </c:ser>
        <c:dLbls>
          <c:showLegendKey val="0"/>
          <c:showVal val="0"/>
          <c:showCatName val="0"/>
          <c:showSerName val="0"/>
          <c:showPercent val="0"/>
          <c:showBubbleSize val="0"/>
        </c:dLbls>
        <c:axId val="165082624"/>
        <c:axId val="42994496"/>
      </c:radarChart>
      <c:catAx>
        <c:axId val="165082624"/>
        <c:scaling>
          <c:orientation val="minMax"/>
        </c:scaling>
        <c:delete val="1"/>
        <c:axPos val="b"/>
        <c:numFmt formatCode="General" sourceLinked="1"/>
        <c:majorTickMark val="none"/>
        <c:minorTickMark val="none"/>
        <c:tickLblPos val="none"/>
        <c:crossAx val="42994496"/>
        <c:crosses val="autoZero"/>
        <c:auto val="1"/>
        <c:lblAlgn val="ctr"/>
        <c:lblOffset val="100"/>
        <c:noMultiLvlLbl val="0"/>
      </c:catAx>
      <c:valAx>
        <c:axId val="42994496"/>
        <c:scaling>
          <c:orientation val="minMax"/>
        </c:scaling>
        <c:delete val="1"/>
        <c:axPos val="l"/>
        <c:numFmt formatCode="General" sourceLinked="1"/>
        <c:majorTickMark val="out"/>
        <c:minorTickMark val="none"/>
        <c:tickLblPos val="none"/>
        <c:crossAx val="165082624"/>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758B3BE0-EDA6-4C53-A4C2-ADA0A14EA136}" type="datetimeFigureOut">
              <a:rPr lang="el-GR" smtClean="0"/>
              <a:pPr/>
              <a:t>16/7/2021</a:t>
            </a:fld>
            <a:endParaRPr lang="el-GR"/>
          </a:p>
        </p:txBody>
      </p:sp>
      <p:sp>
        <p:nvSpPr>
          <p:cNvPr id="4" name="3 - Θέση υποσέλιδου"/>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lang="el-GR"/>
          </a:p>
        </p:txBody>
      </p:sp>
      <p:sp>
        <p:nvSpPr>
          <p:cNvPr id="5" name="4 - Θέση αριθμού διαφάνειας"/>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7EF0E0F9-2060-4677-B9CE-7E8282D43425}" type="slidenum">
              <a:rPr lang="el-GR" smtClean="0"/>
              <a:pPr/>
              <a:t>‹#›</a:t>
            </a:fld>
            <a:endParaRPr lang="el-GR"/>
          </a:p>
        </p:txBody>
      </p:sp>
    </p:spTree>
    <p:extLst>
      <p:ext uri="{BB962C8B-B14F-4D97-AF65-F5344CB8AC3E}">
        <p14:creationId xmlns:p14="http://schemas.microsoft.com/office/powerpoint/2010/main" val="243407133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017A379C-B41D-45E1-80CB-01FC82FDADA9}" type="datetimeFigureOut">
              <a:rPr lang="el-GR" smtClean="0"/>
              <a:pPr/>
              <a:t>16/7/2021</a:t>
            </a:fld>
            <a:endParaRPr lang="el-GR"/>
          </a:p>
        </p:txBody>
      </p:sp>
      <p:sp>
        <p:nvSpPr>
          <p:cNvPr id="4" name="Θέση εικόνας διαφάνειας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EBA60D4E-153C-481E-9C52-31B1E4926C1F}" type="slidenum">
              <a:rPr lang="el-GR" smtClean="0"/>
              <a:pPr/>
              <a:t>‹#›</a:t>
            </a:fld>
            <a:endParaRPr lang="el-GR"/>
          </a:p>
        </p:txBody>
      </p:sp>
    </p:spTree>
    <p:extLst>
      <p:ext uri="{BB962C8B-B14F-4D97-AF65-F5344CB8AC3E}">
        <p14:creationId xmlns:p14="http://schemas.microsoft.com/office/powerpoint/2010/main" val="3955354062"/>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171450" indent="-171450">
              <a:buFont typeface="Arial" pitchFamily="34" charset="0"/>
              <a:buChar char="•"/>
            </a:pPr>
            <a:endParaRPr lang="el-GR" dirty="0">
              <a:solidFill>
                <a:srgbClr val="FF0000"/>
              </a:solidFill>
            </a:endParaRPr>
          </a:p>
        </p:txBody>
      </p:sp>
      <p:sp>
        <p:nvSpPr>
          <p:cNvPr id="4" name="Θέση αριθμού διαφάνειας 3"/>
          <p:cNvSpPr>
            <a:spLocks noGrp="1"/>
          </p:cNvSpPr>
          <p:nvPr>
            <p:ph type="sldNum" sz="quarter" idx="10"/>
          </p:nvPr>
        </p:nvSpPr>
        <p:spPr/>
        <p:txBody>
          <a:bodyPr/>
          <a:lstStyle/>
          <a:p>
            <a:fld id="{EBA60D4E-153C-481E-9C52-31B1E4926C1F}" type="slidenum">
              <a:rPr lang="el-GR" smtClean="0"/>
              <a:pPr/>
              <a:t>1</a:t>
            </a:fld>
            <a:endParaRPr lang="el-GR"/>
          </a:p>
        </p:txBody>
      </p:sp>
      <p:sp>
        <p:nvSpPr>
          <p:cNvPr id="5" name="4 - Θέση υποσέλιδου"/>
          <p:cNvSpPr>
            <a:spLocks noGrp="1"/>
          </p:cNvSpPr>
          <p:nvPr>
            <p:ph type="ftr" sz="quarter" idx="11"/>
          </p:nvPr>
        </p:nvSpPr>
        <p:spPr/>
        <p:txBody>
          <a:bodyPr/>
          <a:lstStyle/>
          <a:p>
            <a:endParaRPr lang="el-GR"/>
          </a:p>
        </p:txBody>
      </p:sp>
    </p:spTree>
    <p:extLst>
      <p:ext uri="{BB962C8B-B14F-4D97-AF65-F5344CB8AC3E}">
        <p14:creationId xmlns:p14="http://schemas.microsoft.com/office/powerpoint/2010/main" val="3992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A60D4E-153C-481E-9C52-31B1E4926C1F}" type="slidenum">
              <a:rPr lang="el-GR" smtClean="0"/>
              <a:pPr/>
              <a:t>10</a:t>
            </a:fld>
            <a:endParaRPr lang="el-GR"/>
          </a:p>
        </p:txBody>
      </p:sp>
    </p:spTree>
    <p:extLst>
      <p:ext uri="{BB962C8B-B14F-4D97-AF65-F5344CB8AC3E}">
        <p14:creationId xmlns:p14="http://schemas.microsoft.com/office/powerpoint/2010/main" val="1860594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2</a:t>
            </a:fld>
            <a:endParaRPr lang="el-GR">
              <a:solidFill>
                <a:prstClr val="black"/>
              </a:solidFill>
            </a:endParaRPr>
          </a:p>
        </p:txBody>
      </p:sp>
    </p:spTree>
    <p:extLst>
      <p:ext uri="{BB962C8B-B14F-4D97-AF65-F5344CB8AC3E}">
        <p14:creationId xmlns:p14="http://schemas.microsoft.com/office/powerpoint/2010/main" val="1860594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3</a:t>
            </a:fld>
            <a:endParaRPr lang="el-GR">
              <a:solidFill>
                <a:prstClr val="black"/>
              </a:solidFill>
            </a:endParaRPr>
          </a:p>
        </p:txBody>
      </p:sp>
    </p:spTree>
    <p:extLst>
      <p:ext uri="{BB962C8B-B14F-4D97-AF65-F5344CB8AC3E}">
        <p14:creationId xmlns:p14="http://schemas.microsoft.com/office/powerpoint/2010/main" val="1860594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4</a:t>
            </a:fld>
            <a:endParaRPr lang="el-GR">
              <a:solidFill>
                <a:prstClr val="black"/>
              </a:solidFill>
            </a:endParaRPr>
          </a:p>
        </p:txBody>
      </p:sp>
    </p:spTree>
    <p:extLst>
      <p:ext uri="{BB962C8B-B14F-4D97-AF65-F5344CB8AC3E}">
        <p14:creationId xmlns:p14="http://schemas.microsoft.com/office/powerpoint/2010/main" val="1860594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5</a:t>
            </a:fld>
            <a:endParaRPr lang="el-GR">
              <a:solidFill>
                <a:prstClr val="black"/>
              </a:solidFill>
            </a:endParaRPr>
          </a:p>
        </p:txBody>
      </p:sp>
    </p:spTree>
    <p:extLst>
      <p:ext uri="{BB962C8B-B14F-4D97-AF65-F5344CB8AC3E}">
        <p14:creationId xmlns:p14="http://schemas.microsoft.com/office/powerpoint/2010/main" val="1860594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6</a:t>
            </a:fld>
            <a:endParaRPr lang="el-GR">
              <a:solidFill>
                <a:prstClr val="black"/>
              </a:solidFill>
            </a:endParaRPr>
          </a:p>
        </p:txBody>
      </p:sp>
    </p:spTree>
    <p:extLst>
      <p:ext uri="{BB962C8B-B14F-4D97-AF65-F5344CB8AC3E}">
        <p14:creationId xmlns:p14="http://schemas.microsoft.com/office/powerpoint/2010/main" val="18605945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7</a:t>
            </a:fld>
            <a:endParaRPr lang="el-GR">
              <a:solidFill>
                <a:prstClr val="black"/>
              </a:solidFill>
            </a:endParaRPr>
          </a:p>
        </p:txBody>
      </p:sp>
    </p:spTree>
    <p:extLst>
      <p:ext uri="{BB962C8B-B14F-4D97-AF65-F5344CB8AC3E}">
        <p14:creationId xmlns:p14="http://schemas.microsoft.com/office/powerpoint/2010/main" val="18605945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8</a:t>
            </a:fld>
            <a:endParaRPr lang="el-GR">
              <a:solidFill>
                <a:prstClr val="black"/>
              </a:solidFill>
            </a:endParaRPr>
          </a:p>
        </p:txBody>
      </p:sp>
    </p:spTree>
    <p:extLst>
      <p:ext uri="{BB962C8B-B14F-4D97-AF65-F5344CB8AC3E}">
        <p14:creationId xmlns:p14="http://schemas.microsoft.com/office/powerpoint/2010/main" val="18605945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9</a:t>
            </a:fld>
            <a:endParaRPr lang="el-GR">
              <a:solidFill>
                <a:prstClr val="black"/>
              </a:solidFill>
            </a:endParaRPr>
          </a:p>
        </p:txBody>
      </p:sp>
    </p:spTree>
    <p:extLst>
      <p:ext uri="{BB962C8B-B14F-4D97-AF65-F5344CB8AC3E}">
        <p14:creationId xmlns:p14="http://schemas.microsoft.com/office/powerpoint/2010/main" val="1860594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lvl1pPr>
              <a:defRPr baseline="0">
                <a:solidFill>
                  <a:srgbClr val="47796A"/>
                </a:solidFill>
              </a:defRPr>
            </a:lvl1pPr>
          </a:lstStyle>
          <a:p>
            <a:r>
              <a:rPr lang="el-GR" dirty="0"/>
              <a:t>Στυλ κύριου τίτλου</a:t>
            </a:r>
          </a:p>
        </p:txBody>
      </p:sp>
      <p:sp>
        <p:nvSpPr>
          <p:cNvPr id="3" name="Υπότιτλος 2"/>
          <p:cNvSpPr>
            <a:spLocks noGrp="1"/>
          </p:cNvSpPr>
          <p:nvPr>
            <p:ph type="subTitle" idx="1"/>
          </p:nvPr>
        </p:nvSpPr>
        <p:spPr>
          <a:xfrm>
            <a:off x="683568" y="3886200"/>
            <a:ext cx="7776864"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dirty="0"/>
              <a:t>Στυλ κύριου υπότιτλου</a:t>
            </a:r>
          </a:p>
        </p:txBody>
      </p:sp>
    </p:spTree>
    <p:extLst>
      <p:ext uri="{BB962C8B-B14F-4D97-AF65-F5344CB8AC3E}">
        <p14:creationId xmlns:p14="http://schemas.microsoft.com/office/powerpoint/2010/main" val="424524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b="0" baseline="0">
                <a:solidFill>
                  <a:srgbClr val="47796A"/>
                </a:solidFill>
              </a:defRPr>
            </a:lvl1pPr>
          </a:lstStyle>
          <a:p>
            <a:r>
              <a:rPr lang="el-GR" dirty="0"/>
              <a:t>Στυλ κύριου τίτλου</a:t>
            </a:r>
          </a:p>
        </p:txBody>
      </p:sp>
      <p:sp>
        <p:nvSpPr>
          <p:cNvPr id="3" name="Θέση κατακόρυφου κειμένου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6"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7" name="Εικόνα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2458615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lvl1pPr>
              <a:defRPr b="0" baseline="0">
                <a:solidFill>
                  <a:srgbClr val="47796A"/>
                </a:solidFill>
              </a:defRPr>
            </a:lvl1pPr>
          </a:lstStyle>
          <a:p>
            <a:r>
              <a:rPr lang="el-GR" dirty="0"/>
              <a:t>Στυλ κύριου τίτλου</a:t>
            </a: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Tree>
    <p:extLst>
      <p:ext uri="{BB962C8B-B14F-4D97-AF65-F5344CB8AC3E}">
        <p14:creationId xmlns:p14="http://schemas.microsoft.com/office/powerpoint/2010/main" val="42386126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03106" y="1583511"/>
            <a:ext cx="8393257" cy="597735"/>
          </a:xfrm>
        </p:spPr>
        <p:txBody>
          <a:bodyPr rtlCol="0">
            <a:noAutofit/>
          </a:bodyPr>
          <a:lstStyle>
            <a:lvl1pPr>
              <a:defRPr lang="en-US" sz="2100" b="1" dirty="0" smtClean="0">
                <a:solidFill>
                  <a:schemeClr val="bg2"/>
                </a:solidFill>
              </a:defRPr>
            </a:lvl1pPr>
          </a:lstStyle>
          <a:p>
            <a:pPr lvl="0"/>
            <a:r>
              <a:rPr lang="en-US" dirty="0"/>
              <a:t>Click to edit Master text styles</a:t>
            </a:r>
          </a:p>
        </p:txBody>
      </p:sp>
      <p:sp>
        <p:nvSpPr>
          <p:cNvPr id="4" name="Content Placeholder 3"/>
          <p:cNvSpPr>
            <a:spLocks noGrp="1"/>
          </p:cNvSpPr>
          <p:nvPr>
            <p:ph sz="half" idx="2"/>
          </p:nvPr>
        </p:nvSpPr>
        <p:spPr>
          <a:xfrm>
            <a:off x="403106" y="2175262"/>
            <a:ext cx="8393257" cy="3950598"/>
          </a:xfrm>
        </p:spPr>
        <p:txBody>
          <a:bodyPr/>
          <a:lstStyle>
            <a:lvl1pPr marL="0" indent="0">
              <a:buNone/>
              <a:defRPr sz="1700">
                <a:solidFill>
                  <a:schemeClr val="tx1">
                    <a:lumMod val="75000"/>
                    <a:lumOff val="25000"/>
                  </a:schemeClr>
                </a:solidFill>
              </a:defRPr>
            </a:lvl1pPr>
            <a:lvl2pPr marL="609402" indent="0">
              <a:buNone/>
              <a:defRPr sz="1700">
                <a:solidFill>
                  <a:schemeClr val="tx1">
                    <a:lumMod val="75000"/>
                    <a:lumOff val="25000"/>
                  </a:schemeClr>
                </a:solidFill>
              </a:defRPr>
            </a:lvl2pPr>
            <a:lvl3pPr marL="1218804" indent="0">
              <a:buNone/>
              <a:defRPr sz="1700">
                <a:solidFill>
                  <a:schemeClr val="tx1">
                    <a:lumMod val="75000"/>
                    <a:lumOff val="25000"/>
                  </a:schemeClr>
                </a:solidFill>
              </a:defRPr>
            </a:lvl3pPr>
            <a:lvl4pPr marL="1828206" indent="0">
              <a:buNone/>
              <a:defRPr sz="1700">
                <a:solidFill>
                  <a:schemeClr val="tx1">
                    <a:lumMod val="75000"/>
                    <a:lumOff val="25000"/>
                  </a:schemeClr>
                </a:solidFill>
              </a:defRPr>
            </a:lvl4pPr>
            <a:lvl5pPr marL="2437608" indent="0">
              <a:buNone/>
              <a:defRPr sz="1700">
                <a:solidFill>
                  <a:schemeClr val="tx1">
                    <a:lumMod val="75000"/>
                    <a:lumOff val="25000"/>
                  </a:schemeClr>
                </a:solidFill>
              </a:defRPr>
            </a:lvl5pPr>
            <a:lvl6pPr>
              <a:defRPr sz="2100"/>
            </a:lvl6pPr>
            <a:lvl7pPr>
              <a:defRPr sz="2100"/>
            </a:lvl7pPr>
            <a:lvl8pPr>
              <a:defRPr sz="2100"/>
            </a:lvl8pPr>
            <a:lvl9pPr>
              <a:defRPr sz="21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b="0" baseline="0">
                <a:solidFill>
                  <a:srgbClr val="47796A"/>
                </a:solidFill>
              </a:defRPr>
            </a:lvl1pPr>
          </a:lstStyle>
          <a:p>
            <a:r>
              <a:rPr lang="el-GR" dirty="0"/>
              <a:t>Στυλ κύριου τίτλου</a:t>
            </a:r>
          </a:p>
        </p:txBody>
      </p:sp>
      <p:sp>
        <p:nvSpPr>
          <p:cNvPr id="3" name="Θέση περιεχομένου 2"/>
          <p:cNvSpPr>
            <a:spLocks noGrp="1"/>
          </p:cNvSpPr>
          <p:nvPr>
            <p:ph idx="1"/>
          </p:nvPr>
        </p:nvSpPr>
        <p:spPr>
          <a:xfrm>
            <a:off x="464156" y="1556792"/>
            <a:ext cx="8229600" cy="4525963"/>
          </a:xfrm>
        </p:spPr>
        <p:txBody>
          <a:bodyPr/>
          <a:lstStyle>
            <a:lvl1pPr>
              <a:spcBef>
                <a:spcPts val="1200"/>
              </a:spcBef>
              <a:defRPr/>
            </a:lvl1pPr>
            <a:lvl2pPr>
              <a:spcBef>
                <a:spcPts val="1200"/>
              </a:spcBef>
              <a:defRPr/>
            </a:lvl2pPr>
            <a:lvl3pPr>
              <a:spcBef>
                <a:spcPts val="1200"/>
              </a:spcBef>
              <a:defRPr/>
            </a:lvl3pPr>
            <a:lvl4pPr>
              <a:spcBef>
                <a:spcPts val="1200"/>
              </a:spcBef>
              <a:defRPr/>
            </a:lvl4pPr>
            <a:lvl5pPr>
              <a:spcBef>
                <a:spcPts val="1200"/>
              </a:spcBef>
              <a:defRPr/>
            </a:lvl5pPr>
          </a:lstStyle>
          <a:p>
            <a:pPr lvl="0"/>
            <a:r>
              <a:rPr lang="el-GR" dirty="0"/>
              <a:t>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5"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6" name="Εικόνα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3637518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0" cap="none" baseline="0">
                <a:solidFill>
                  <a:srgbClr val="47796A"/>
                </a:solidFill>
              </a:defRPr>
            </a:lvl1pPr>
          </a:lstStyle>
          <a:p>
            <a:r>
              <a:rPr lang="el-GR" dirty="0"/>
              <a:t>Στυλ κύριου τίτλου</a:t>
            </a: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dirty="0"/>
              <a:t>Στυλ υποδείγματος κειμένου</a:t>
            </a:r>
          </a:p>
        </p:txBody>
      </p:sp>
    </p:spTree>
    <p:extLst>
      <p:ext uri="{BB962C8B-B14F-4D97-AF65-F5344CB8AC3E}">
        <p14:creationId xmlns:p14="http://schemas.microsoft.com/office/powerpoint/2010/main" val="1212086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b="0" baseline="0">
                <a:solidFill>
                  <a:srgbClr val="47796A"/>
                </a:solidFill>
              </a:defRPr>
            </a:lvl1pPr>
          </a:lstStyle>
          <a:p>
            <a:r>
              <a:rPr lang="el-GR" dirty="0"/>
              <a:t>Στυλ κύριου τίτλου</a:t>
            </a: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7"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8" name="Εικόνα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3283250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baseline="0">
                <a:solidFill>
                  <a:srgbClr val="47796A"/>
                </a:solidFill>
              </a:defRPr>
            </a:lvl1pPr>
          </a:lstStyle>
          <a:p>
            <a:r>
              <a:rPr lang="el-GR" dirty="0"/>
              <a:t>Στυλ κύριου τίτλου</a:t>
            </a:r>
          </a:p>
        </p:txBody>
      </p:sp>
      <p:sp>
        <p:nvSpPr>
          <p:cNvPr id="3" name="Θέση κειμένου 2"/>
          <p:cNvSpPr>
            <a:spLocks noGrp="1"/>
          </p:cNvSpPr>
          <p:nvPr>
            <p:ph type="body" idx="1"/>
          </p:nvPr>
        </p:nvSpPr>
        <p:spPr>
          <a:xfrm>
            <a:off x="457200" y="157425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4" name="Θέση περιεχομένου 3"/>
          <p:cNvSpPr>
            <a:spLocks noGrp="1"/>
          </p:cNvSpPr>
          <p:nvPr>
            <p:ph sz="half" idx="2"/>
          </p:nvPr>
        </p:nvSpPr>
        <p:spPr>
          <a:xfrm>
            <a:off x="457200" y="2214016"/>
            <a:ext cx="4040188" cy="38792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p:cNvSpPr>
            <a:spLocks noGrp="1"/>
          </p:cNvSpPr>
          <p:nvPr>
            <p:ph type="body" sz="quarter" idx="3"/>
          </p:nvPr>
        </p:nvSpPr>
        <p:spPr>
          <a:xfrm>
            <a:off x="4645025" y="157425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6" name="Θέση περιεχομένου 5"/>
          <p:cNvSpPr>
            <a:spLocks noGrp="1"/>
          </p:cNvSpPr>
          <p:nvPr>
            <p:ph sz="quarter" idx="4"/>
          </p:nvPr>
        </p:nvSpPr>
        <p:spPr>
          <a:xfrm>
            <a:off x="4645025" y="2214016"/>
            <a:ext cx="4041775" cy="38792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9"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10" name="Εικόνα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1076112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b="0" baseline="0">
                <a:solidFill>
                  <a:srgbClr val="47796A"/>
                </a:solidFill>
              </a:defRPr>
            </a:lvl1pPr>
          </a:lstStyle>
          <a:p>
            <a:r>
              <a:rPr lang="el-GR" dirty="0"/>
              <a:t>Στυλ κύριου τίτλου</a:t>
            </a:r>
          </a:p>
        </p:txBody>
      </p:sp>
      <p:sp>
        <p:nvSpPr>
          <p:cNvPr id="3"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5"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6" name="Εικόνα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1315794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9620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Περιεχόμενο με λεζάντα">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3575050" y="1556792"/>
            <a:ext cx="5111750" cy="46085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p:cNvSpPr>
            <a:spLocks noGrp="1"/>
          </p:cNvSpPr>
          <p:nvPr>
            <p:ph type="body" sz="half" idx="2"/>
          </p:nvPr>
        </p:nvSpPr>
        <p:spPr>
          <a:xfrm>
            <a:off x="457200" y="1556792"/>
            <a:ext cx="3008313" cy="4608512"/>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dirty="0"/>
              <a:t>Στυλ υποδείγματος κειμένου</a:t>
            </a:r>
          </a:p>
        </p:txBody>
      </p:sp>
      <p:sp>
        <p:nvSpPr>
          <p:cNvPr id="6" name="Τίτλος 1"/>
          <p:cNvSpPr>
            <a:spLocks noGrp="1"/>
          </p:cNvSpPr>
          <p:nvPr>
            <p:ph type="title"/>
          </p:nvPr>
        </p:nvSpPr>
        <p:spPr>
          <a:xfrm>
            <a:off x="457200" y="273600"/>
            <a:ext cx="8229600" cy="1144800"/>
          </a:xfrm>
        </p:spPr>
        <p:txBody>
          <a:bodyPr vert="horz" lIns="91440" tIns="45720" rIns="91440" bIns="45720" rtlCol="0" anchor="ctr">
            <a:normAutofit/>
          </a:bodyPr>
          <a:lstStyle>
            <a:lvl1pPr>
              <a:defRPr lang="el-GR" b="0" baseline="0">
                <a:solidFill>
                  <a:srgbClr val="47796A"/>
                </a:solidFill>
              </a:defRPr>
            </a:lvl1pPr>
          </a:lstStyle>
          <a:p>
            <a:pPr lvl="0"/>
            <a:r>
              <a:rPr lang="el-GR" dirty="0"/>
              <a:t>Στυλ κύριου τίτλου</a:t>
            </a:r>
          </a:p>
        </p:txBody>
      </p:sp>
      <p:sp>
        <p:nvSpPr>
          <p:cNvPr id="5"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8"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9" name="Εικόνα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3423171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Εικόνα με λεζάντα">
    <p:spTree>
      <p:nvGrpSpPr>
        <p:cNvPr id="1" name=""/>
        <p:cNvGrpSpPr/>
        <p:nvPr/>
      </p:nvGrpSpPr>
      <p:grpSpPr>
        <a:xfrm>
          <a:off x="0" y="0"/>
          <a:ext cx="0" cy="0"/>
          <a:chOff x="0" y="0"/>
          <a:chExt cx="0" cy="0"/>
        </a:xfrm>
      </p:grpSpPr>
      <p:sp>
        <p:nvSpPr>
          <p:cNvPr id="3" name="Θέση εικόνας 2"/>
          <p:cNvSpPr>
            <a:spLocks noGrp="1"/>
          </p:cNvSpPr>
          <p:nvPr>
            <p:ph type="pic" idx="1"/>
          </p:nvPr>
        </p:nvSpPr>
        <p:spPr>
          <a:xfrm>
            <a:off x="1792288" y="1556792"/>
            <a:ext cx="5486400" cy="345638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dirty="0"/>
          </a:p>
        </p:txBody>
      </p:sp>
      <p:sp>
        <p:nvSpPr>
          <p:cNvPr id="4" name="Θέση κειμένου 3"/>
          <p:cNvSpPr>
            <a:spLocks noGrp="1"/>
          </p:cNvSpPr>
          <p:nvPr>
            <p:ph type="body" sz="half" idx="2"/>
          </p:nvPr>
        </p:nvSpPr>
        <p:spPr>
          <a:xfrm>
            <a:off x="1792288" y="5157192"/>
            <a:ext cx="5486400" cy="1015008"/>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dirty="0"/>
              <a:t>Στυλ υποδείγματος κειμένου</a:t>
            </a:r>
          </a:p>
        </p:txBody>
      </p:sp>
      <p:sp>
        <p:nvSpPr>
          <p:cNvPr id="9" name="Τίτλος 1"/>
          <p:cNvSpPr>
            <a:spLocks noGrp="1"/>
          </p:cNvSpPr>
          <p:nvPr>
            <p:ph type="title"/>
          </p:nvPr>
        </p:nvSpPr>
        <p:spPr>
          <a:xfrm>
            <a:off x="457200" y="273600"/>
            <a:ext cx="8229600" cy="1144800"/>
          </a:xfrm>
        </p:spPr>
        <p:txBody>
          <a:bodyPr vert="horz" lIns="91440" tIns="45720" rIns="91440" bIns="45720" rtlCol="0" anchor="ctr">
            <a:normAutofit/>
          </a:bodyPr>
          <a:lstStyle>
            <a:lvl1pPr>
              <a:defRPr lang="el-GR" b="0" baseline="0">
                <a:solidFill>
                  <a:srgbClr val="47796A"/>
                </a:solidFill>
              </a:defRPr>
            </a:lvl1pPr>
          </a:lstStyle>
          <a:p>
            <a:pPr lvl="0"/>
            <a:r>
              <a:rPr lang="el-GR" dirty="0"/>
              <a:t>Στυλ κύριου τίτλου</a:t>
            </a:r>
          </a:p>
        </p:txBody>
      </p:sp>
      <p:sp>
        <p:nvSpPr>
          <p:cNvPr id="5"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7"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8" name="Εικόνα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410507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dirty="0"/>
              <a:t>Στυλ κύριου τίτλου</a:t>
            </a: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Tree>
    <p:extLst>
      <p:ext uri="{BB962C8B-B14F-4D97-AF65-F5344CB8AC3E}">
        <p14:creationId xmlns:p14="http://schemas.microsoft.com/office/powerpoint/2010/main" val="9838095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58" r:id="rId10"/>
    <p:sldLayoutId id="2147483659" r:id="rId11"/>
    <p:sldLayoutId id="2147483662" r:id="rId12"/>
  </p:sldLayoutIdLst>
  <p:hf sldNum="0" hdr="0" dt="0"/>
  <p:txStyles>
    <p:titleStyle>
      <a:lvl1pPr algn="ctr" defTabSz="914400" rtl="0" eaLnBrk="1" latinLnBrk="0" hangingPunct="1">
        <a:spcBef>
          <a:spcPct val="0"/>
        </a:spcBef>
        <a:buNone/>
        <a:defRPr sz="4400" b="0" kern="1200">
          <a:solidFill>
            <a:schemeClr val="accent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minagric.gr/images/stories/docs/agrotis/Elia/odhgos_elaioladou_211216.pdf"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chart" Target="../charts/chart9.xml"/></Relationships>
</file>

<file path=ppt/slides/_rels/slide2.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chart" Target="../charts/chart1.xml"/><Relationship Id="rId7" Type="http://schemas.openxmlformats.org/officeDocument/2006/relationships/image" Target="../media/image8.emf"/><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7.emf"/><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image" Target="../media/image9.emf"/><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0.emf"/><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chart" Target="../charts/chart7.xml"/><Relationship Id="rId7" Type="http://schemas.openxmlformats.org/officeDocument/2006/relationships/image" Target="../media/image15.emf"/><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4.emf"/><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7.emf"/></Relationships>
</file>

<file path=ppt/slides/_rels/slide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3568" y="1916832"/>
            <a:ext cx="7772400" cy="3168352"/>
          </a:xfrm>
        </p:spPr>
        <p:txBody>
          <a:bodyPr>
            <a:normAutofit fontScale="90000"/>
          </a:bodyPr>
          <a:lstStyle/>
          <a:p>
            <a:r>
              <a:rPr lang="en-US" dirty="0">
                <a:solidFill>
                  <a:srgbClr val="47796A"/>
                </a:solidFill>
              </a:rPr>
              <a:t/>
            </a:r>
            <a:br>
              <a:rPr lang="en-US" dirty="0">
                <a:solidFill>
                  <a:srgbClr val="47796A"/>
                </a:solidFill>
              </a:rPr>
            </a:br>
            <a:r>
              <a:rPr lang="en-US" dirty="0"/>
              <a:t/>
            </a:r>
            <a:br>
              <a:rPr lang="en-US" dirty="0"/>
            </a:br>
            <a:r>
              <a:rPr lang="en-US" dirty="0"/>
              <a:t/>
            </a:r>
            <a:br>
              <a:rPr lang="en-US" dirty="0"/>
            </a:br>
            <a:r>
              <a:rPr lang="el-GR" sz="2200" b="1" dirty="0">
                <a:solidFill>
                  <a:schemeClr val="tx2"/>
                </a:solidFill>
                <a:latin typeface="Cambria" panose="02040503050406030204" pitchFamily="18" charset="0"/>
              </a:rPr>
              <a:t>Θ.Ε. </a:t>
            </a:r>
            <a:r>
              <a:rPr lang="en-US" sz="2200" b="1" dirty="0">
                <a:solidFill>
                  <a:schemeClr val="tx2"/>
                </a:solidFill>
                <a:latin typeface="Cambria" panose="02040503050406030204" pitchFamily="18" charset="0"/>
              </a:rPr>
              <a:t>6: </a:t>
            </a:r>
            <a:r>
              <a:rPr lang="el-GR" sz="2200" b="1" dirty="0">
                <a:solidFill>
                  <a:schemeClr val="tx2"/>
                </a:solidFill>
                <a:latin typeface="Cambria" panose="02040503050406030204" pitchFamily="18" charset="0"/>
              </a:rPr>
              <a:t>ΠΑΡΟΥΣΙΑΣΗ</a:t>
            </a:r>
            <a:r>
              <a:rPr lang="en-US" sz="2200" b="1" dirty="0">
                <a:solidFill>
                  <a:schemeClr val="tx2"/>
                </a:solidFill>
                <a:latin typeface="Cambria" panose="02040503050406030204" pitchFamily="18" charset="0"/>
              </a:rPr>
              <a:t>  2</a:t>
            </a:r>
            <a:r>
              <a:rPr lang="el-GR" sz="2200" b="1" dirty="0">
                <a:solidFill>
                  <a:schemeClr val="tx2"/>
                </a:solidFill>
                <a:latin typeface="Cambria" panose="02040503050406030204" pitchFamily="18" charset="0"/>
              </a:rPr>
              <a:t>ου ΠΥΛΩΝΑ ΤΟΥ ΣΥΣΤΗΜΑΤΟΣ ΠΙΣΤΟΠΟΙΗΣΗΣ ΑΥΘΕΝΤΙΚΟΤΗΤΑΣ ΕΛΑΙΟΛΑΔΟΥ - Μέθοδοι Παραγωγής και Καλλιεργητικές Τεχνικές   </a:t>
            </a:r>
            <a:br>
              <a:rPr lang="el-GR" sz="2200" b="1" dirty="0">
                <a:solidFill>
                  <a:schemeClr val="tx2"/>
                </a:solidFill>
                <a:latin typeface="Cambria" panose="02040503050406030204" pitchFamily="18" charset="0"/>
              </a:rPr>
            </a:br>
            <a:r>
              <a:rPr lang="en-US" sz="1600" b="1" dirty="0">
                <a:solidFill>
                  <a:schemeClr val="tx1"/>
                </a:solidFill>
                <a:latin typeface="Cambria" pitchFamily="18" charset="0"/>
              </a:rPr>
              <a:t/>
            </a:r>
            <a:br>
              <a:rPr lang="en-US" sz="1600" b="1" dirty="0">
                <a:solidFill>
                  <a:schemeClr val="tx1"/>
                </a:solidFill>
                <a:latin typeface="Cambria" pitchFamily="18" charset="0"/>
              </a:rPr>
            </a:br>
            <a:r>
              <a:rPr lang="en-US" sz="2000" b="1" dirty="0">
                <a:solidFill>
                  <a:srgbClr val="1F497D"/>
                </a:solidFill>
                <a:latin typeface="Cambria" panose="02040503050406030204" pitchFamily="18" charset="0"/>
              </a:rPr>
              <a:t>”Certification of Authenticity and Development of a Promotion Network olive products in the across border GREECE – ITALY area”</a:t>
            </a:r>
            <a:r>
              <a:rPr lang="el-GR" sz="2000" b="1" dirty="0">
                <a:solidFill>
                  <a:srgbClr val="1F497D"/>
                </a:solidFill>
                <a:latin typeface="Cambria" panose="02040503050406030204" pitchFamily="18" charset="0"/>
              </a:rPr>
              <a:t/>
            </a:r>
            <a:br>
              <a:rPr lang="el-GR" sz="2000" b="1" dirty="0">
                <a:solidFill>
                  <a:srgbClr val="1F497D"/>
                </a:solidFill>
                <a:latin typeface="Cambria" panose="02040503050406030204" pitchFamily="18" charset="0"/>
              </a:rPr>
            </a:br>
            <a:r>
              <a:rPr lang="en-US" sz="2000" b="1" dirty="0">
                <a:solidFill>
                  <a:srgbClr val="1F497D"/>
                </a:solidFill>
                <a:latin typeface="Cambria" panose="02040503050406030204" pitchFamily="18" charset="0"/>
              </a:rPr>
              <a:t>https://interreg-authentic-olive-net.eu/</a:t>
            </a:r>
            <a:r>
              <a:rPr lang="el-GR" sz="2000" b="1" dirty="0">
                <a:solidFill>
                  <a:srgbClr val="1F497D"/>
                </a:solidFill>
                <a:latin typeface="Cambria" panose="02040503050406030204" pitchFamily="18" charset="0"/>
              </a:rPr>
              <a:t/>
            </a:r>
            <a:br>
              <a:rPr lang="el-GR" sz="2000" b="1" dirty="0">
                <a:solidFill>
                  <a:srgbClr val="1F497D"/>
                </a:solidFill>
                <a:latin typeface="Cambria" panose="02040503050406030204" pitchFamily="18" charset="0"/>
              </a:rPr>
            </a:br>
            <a:r>
              <a:rPr lang="en-US" sz="2000" b="1" dirty="0">
                <a:solidFill>
                  <a:schemeClr val="tx2"/>
                </a:solidFill>
                <a:latin typeface="Cambria" panose="02040503050406030204" pitchFamily="18" charset="0"/>
              </a:rPr>
              <a:t/>
            </a:r>
            <a:br>
              <a:rPr lang="en-US" sz="2000" b="1" dirty="0">
                <a:solidFill>
                  <a:schemeClr val="tx2"/>
                </a:solidFill>
                <a:latin typeface="Cambria" panose="02040503050406030204" pitchFamily="18" charset="0"/>
              </a:rPr>
            </a:br>
            <a:r>
              <a:rPr lang="en-US" sz="2000" b="1" dirty="0">
                <a:solidFill>
                  <a:schemeClr val="tx2"/>
                </a:solidFill>
                <a:latin typeface="Cambria" panose="02040503050406030204" pitchFamily="18" charset="0"/>
              </a:rPr>
              <a:t/>
            </a:r>
            <a:br>
              <a:rPr lang="en-US" sz="2000" b="1" dirty="0">
                <a:solidFill>
                  <a:schemeClr val="tx2"/>
                </a:solidFill>
                <a:latin typeface="Cambria" panose="02040503050406030204" pitchFamily="18" charset="0"/>
              </a:rPr>
            </a:br>
            <a:r>
              <a:rPr lang="en-US" sz="2000" b="1" dirty="0">
                <a:solidFill>
                  <a:schemeClr val="tx2"/>
                </a:solidFill>
                <a:latin typeface="Cambria" panose="02040503050406030204" pitchFamily="18" charset="0"/>
              </a:rPr>
              <a:t/>
            </a:r>
            <a:br>
              <a:rPr lang="en-US" sz="2000" b="1" dirty="0">
                <a:solidFill>
                  <a:schemeClr val="tx2"/>
                </a:solidFill>
                <a:latin typeface="Cambria" panose="02040503050406030204" pitchFamily="18" charset="0"/>
              </a:rPr>
            </a:br>
            <a:r>
              <a:rPr lang="en-US" sz="2000" b="1" dirty="0">
                <a:solidFill>
                  <a:schemeClr val="tx2"/>
                </a:solidFill>
                <a:latin typeface="Cambria" panose="02040503050406030204" pitchFamily="18" charset="0"/>
              </a:rPr>
              <a:t/>
            </a:r>
            <a:br>
              <a:rPr lang="en-US" sz="2000" b="1" dirty="0">
                <a:solidFill>
                  <a:schemeClr val="tx2"/>
                </a:solidFill>
                <a:latin typeface="Cambria" panose="02040503050406030204" pitchFamily="18" charset="0"/>
              </a:rPr>
            </a:br>
            <a:r>
              <a:rPr lang="en-US" sz="1600" dirty="0">
                <a:solidFill>
                  <a:srgbClr val="000099"/>
                </a:solidFill>
                <a:latin typeface="Cambria" panose="02040503050406030204" pitchFamily="18" charset="0"/>
              </a:rPr>
              <a:t/>
            </a:r>
            <a:br>
              <a:rPr lang="en-US" sz="1600" dirty="0">
                <a:solidFill>
                  <a:srgbClr val="000099"/>
                </a:solidFill>
                <a:latin typeface="Cambria" panose="02040503050406030204" pitchFamily="18" charset="0"/>
              </a:rPr>
            </a:br>
            <a:r>
              <a:rPr lang="en-US" sz="1600" dirty="0" smtClean="0">
                <a:solidFill>
                  <a:srgbClr val="000099"/>
                </a:solidFill>
                <a:latin typeface="Cambria" panose="02040503050406030204" pitchFamily="18" charset="0"/>
              </a:rPr>
              <a:t/>
            </a:r>
            <a:br>
              <a:rPr lang="en-US" sz="1600" dirty="0" smtClean="0">
                <a:solidFill>
                  <a:srgbClr val="000099"/>
                </a:solidFill>
                <a:latin typeface="Cambria" panose="02040503050406030204" pitchFamily="18" charset="0"/>
              </a:rPr>
            </a:br>
            <a:r>
              <a:rPr lang="el-GR" sz="1600" i="1" dirty="0" smtClean="0"/>
              <a:t>Το </a:t>
            </a:r>
            <a:r>
              <a:rPr lang="el-GR" sz="1600" i="1" dirty="0"/>
              <a:t>παρόν κείμενο παράχθηκε με την οικονομική υποστήριξη της Ευρωπαϊκής Ένωσης και  αντανακλά τις απόψεις των συγγραφέα και  η Διαχειριστική Αρχή  δεν ευθύνεται για οποιαδήποτε χρήση των πληροφοριών που περιέχονται σε αυτήν</a:t>
            </a:r>
            <a:r>
              <a:rPr lang="en-US" sz="1600" i="1" dirty="0">
                <a:ea typeface="Calibri"/>
                <a:cs typeface="Calibri"/>
              </a:rPr>
              <a:t> </a:t>
            </a:r>
            <a:r>
              <a:rPr lang="en-US" sz="1600" i="1" dirty="0">
                <a:solidFill>
                  <a:srgbClr val="000099"/>
                </a:solidFill>
                <a:latin typeface="Cambria" panose="02040503050406030204" pitchFamily="18" charset="0"/>
              </a:rPr>
              <a:t/>
            </a:r>
            <a:br>
              <a:rPr lang="en-US" sz="1600" i="1" dirty="0">
                <a:solidFill>
                  <a:srgbClr val="000099"/>
                </a:solidFill>
                <a:latin typeface="Cambria" panose="02040503050406030204" pitchFamily="18" charset="0"/>
              </a:rPr>
            </a:br>
            <a:r>
              <a:rPr lang="en-US" dirty="0">
                <a:solidFill>
                  <a:schemeClr val="tx1"/>
                </a:solidFill>
                <a:latin typeface="Cambria" pitchFamily="18" charset="0"/>
              </a:rPr>
              <a:t/>
            </a:r>
            <a:br>
              <a:rPr lang="en-US" dirty="0">
                <a:solidFill>
                  <a:schemeClr val="tx1"/>
                </a:solidFill>
                <a:latin typeface="Cambria" pitchFamily="18" charset="0"/>
              </a:rPr>
            </a:br>
            <a:endParaRPr lang="el-GR" b="1" dirty="0">
              <a:solidFill>
                <a:schemeClr val="tx2"/>
              </a:solidFill>
            </a:endParaRPr>
          </a:p>
        </p:txBody>
      </p:sp>
      <p:sp>
        <p:nvSpPr>
          <p:cNvPr id="3" name="AutoShape 4" descr="ÎÏÎ¿ÏÎ­Î»ÎµÏÎ¼Î± ÎµÎ¹ÎºÏÎ½Î±Ï Î³Î¹Î± interreg greece italy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6" name="Εικόνα 5" descr="C:\Users\user\AppData\Local\Microsoft\Windows\Temporary Internet Files\Content.Outlook\0TVTFSZK\AUTHENTIC-OLIVE-NET_Logo.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3768" y="232492"/>
            <a:ext cx="3933298" cy="1080120"/>
          </a:xfrm>
          <a:prstGeom prst="rect">
            <a:avLst/>
          </a:prstGeom>
          <a:noFill/>
          <a:ln>
            <a:noFill/>
          </a:ln>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19" y="3855598"/>
            <a:ext cx="1486313" cy="1229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04550" y="6165304"/>
            <a:ext cx="781050"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8195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79512" y="188640"/>
            <a:ext cx="7992888" cy="2304255"/>
          </a:xfrm>
        </p:spPr>
        <p:txBody>
          <a:bodyPr>
            <a:normAutofit fontScale="90000"/>
          </a:bodyPr>
          <a:lstStyle/>
          <a:p>
            <a:pPr>
              <a:lnSpc>
                <a:spcPct val="115000"/>
              </a:lnSpc>
              <a:spcAft>
                <a:spcPts val="600"/>
              </a:spcAft>
              <a:tabLst>
                <a:tab pos="4591050" algn="l"/>
              </a:tabLst>
            </a:pP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600" b="1" dirty="0">
                <a:solidFill>
                  <a:prstClr val="black"/>
                </a:solidFill>
                <a:latin typeface="Cambria" pitchFamily="18" charset="0"/>
                <a:ea typeface="Times New Roman"/>
                <a:cs typeface="Times New Roman"/>
              </a:rPr>
              <a:t>   </a:t>
            </a:r>
            <a:br>
              <a:rPr lang="el-GR" sz="3600" b="1" dirty="0">
                <a:solidFill>
                  <a:prstClr val="black"/>
                </a:solidFill>
                <a:latin typeface="Cambria" pitchFamily="18" charset="0"/>
                <a:ea typeface="Times New Roman"/>
                <a:cs typeface="Times New Roman"/>
              </a:rPr>
            </a:br>
            <a:r>
              <a:rPr lang="el-GR" sz="3600" b="1" dirty="0">
                <a:solidFill>
                  <a:prstClr val="black"/>
                </a:solidFill>
                <a:latin typeface="Cambria" pitchFamily="18" charset="0"/>
                <a:ea typeface="Times New Roman"/>
                <a:cs typeface="Times New Roman"/>
              </a:rPr>
              <a:t>      </a:t>
            </a:r>
            <a:r>
              <a:rPr lang="el-GR" sz="2000" b="1" dirty="0">
                <a:solidFill>
                  <a:prstClr val="black"/>
                </a:solidFill>
                <a:latin typeface="Cambria" pitchFamily="18" charset="0"/>
                <a:ea typeface="Times New Roman"/>
                <a:cs typeface="Times New Roman"/>
              </a:rPr>
              <a:t>Ορθές καλλιεργητικές τεχνικές  συλλογής και έκθλιψης ελιών</a:t>
            </a:r>
            <a:r>
              <a:rPr lang="en-US" sz="2200" dirty="0">
                <a:ea typeface="Calibri"/>
                <a:cs typeface="Times New Roman"/>
              </a:rPr>
              <a:t/>
            </a:r>
            <a:br>
              <a:rPr lang="en-US" sz="2200" dirty="0">
                <a:ea typeface="Calibri"/>
                <a:cs typeface="Times New Roman"/>
              </a:rPr>
            </a:br>
            <a:r>
              <a:rPr lang="en-US" sz="2200" b="1" dirty="0">
                <a:solidFill>
                  <a:prstClr val="black"/>
                </a:solidFill>
                <a:latin typeface="Cambria" pitchFamily="18" charset="0"/>
                <a:ea typeface="Times New Roman"/>
                <a:cs typeface="Times New Roman"/>
              </a:rPr>
              <a:t/>
            </a:r>
            <a:br>
              <a:rPr lang="en-US" sz="2200" b="1" dirty="0">
                <a:solidFill>
                  <a:prstClr val="black"/>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200" dirty="0">
                <a:solidFill>
                  <a:srgbClr val="47796A"/>
                </a:solidFill>
              </a:rPr>
              <a:t> </a:t>
            </a:r>
            <a:endParaRPr lang="el-GR" sz="3200" dirty="0">
              <a:solidFill>
                <a:srgbClr val="47796A"/>
              </a:solidFill>
            </a:endParaRPr>
          </a:p>
        </p:txBody>
      </p:sp>
      <p:sp>
        <p:nvSpPr>
          <p:cNvPr id="8" name="Rectangle 2"/>
          <p:cNvSpPr>
            <a:spLocks noGrp="1" noChangeArrowheads="1"/>
          </p:cNvSpPr>
          <p:nvPr>
            <p:ph idx="1"/>
          </p:nvPr>
        </p:nvSpPr>
        <p:spPr>
          <a:xfrm>
            <a:off x="447936" y="1124744"/>
            <a:ext cx="7940488" cy="5616624"/>
          </a:xfrm>
        </p:spPr>
        <p:txBody>
          <a:bodyPr>
            <a:normAutofit lnSpcReduction="10000"/>
          </a:bodyPr>
          <a:lstStyle/>
          <a:p>
            <a:pPr marL="0" lvl="0" indent="0" algn="just">
              <a:lnSpc>
                <a:spcPct val="120000"/>
              </a:lnSpc>
              <a:spcBef>
                <a:spcPts val="0"/>
              </a:spcBef>
              <a:buNone/>
            </a:pPr>
            <a:r>
              <a:rPr lang="el-GR" sz="1400" dirty="0">
                <a:solidFill>
                  <a:prstClr val="black"/>
                </a:solidFill>
              </a:rPr>
              <a:t>Μηχανοποίηση </a:t>
            </a:r>
          </a:p>
          <a:p>
            <a:pPr marL="0" lvl="0" indent="0" algn="just">
              <a:lnSpc>
                <a:spcPct val="120000"/>
              </a:lnSpc>
              <a:spcBef>
                <a:spcPts val="0"/>
              </a:spcBef>
              <a:buNone/>
            </a:pPr>
            <a:r>
              <a:rPr lang="el-GR" sz="1400" b="0" dirty="0">
                <a:solidFill>
                  <a:prstClr val="black"/>
                </a:solidFill>
              </a:rPr>
              <a:t>- Η μηχανοποίηση  μειώνει το κόστος παραγωγής και  αντιμετωπίζει σημαντικά   κοινωνικά και </a:t>
            </a:r>
            <a:r>
              <a:rPr lang="el-GR" sz="1400" b="0" dirty="0" smtClean="0">
                <a:solidFill>
                  <a:prstClr val="black"/>
                </a:solidFill>
              </a:rPr>
              <a:t>εργασιακά </a:t>
            </a:r>
            <a:r>
              <a:rPr lang="el-GR" sz="1400" b="0" dirty="0">
                <a:solidFill>
                  <a:prstClr val="black"/>
                </a:solidFill>
              </a:rPr>
              <a:t>προβλήματα ξεπερνώντας την έλλειψη εργαζομένων  και    καθιστώντας  τις καλλιεργητικές πρακτικές λιγότερο κουραστικές.</a:t>
            </a:r>
          </a:p>
          <a:p>
            <a:pPr marL="0" lvl="0" indent="0" algn="just">
              <a:lnSpc>
                <a:spcPct val="120000"/>
              </a:lnSpc>
              <a:spcBef>
                <a:spcPts val="0"/>
              </a:spcBef>
              <a:buNone/>
            </a:pPr>
            <a:r>
              <a:rPr lang="el-GR" sz="1400" b="0" dirty="0">
                <a:solidFill>
                  <a:prstClr val="black"/>
                </a:solidFill>
              </a:rPr>
              <a:t>- Η μηχανοποίηση μειώνει το χρόνο και την προσπάθεια που δαπανάται για τις καλλιεργητικές και παραγωγικές  πρακτικές των ελαιοκομικών προϊόντων, ενισχύοντας με αυτόν τον τρόπο την εργασία και την επαγγελματική ασφάλεια. </a:t>
            </a:r>
          </a:p>
          <a:p>
            <a:pPr marL="0" lvl="0" indent="0" algn="just">
              <a:lnSpc>
                <a:spcPct val="120000"/>
              </a:lnSpc>
              <a:spcBef>
                <a:spcPts val="0"/>
              </a:spcBef>
              <a:buNone/>
            </a:pPr>
            <a:r>
              <a:rPr lang="el-GR" sz="1400" dirty="0">
                <a:solidFill>
                  <a:prstClr val="black"/>
                </a:solidFill>
              </a:rPr>
              <a:t>Βέλτιστη παρακολούθηση και διαχείριση του χρόνου συγκομιδής </a:t>
            </a:r>
          </a:p>
          <a:p>
            <a:pPr marL="0" lvl="0" indent="0" algn="just">
              <a:lnSpc>
                <a:spcPct val="120000"/>
              </a:lnSpc>
              <a:spcBef>
                <a:spcPts val="0"/>
              </a:spcBef>
              <a:buNone/>
            </a:pPr>
            <a:r>
              <a:rPr lang="el-GR" sz="1400" b="0" dirty="0">
                <a:solidFill>
                  <a:prstClr val="black"/>
                </a:solidFill>
              </a:rPr>
              <a:t>- Οι καρποί ελιάς πρέπει να συγκομίζονται όταν η ποσότητα και η ποιότητα του λαδιού βρίσκονται στο υψηλότερο επίπεδο και η απόδοση των μηχανημάτων είναι πιο αποτελεσματική. </a:t>
            </a:r>
          </a:p>
          <a:p>
            <a:pPr marL="0" lvl="0" indent="0" algn="just">
              <a:lnSpc>
                <a:spcPct val="120000"/>
              </a:lnSpc>
              <a:spcBef>
                <a:spcPts val="0"/>
              </a:spcBef>
              <a:buNone/>
            </a:pPr>
            <a:r>
              <a:rPr lang="el-GR" sz="1400" dirty="0">
                <a:solidFill>
                  <a:prstClr val="black"/>
                </a:solidFill>
              </a:rPr>
              <a:t>Παραγωγικότητα ελαιώνων</a:t>
            </a:r>
          </a:p>
          <a:p>
            <a:pPr marL="0" lvl="0" indent="0" algn="just">
              <a:lnSpc>
                <a:spcPct val="120000"/>
              </a:lnSpc>
              <a:spcBef>
                <a:spcPts val="0"/>
              </a:spcBef>
              <a:buNone/>
            </a:pPr>
            <a:r>
              <a:rPr lang="el-GR" sz="1400" b="0" dirty="0">
                <a:solidFill>
                  <a:prstClr val="black"/>
                </a:solidFill>
              </a:rPr>
              <a:t>Μία από τις κορυφαίες προϋποθέσεις για την απόκτηση μεγαλύτερων αποδόσεων είναι η καλλιέργεια των καλύτερων ποικιλιών σε περιοχές κατάλληλες για καλλιέργεια ελιάς. </a:t>
            </a:r>
          </a:p>
          <a:p>
            <a:pPr marL="0" lvl="0" indent="0" algn="just">
              <a:lnSpc>
                <a:spcPct val="120000"/>
              </a:lnSpc>
              <a:spcBef>
                <a:spcPts val="0"/>
              </a:spcBef>
              <a:buNone/>
            </a:pPr>
            <a:r>
              <a:rPr lang="el-GR" sz="1400" dirty="0">
                <a:solidFill>
                  <a:prstClr val="black"/>
                </a:solidFill>
              </a:rPr>
              <a:t>Απόσταση φύτευσης </a:t>
            </a:r>
          </a:p>
          <a:p>
            <a:pPr marL="0" lvl="0" indent="0" algn="just">
              <a:lnSpc>
                <a:spcPct val="120000"/>
              </a:lnSpc>
              <a:spcBef>
                <a:spcPts val="0"/>
              </a:spcBef>
              <a:buNone/>
            </a:pPr>
            <a:r>
              <a:rPr lang="el-GR" sz="1400" b="0" dirty="0">
                <a:solidFill>
                  <a:prstClr val="black"/>
                </a:solidFill>
              </a:rPr>
              <a:t>- Η απόσταση των  6x6m  επιτρέπει στους παραγωγούς να  ελιχθούν ευκολότερα με τα μηχανήματα τους.</a:t>
            </a:r>
          </a:p>
          <a:p>
            <a:pPr marL="0" lvl="0" indent="0" algn="just">
              <a:lnSpc>
                <a:spcPct val="120000"/>
              </a:lnSpc>
              <a:spcBef>
                <a:spcPts val="0"/>
              </a:spcBef>
              <a:buNone/>
            </a:pPr>
            <a:r>
              <a:rPr lang="el-GR" sz="1400" dirty="0">
                <a:solidFill>
                  <a:prstClr val="black"/>
                </a:solidFill>
              </a:rPr>
              <a:t>Παραγωγή και μεταφορά με χαμηλό αποτύπωμα άνθρακα </a:t>
            </a:r>
          </a:p>
          <a:p>
            <a:pPr marL="0" lvl="0" indent="0" algn="just">
              <a:lnSpc>
                <a:spcPct val="120000"/>
              </a:lnSpc>
              <a:spcBef>
                <a:spcPts val="0"/>
              </a:spcBef>
              <a:buNone/>
            </a:pPr>
            <a:r>
              <a:rPr lang="el-GR" sz="1400" b="0" dirty="0">
                <a:solidFill>
                  <a:prstClr val="black"/>
                </a:solidFill>
              </a:rPr>
              <a:t>- Διεθνής τάση για υιοθέτηση περισσότερο οικολογικών πρακτικών παραγωγής με αποτελεσματική διαχείριση των φυσικών πόρων, όπως το νερό και τα απόβλητα, και δημιουργία  εφοδιαστικών αλυσίδων που αξιοποιούν το βέλτιστο φιλικούς προς το περιβάλλον  τρόπους μεταφοράς.</a:t>
            </a:r>
          </a:p>
          <a:p>
            <a:pPr marL="0" lvl="0" indent="0" algn="just">
              <a:lnSpc>
                <a:spcPct val="120000"/>
              </a:lnSpc>
              <a:spcBef>
                <a:spcPts val="0"/>
              </a:spcBef>
              <a:buNone/>
            </a:pPr>
            <a:endParaRPr lang="el-GR" sz="1400" i="1" dirty="0">
              <a:solidFill>
                <a:prstClr val="black"/>
              </a:solidFill>
            </a:endParaRPr>
          </a:p>
          <a:p>
            <a:pPr marL="0" lvl="0" indent="0" algn="just">
              <a:lnSpc>
                <a:spcPct val="120000"/>
              </a:lnSpc>
              <a:spcBef>
                <a:spcPts val="0"/>
              </a:spcBef>
              <a:buNone/>
            </a:pPr>
            <a:r>
              <a:rPr lang="el-GR" sz="1400" i="1" dirty="0">
                <a:solidFill>
                  <a:prstClr val="black"/>
                </a:solidFill>
              </a:rPr>
              <a:t>Μπορείτε να μελετήσετε τον Οδηγό Ορθών Πρακτικών στην Παραγωγική Διαδικασία του Ελαιολάδου του Υπουργείου Αγροτικής Ανάπτυξης &amp; Τροφίμων στον παρακάτω </a:t>
            </a:r>
            <a:r>
              <a:rPr lang="en-US" sz="1400" i="1" dirty="0">
                <a:solidFill>
                  <a:prstClr val="black"/>
                </a:solidFill>
              </a:rPr>
              <a:t>link:</a:t>
            </a:r>
          </a:p>
          <a:p>
            <a:pPr marL="0" lvl="0" indent="0" algn="just">
              <a:lnSpc>
                <a:spcPct val="120000"/>
              </a:lnSpc>
              <a:spcBef>
                <a:spcPts val="0"/>
              </a:spcBef>
              <a:buNone/>
            </a:pPr>
            <a:r>
              <a:rPr lang="en-US" sz="1400" i="1" dirty="0">
                <a:solidFill>
                  <a:prstClr val="black"/>
                </a:solidFill>
                <a:hlinkClick r:id="rId3"/>
              </a:rPr>
              <a:t>http://www.minagric.gr/images/stories/docs/agrotis/Elia/odhgos_elaioladou_211216.pdf</a:t>
            </a:r>
            <a:endParaRPr lang="el-GR" sz="1400" i="1" dirty="0">
              <a:solidFill>
                <a:prstClr val="black"/>
              </a:solidFill>
            </a:endParaRPr>
          </a:p>
          <a:p>
            <a:pPr marL="0" lvl="0" indent="0" algn="just">
              <a:lnSpc>
                <a:spcPct val="120000"/>
              </a:lnSpc>
              <a:spcBef>
                <a:spcPts val="0"/>
              </a:spcBef>
              <a:buNone/>
            </a:pPr>
            <a:endParaRPr lang="el-GR" sz="1700" b="0" dirty="0">
              <a:solidFill>
                <a:prstClr val="black"/>
              </a:solidFill>
            </a:endParaRPr>
          </a:p>
          <a:p>
            <a:pPr lvl="0" algn="just">
              <a:lnSpc>
                <a:spcPct val="120000"/>
              </a:lnSpc>
              <a:spcBef>
                <a:spcPts val="600"/>
              </a:spcBef>
              <a:buFontTx/>
              <a:buChar char="-"/>
            </a:pPr>
            <a:endParaRPr lang="el-GR" sz="1700" b="0" dirty="0">
              <a:solidFill>
                <a:prstClr val="black"/>
              </a:solidFill>
            </a:endParaRPr>
          </a:p>
          <a:p>
            <a:pPr marL="0" indent="0" algn="just">
              <a:lnSpc>
                <a:spcPct val="120000"/>
              </a:lnSpc>
              <a:spcBef>
                <a:spcPts val="600"/>
              </a:spcBef>
              <a:buNone/>
            </a:pPr>
            <a:endParaRPr lang="el-GR" sz="1800" dirty="0">
              <a:solidFill>
                <a:schemeClr val="tx1"/>
              </a:solidFill>
            </a:endParaRPr>
          </a:p>
          <a:p>
            <a:pPr algn="just">
              <a:lnSpc>
                <a:spcPct val="120000"/>
              </a:lnSpc>
              <a:spcBef>
                <a:spcPts val="600"/>
              </a:spcBef>
              <a:buFont typeface="Wingdings" panose="05000000000000000000" pitchFamily="2" charset="2"/>
              <a:buChar char="v"/>
            </a:pPr>
            <a:endParaRPr lang="en-US" sz="8000" b="0" dirty="0">
              <a:solidFill>
                <a:schemeClr val="tx1"/>
              </a:solidFill>
            </a:endParaRPr>
          </a:p>
          <a:p>
            <a:pPr marL="0" indent="0" algn="just">
              <a:lnSpc>
                <a:spcPct val="120000"/>
              </a:lnSpc>
              <a:spcBef>
                <a:spcPts val="600"/>
              </a:spcBef>
              <a:buNone/>
            </a:pPr>
            <a:endParaRPr lang="en-US" sz="8000" b="0" dirty="0">
              <a:solidFill>
                <a:schemeClr val="tx1"/>
              </a:solidFill>
            </a:endParaRPr>
          </a:p>
          <a:p>
            <a:pPr marL="0" indent="0">
              <a:buNone/>
            </a:pPr>
            <a:endParaRPr lang="it-IT" sz="8000" dirty="0">
              <a:solidFill>
                <a:schemeClr val="tx2"/>
              </a:solidFill>
              <a:latin typeface="Cambria" panose="02040503050406030204" pitchFamily="18" charset="0"/>
            </a:endParaRPr>
          </a:p>
          <a:p>
            <a:pPr marL="0" indent="0">
              <a:buNone/>
            </a:pPr>
            <a:endParaRPr lang="it-IT" sz="8000" dirty="0">
              <a:solidFill>
                <a:schemeClr val="tx2"/>
              </a:solidFill>
              <a:latin typeface="Cambria" panose="02040503050406030204" pitchFamily="18" charset="0"/>
            </a:endParaRPr>
          </a:p>
          <a:p>
            <a:pPr marL="0" indent="0">
              <a:buNone/>
            </a:pPr>
            <a:endParaRPr lang="el-GR" sz="8000" dirty="0">
              <a:solidFill>
                <a:schemeClr val="tx2"/>
              </a:solidFill>
              <a:latin typeface="Cambria" panose="02040503050406030204" pitchFamily="18" charset="0"/>
            </a:endParaRPr>
          </a:p>
          <a:p>
            <a:pPr marL="0" indent="0" algn="just">
              <a:lnSpc>
                <a:spcPct val="120000"/>
              </a:lnSpc>
              <a:spcBef>
                <a:spcPts val="600"/>
              </a:spcBef>
              <a:spcAft>
                <a:spcPts val="600"/>
              </a:spcAft>
              <a:buNone/>
            </a:pPr>
            <a:endParaRPr lang="en-US" sz="8000" b="0" dirty="0">
              <a:solidFill>
                <a:schemeClr val="tx1"/>
              </a:solidFill>
              <a:latin typeface="Cambria" pitchFamily="18"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2159776156"/>
              </p:ext>
            </p:extLst>
          </p:nvPr>
        </p:nvGraphicFramePr>
        <p:xfrm>
          <a:off x="8316416" y="5589239"/>
          <a:ext cx="49188" cy="316909"/>
        </p:xfrm>
        <a:graphic>
          <a:graphicData uri="http://schemas.openxmlformats.org/drawingml/2006/chart">
            <c:chart xmlns:c="http://schemas.openxmlformats.org/drawingml/2006/chart" xmlns:r="http://schemas.openxmlformats.org/officeDocument/2006/relationships" r:id="rId4"/>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l-GR" sz="1600" b="0" i="0" u="none" strike="noStrike" kern="1200" cap="none" spc="0" normalizeH="0" baseline="0" noProof="0" dirty="0">
              <a:ln>
                <a:noFill/>
              </a:ln>
              <a:solidFill>
                <a:schemeClr val="tx1"/>
              </a:solidFill>
              <a:effectLst/>
              <a:uLnTx/>
              <a:uFillTx/>
              <a:latin typeface="Cambria" pitchFamily="18" charset="0"/>
              <a:ea typeface="+mj-ea"/>
              <a:cs typeface="+mj-cs"/>
            </a:endParaRPr>
          </a:p>
        </p:txBody>
      </p:sp>
      <p:pic>
        <p:nvPicPr>
          <p:cNvPr id="9" name="Εικόνα 8" descr="C:\Users\user\AppData\Local\Microsoft\Windows\Temporary Internet Files\Content.Outlook\0TVTFSZK\AUTHENTIC-OLIVE-NET_Logo.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40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72650"/>
            <a:ext cx="1060703" cy="87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7721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79512" y="628527"/>
            <a:ext cx="8754176" cy="2080393"/>
          </a:xfrm>
        </p:spPr>
        <p:txBody>
          <a:bodyPr>
            <a:normAutofit fontScale="90000"/>
          </a:bodyPr>
          <a:lstStyle/>
          <a:p>
            <a:pPr>
              <a:lnSpc>
                <a:spcPct val="115000"/>
              </a:lnSpc>
              <a:spcAft>
                <a:spcPts val="600"/>
              </a:spcAft>
              <a:tabLst>
                <a:tab pos="4591050" algn="l"/>
              </a:tabLst>
            </a:pP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2000" b="1" dirty="0">
                <a:solidFill>
                  <a:prstClr val="black"/>
                </a:solidFill>
                <a:latin typeface="Cambria" pitchFamily="18" charset="0"/>
                <a:ea typeface="Times New Roman"/>
                <a:cs typeface="Times New Roman"/>
              </a:rPr>
              <a:t>ΣΥΓΚΟΜΙΔΗ </a:t>
            </a:r>
            <a:r>
              <a:rPr lang="en-US" sz="2000" b="1" dirty="0">
                <a:solidFill>
                  <a:prstClr val="black"/>
                </a:solidFill>
                <a:latin typeface="Cambria" pitchFamily="18" charset="0"/>
                <a:ea typeface="Times New Roman"/>
                <a:cs typeface="Times New Roman"/>
              </a:rPr>
              <a:t>&amp; </a:t>
            </a:r>
            <a:r>
              <a:rPr lang="el-GR" sz="2000" b="1" dirty="0">
                <a:solidFill>
                  <a:prstClr val="black"/>
                </a:solidFill>
                <a:latin typeface="Cambria" pitchFamily="18" charset="0"/>
                <a:ea typeface="Times New Roman"/>
                <a:cs typeface="Times New Roman"/>
              </a:rPr>
              <a:t> ΜΕΤΑΦΟΡΑ ΣΤΟ ΕΛΑΙΟΤΡΙΒΕΙΟ</a:t>
            </a:r>
            <a:r>
              <a:rPr lang="en-US" sz="2200" dirty="0">
                <a:ea typeface="Calibri"/>
                <a:cs typeface="Times New Roman"/>
              </a:rPr>
              <a:t/>
            </a:r>
            <a:br>
              <a:rPr lang="en-US" sz="2200" dirty="0">
                <a:ea typeface="Calibri"/>
                <a:cs typeface="Times New Roman"/>
              </a:rPr>
            </a:br>
            <a:r>
              <a:rPr lang="en-US" sz="2200" b="1" dirty="0">
                <a:solidFill>
                  <a:prstClr val="black"/>
                </a:solidFill>
                <a:latin typeface="Cambria" pitchFamily="18" charset="0"/>
                <a:ea typeface="Times New Roman"/>
                <a:cs typeface="Times New Roman"/>
              </a:rPr>
              <a:t/>
            </a:r>
            <a:br>
              <a:rPr lang="en-US" sz="2200" b="1" dirty="0">
                <a:solidFill>
                  <a:prstClr val="black"/>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200" dirty="0">
                <a:solidFill>
                  <a:srgbClr val="47796A"/>
                </a:solidFill>
              </a:rPr>
              <a:t> </a:t>
            </a:r>
            <a:endParaRPr lang="el-GR" sz="3200" dirty="0">
              <a:solidFill>
                <a:srgbClr val="47796A"/>
              </a:solidFill>
            </a:endParaRPr>
          </a:p>
        </p:txBody>
      </p:sp>
      <p:sp>
        <p:nvSpPr>
          <p:cNvPr id="8" name="Rectangle 2"/>
          <p:cNvSpPr>
            <a:spLocks noGrp="1" noChangeArrowheads="1"/>
          </p:cNvSpPr>
          <p:nvPr>
            <p:ph idx="1"/>
          </p:nvPr>
        </p:nvSpPr>
        <p:spPr>
          <a:xfrm>
            <a:off x="447936" y="4437112"/>
            <a:ext cx="7796472" cy="2160240"/>
          </a:xfrm>
        </p:spPr>
        <p:txBody>
          <a:bodyPr>
            <a:normAutofit lnSpcReduction="10000"/>
          </a:bodyPr>
          <a:lstStyle/>
          <a:p>
            <a:pPr marL="0" indent="0" algn="just">
              <a:spcBef>
                <a:spcPts val="0"/>
              </a:spcBef>
              <a:buNone/>
            </a:pPr>
            <a:r>
              <a:rPr lang="el-GR" sz="1800" b="0" dirty="0">
                <a:solidFill>
                  <a:schemeClr val="tx2"/>
                </a:solidFill>
                <a:latin typeface="Cambria" panose="02040503050406030204" pitchFamily="18" charset="0"/>
              </a:rPr>
              <a:t>- Η συγκομιδή των ελιών συνήθως ξεκινά τον Οκτώβριο και τελειώνει τον Φεβρουάριο κάθε έτους. </a:t>
            </a:r>
          </a:p>
          <a:p>
            <a:pPr marL="0" indent="0" algn="just">
              <a:spcBef>
                <a:spcPts val="0"/>
              </a:spcBef>
              <a:buNone/>
            </a:pPr>
            <a:r>
              <a:rPr lang="el-GR" sz="1800" b="0" dirty="0">
                <a:solidFill>
                  <a:schemeClr val="tx2"/>
                </a:solidFill>
                <a:latin typeface="Cambria" panose="02040503050406030204" pitchFamily="18" charset="0"/>
              </a:rPr>
              <a:t>- Ανάλογα με την ημερομηνία συγκομιδής και την ωρίμανση των καρπών της ελιάς, τα ελαιόλαδα που λαμβάνονται μπορεί να έχουν διαφορετικές ιδιότητες. </a:t>
            </a:r>
          </a:p>
          <a:p>
            <a:pPr marL="0" indent="0" algn="just">
              <a:buNone/>
            </a:pPr>
            <a:r>
              <a:rPr lang="el-GR" sz="1800" b="0" dirty="0">
                <a:solidFill>
                  <a:schemeClr val="tx2"/>
                </a:solidFill>
                <a:latin typeface="Cambria" panose="02040503050406030204" pitchFamily="18" charset="0"/>
              </a:rPr>
              <a:t> - Αφού οι ελιές συλλεχθούν στους ελαιώνες, πρέπει να μεταφερθούν στο ελαιοτριβείο το συντομότερο δυνατόν, για να αποφευχθούν οι διαδικασίες ζύμωσης. </a:t>
            </a:r>
            <a:endParaRPr lang="el-GR" sz="8000" dirty="0">
              <a:solidFill>
                <a:schemeClr val="tx2"/>
              </a:solidFill>
              <a:latin typeface="Cambria" panose="02040503050406030204" pitchFamily="18" charset="0"/>
            </a:endParaRPr>
          </a:p>
          <a:p>
            <a:pPr marL="0" indent="0" algn="just">
              <a:lnSpc>
                <a:spcPct val="120000"/>
              </a:lnSpc>
              <a:spcBef>
                <a:spcPts val="600"/>
              </a:spcBef>
              <a:spcAft>
                <a:spcPts val="600"/>
              </a:spcAft>
              <a:buNone/>
            </a:pPr>
            <a:endParaRPr lang="en-US" sz="8000" b="0" dirty="0">
              <a:solidFill>
                <a:schemeClr val="tx1"/>
              </a:solidFill>
              <a:latin typeface="Cambria" pitchFamily="18"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3717496691"/>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22" y="0"/>
            <a:ext cx="1060703" cy="87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5" y="1196752"/>
            <a:ext cx="4536503" cy="2287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60032" y="2132856"/>
            <a:ext cx="3530019" cy="2350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40568" y="3556000"/>
            <a:ext cx="5487987" cy="160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070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79512" y="628527"/>
            <a:ext cx="8754176" cy="2080393"/>
          </a:xfrm>
        </p:spPr>
        <p:txBody>
          <a:bodyPr>
            <a:normAutofit fontScale="90000"/>
          </a:bodyPr>
          <a:lstStyle/>
          <a:p>
            <a:pPr>
              <a:lnSpc>
                <a:spcPct val="115000"/>
              </a:lnSpc>
              <a:spcAft>
                <a:spcPts val="600"/>
              </a:spcAft>
              <a:tabLst>
                <a:tab pos="4591050" algn="l"/>
              </a:tabLst>
            </a:pP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2000" b="1" dirty="0">
                <a:solidFill>
                  <a:prstClr val="black"/>
                </a:solidFill>
                <a:latin typeface="Cambria" pitchFamily="18" charset="0"/>
                <a:ea typeface="Times New Roman"/>
                <a:cs typeface="Times New Roman"/>
              </a:rPr>
              <a:t> ΕΠΕΞΕΡΓΑΣΙΑ ΣΤΟ ΕΛΑΙΟΤΡΙΒΕΙΟ</a:t>
            </a:r>
            <a:r>
              <a:rPr lang="en-US" sz="2200" dirty="0">
                <a:ea typeface="Calibri"/>
                <a:cs typeface="Times New Roman"/>
              </a:rPr>
              <a:t/>
            </a:r>
            <a:br>
              <a:rPr lang="en-US" sz="2200" dirty="0">
                <a:ea typeface="Calibri"/>
                <a:cs typeface="Times New Roman"/>
              </a:rPr>
            </a:br>
            <a:r>
              <a:rPr lang="en-US" sz="2200" b="1" dirty="0">
                <a:solidFill>
                  <a:prstClr val="black"/>
                </a:solidFill>
                <a:latin typeface="Cambria" pitchFamily="18" charset="0"/>
                <a:ea typeface="Times New Roman"/>
                <a:cs typeface="Times New Roman"/>
              </a:rPr>
              <a:t/>
            </a:r>
            <a:br>
              <a:rPr lang="en-US" sz="2200" b="1" dirty="0">
                <a:solidFill>
                  <a:prstClr val="black"/>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200" dirty="0">
                <a:solidFill>
                  <a:srgbClr val="47796A"/>
                </a:solidFill>
              </a:rPr>
              <a:t> </a:t>
            </a:r>
            <a:endParaRPr lang="el-GR" sz="3200" dirty="0">
              <a:solidFill>
                <a:srgbClr val="47796A"/>
              </a:solidFill>
            </a:endParaRPr>
          </a:p>
        </p:txBody>
      </p:sp>
      <p:sp>
        <p:nvSpPr>
          <p:cNvPr id="8" name="Rectangle 2"/>
          <p:cNvSpPr>
            <a:spLocks noGrp="1" noChangeArrowheads="1"/>
          </p:cNvSpPr>
          <p:nvPr>
            <p:ph idx="1"/>
          </p:nvPr>
        </p:nvSpPr>
        <p:spPr>
          <a:xfrm>
            <a:off x="447936" y="1124744"/>
            <a:ext cx="3403984" cy="1872208"/>
          </a:xfrm>
        </p:spPr>
        <p:txBody>
          <a:bodyPr>
            <a:normAutofit/>
          </a:bodyPr>
          <a:lstStyle/>
          <a:p>
            <a:pPr marL="0" indent="0" algn="just">
              <a:lnSpc>
                <a:spcPct val="120000"/>
              </a:lnSpc>
              <a:spcBef>
                <a:spcPts val="0"/>
              </a:spcBef>
              <a:buNone/>
            </a:pPr>
            <a:r>
              <a:rPr lang="el-GR" sz="1500" b="0" dirty="0">
                <a:solidFill>
                  <a:schemeClr val="tx1"/>
                </a:solidFill>
                <a:latin typeface="Cambria" pitchFamily="18" charset="0"/>
              </a:rPr>
              <a:t>1. Αφαίρεση φύλλων με τους ανεμιστήρες &amp;  πλύσιμο </a:t>
            </a:r>
            <a:r>
              <a:rPr lang="el-GR" sz="1500" b="0" dirty="0" err="1">
                <a:solidFill>
                  <a:schemeClr val="tx1"/>
                </a:solidFill>
                <a:latin typeface="Cambria" pitchFamily="18" charset="0"/>
              </a:rPr>
              <a:t>ελαιοκαρπών</a:t>
            </a:r>
            <a:endParaRPr lang="el-GR" sz="1500" b="0" dirty="0">
              <a:solidFill>
                <a:schemeClr val="tx1"/>
              </a:solidFill>
              <a:latin typeface="Cambria" pitchFamily="18" charset="0"/>
            </a:endParaRPr>
          </a:p>
          <a:p>
            <a:pPr marL="0" indent="0" algn="just">
              <a:lnSpc>
                <a:spcPct val="120000"/>
              </a:lnSpc>
              <a:spcBef>
                <a:spcPts val="0"/>
              </a:spcBef>
              <a:spcAft>
                <a:spcPts val="600"/>
              </a:spcAft>
              <a:buNone/>
            </a:pPr>
            <a:r>
              <a:rPr lang="el-GR" sz="1500" b="0" dirty="0">
                <a:solidFill>
                  <a:schemeClr val="tx1"/>
                </a:solidFill>
                <a:latin typeface="Cambria" pitchFamily="18" charset="0"/>
              </a:rPr>
              <a:t>2. Επεξεργασία </a:t>
            </a:r>
            <a:r>
              <a:rPr lang="el-GR" sz="1500" b="0" dirty="0" err="1">
                <a:solidFill>
                  <a:schemeClr val="tx1"/>
                </a:solidFill>
                <a:latin typeface="Cambria" pitchFamily="18" charset="0"/>
              </a:rPr>
              <a:t>ελαιοκαρπών</a:t>
            </a:r>
            <a:r>
              <a:rPr lang="el-GR" sz="1500" b="0" dirty="0">
                <a:solidFill>
                  <a:schemeClr val="tx1"/>
                </a:solidFill>
                <a:latin typeface="Cambria" pitchFamily="18" charset="0"/>
              </a:rPr>
              <a:t> (μηχανική εκχύλιση) </a:t>
            </a:r>
          </a:p>
          <a:p>
            <a:pPr marL="0" indent="0" algn="just">
              <a:lnSpc>
                <a:spcPct val="120000"/>
              </a:lnSpc>
              <a:spcBef>
                <a:spcPts val="0"/>
              </a:spcBef>
              <a:buNone/>
            </a:pPr>
            <a:r>
              <a:rPr lang="el-GR" sz="1500" b="0" dirty="0">
                <a:solidFill>
                  <a:schemeClr val="tx1"/>
                </a:solidFill>
                <a:latin typeface="Cambria" pitchFamily="18" charset="0"/>
              </a:rPr>
              <a:t> 3. Αποθήκευση &amp; σήμανση ελαιολάδου </a:t>
            </a: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1483568440"/>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060703" cy="87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7985" y="2420888"/>
            <a:ext cx="3558894" cy="2422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6"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23928" y="4941168"/>
            <a:ext cx="5487987" cy="160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0431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79512" y="628527"/>
            <a:ext cx="8754176" cy="2080393"/>
          </a:xfrm>
        </p:spPr>
        <p:txBody>
          <a:bodyPr>
            <a:normAutofit fontScale="90000"/>
          </a:bodyPr>
          <a:lstStyle/>
          <a:p>
            <a:pPr>
              <a:lnSpc>
                <a:spcPct val="115000"/>
              </a:lnSpc>
              <a:spcAft>
                <a:spcPts val="600"/>
              </a:spcAft>
              <a:tabLst>
                <a:tab pos="4591050" algn="l"/>
              </a:tabLst>
            </a:pP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2000" b="1" dirty="0">
                <a:solidFill>
                  <a:prstClr val="black"/>
                </a:solidFill>
                <a:latin typeface="Cambria" pitchFamily="18" charset="0"/>
                <a:ea typeface="Times New Roman"/>
                <a:cs typeface="Times New Roman"/>
              </a:rPr>
              <a:t>ΕΜΦΙΑΛΩΣΗ </a:t>
            </a:r>
            <a:r>
              <a:rPr lang="en-US" sz="2000" b="1" dirty="0">
                <a:solidFill>
                  <a:prstClr val="black"/>
                </a:solidFill>
                <a:latin typeface="Cambria" pitchFamily="18" charset="0"/>
                <a:ea typeface="Times New Roman"/>
                <a:cs typeface="Times New Roman"/>
              </a:rPr>
              <a:t>&amp; </a:t>
            </a:r>
            <a:r>
              <a:rPr lang="el-GR" sz="2000" b="1" dirty="0">
                <a:solidFill>
                  <a:prstClr val="black"/>
                </a:solidFill>
                <a:latin typeface="Cambria" pitchFamily="18" charset="0"/>
                <a:ea typeface="Times New Roman"/>
                <a:cs typeface="Times New Roman"/>
              </a:rPr>
              <a:t> ΕΜΠΟΡΙΑ</a:t>
            </a:r>
            <a:r>
              <a:rPr lang="en-US" sz="2200" dirty="0">
                <a:ea typeface="Calibri"/>
                <a:cs typeface="Times New Roman"/>
              </a:rPr>
              <a:t/>
            </a:r>
            <a:br>
              <a:rPr lang="en-US" sz="2200" dirty="0">
                <a:ea typeface="Calibri"/>
                <a:cs typeface="Times New Roman"/>
              </a:rPr>
            </a:br>
            <a:r>
              <a:rPr lang="en-US" sz="2200" b="1" dirty="0">
                <a:solidFill>
                  <a:prstClr val="black"/>
                </a:solidFill>
                <a:latin typeface="Cambria" pitchFamily="18" charset="0"/>
                <a:ea typeface="Times New Roman"/>
                <a:cs typeface="Times New Roman"/>
              </a:rPr>
              <a:t/>
            </a:r>
            <a:br>
              <a:rPr lang="en-US" sz="2200" b="1" dirty="0">
                <a:solidFill>
                  <a:prstClr val="black"/>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200" dirty="0">
                <a:solidFill>
                  <a:srgbClr val="47796A"/>
                </a:solidFill>
              </a:rPr>
              <a:t> </a:t>
            </a:r>
            <a:endParaRPr lang="el-GR" sz="3200" dirty="0">
              <a:solidFill>
                <a:srgbClr val="47796A"/>
              </a:solidFill>
            </a:endParaRPr>
          </a:p>
        </p:txBody>
      </p:sp>
      <p:sp>
        <p:nvSpPr>
          <p:cNvPr id="8" name="Rectangle 2"/>
          <p:cNvSpPr>
            <a:spLocks noGrp="1" noChangeArrowheads="1"/>
          </p:cNvSpPr>
          <p:nvPr>
            <p:ph idx="1"/>
          </p:nvPr>
        </p:nvSpPr>
        <p:spPr>
          <a:xfrm>
            <a:off x="447936" y="3861048"/>
            <a:ext cx="7796472" cy="2736304"/>
          </a:xfrm>
        </p:spPr>
        <p:txBody>
          <a:bodyPr>
            <a:normAutofit/>
          </a:bodyPr>
          <a:lstStyle/>
          <a:p>
            <a:pPr marL="0" indent="0" algn="just">
              <a:spcBef>
                <a:spcPts val="600"/>
              </a:spcBef>
              <a:spcAft>
                <a:spcPts val="600"/>
              </a:spcAft>
              <a:buNone/>
            </a:pPr>
            <a:r>
              <a:rPr lang="el-GR" sz="1800" b="0" dirty="0">
                <a:solidFill>
                  <a:schemeClr val="tx2"/>
                </a:solidFill>
                <a:latin typeface="Cambria" panose="02040503050406030204" pitchFamily="18" charset="0"/>
              </a:rPr>
              <a:t>- Τα εξαιρετικά παρθένα και παρθένα ελαιόλαδα εμφιαλώνονται και σημαίνονται με τις απαραίτητες υποχρεωτικές και προαιρετικές ενδείξεις. </a:t>
            </a:r>
          </a:p>
          <a:p>
            <a:pPr marL="0" indent="0" algn="just">
              <a:spcBef>
                <a:spcPts val="600"/>
              </a:spcBef>
              <a:spcAft>
                <a:spcPts val="600"/>
              </a:spcAft>
              <a:buNone/>
            </a:pPr>
            <a:r>
              <a:rPr lang="el-GR" sz="1800" b="0" dirty="0">
                <a:solidFill>
                  <a:schemeClr val="tx2"/>
                </a:solidFill>
                <a:latin typeface="Cambria" panose="02040503050406030204" pitchFamily="18" charset="0"/>
              </a:rPr>
              <a:t>- Οι φιάλες πρέπει να διατηρούνται μακριά από </a:t>
            </a:r>
            <a:r>
              <a:rPr lang="el-GR" sz="1800" b="0" dirty="0" smtClean="0">
                <a:solidFill>
                  <a:schemeClr val="tx2"/>
                </a:solidFill>
                <a:latin typeface="Cambria" panose="02040503050406030204" pitchFamily="18" charset="0"/>
              </a:rPr>
              <a:t>μέτριες </a:t>
            </a:r>
            <a:r>
              <a:rPr lang="el-GR" sz="1800" b="0" dirty="0">
                <a:solidFill>
                  <a:schemeClr val="tx2"/>
                </a:solidFill>
                <a:latin typeface="Cambria" panose="02040503050406030204" pitchFamily="18" charset="0"/>
              </a:rPr>
              <a:t>και </a:t>
            </a:r>
            <a:r>
              <a:rPr lang="el-GR" sz="1800" b="0" dirty="0" smtClean="0">
                <a:solidFill>
                  <a:schemeClr val="tx2"/>
                </a:solidFill>
                <a:latin typeface="Cambria" panose="02040503050406030204" pitchFamily="18" charset="0"/>
              </a:rPr>
              <a:t>υψηλές </a:t>
            </a:r>
            <a:r>
              <a:rPr lang="el-GR" sz="1800" b="0" dirty="0">
                <a:solidFill>
                  <a:schemeClr val="tx2"/>
                </a:solidFill>
                <a:latin typeface="Cambria" panose="02040503050406030204" pitchFamily="18" charset="0"/>
              </a:rPr>
              <a:t>θερμοκρασίες έως ότου μεταφερθούν σε χονδρέμπορους ή λιανοπωλητές για να προωθηθούν στους καταναλωτές. </a:t>
            </a:r>
          </a:p>
          <a:p>
            <a:pPr marL="0" indent="0" algn="just">
              <a:spcBef>
                <a:spcPts val="600"/>
              </a:spcBef>
              <a:spcAft>
                <a:spcPts val="600"/>
              </a:spcAft>
              <a:buNone/>
            </a:pPr>
            <a:r>
              <a:rPr lang="el-GR" sz="1800" b="0" dirty="0">
                <a:solidFill>
                  <a:schemeClr val="tx2"/>
                </a:solidFill>
                <a:latin typeface="Cambria" panose="02040503050406030204" pitchFamily="18" charset="0"/>
              </a:rPr>
              <a:t>- Αυτές οι συνθήκες διατήρησης είναι το  κλειδί για να αποφευχθεί η οξείδωση του ελαίου που θα υποβαθμίσει την ποιότητά του. </a:t>
            </a:r>
            <a:endParaRPr lang="en-US" sz="8000" b="0" dirty="0">
              <a:solidFill>
                <a:schemeClr val="tx1"/>
              </a:solidFill>
              <a:latin typeface="Cambria" pitchFamily="18"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4271772429"/>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597" y="0"/>
            <a:ext cx="1060703" cy="87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55776" y="1484784"/>
            <a:ext cx="3744416" cy="2088232"/>
          </a:xfrm>
          <a:prstGeom prst="rect">
            <a:avLst/>
          </a:prstGeom>
          <a:noFill/>
          <a:ln>
            <a:noFill/>
          </a:ln>
        </p:spPr>
      </p:pic>
    </p:spTree>
    <p:extLst>
      <p:ext uri="{BB962C8B-B14F-4D97-AF65-F5344CB8AC3E}">
        <p14:creationId xmlns:p14="http://schemas.microsoft.com/office/powerpoint/2010/main" val="27220488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79512" y="628527"/>
            <a:ext cx="8754176" cy="784249"/>
          </a:xfrm>
        </p:spPr>
        <p:txBody>
          <a:bodyPr>
            <a:normAutofit fontScale="90000"/>
          </a:bodyPr>
          <a:lstStyle/>
          <a:p>
            <a:pPr>
              <a:lnSpc>
                <a:spcPct val="115000"/>
              </a:lnSpc>
              <a:spcAft>
                <a:spcPts val="600"/>
              </a:spcAft>
              <a:tabLst>
                <a:tab pos="4591050" algn="l"/>
              </a:tabLst>
            </a:pP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200" dirty="0">
                <a:solidFill>
                  <a:srgbClr val="47796A"/>
                </a:solidFill>
              </a:rPr>
              <a:t> </a:t>
            </a:r>
            <a:endParaRPr lang="el-GR" sz="3200" dirty="0">
              <a:solidFill>
                <a:srgbClr val="47796A"/>
              </a:solidFill>
            </a:endParaRPr>
          </a:p>
        </p:txBody>
      </p:sp>
      <p:sp>
        <p:nvSpPr>
          <p:cNvPr id="8" name="Rectangle 2"/>
          <p:cNvSpPr>
            <a:spLocks noGrp="1" noChangeArrowheads="1"/>
          </p:cNvSpPr>
          <p:nvPr>
            <p:ph idx="1"/>
          </p:nvPr>
        </p:nvSpPr>
        <p:spPr>
          <a:xfrm>
            <a:off x="447936" y="1556792"/>
            <a:ext cx="7796472" cy="4896544"/>
          </a:xfrm>
        </p:spPr>
        <p:txBody>
          <a:bodyPr>
            <a:normAutofit fontScale="25000" lnSpcReduction="20000"/>
          </a:bodyPr>
          <a:lstStyle/>
          <a:p>
            <a:pPr marL="0" indent="0" algn="just">
              <a:spcBef>
                <a:spcPts val="0"/>
              </a:spcBef>
              <a:buNone/>
            </a:pPr>
            <a:endParaRPr lang="en-US" sz="1800" b="0" dirty="0" smtClean="0">
              <a:solidFill>
                <a:schemeClr val="tx1"/>
              </a:solidFill>
              <a:latin typeface="Cambria" pitchFamily="18" charset="0"/>
            </a:endParaRPr>
          </a:p>
          <a:p>
            <a:pPr algn="just">
              <a:lnSpc>
                <a:spcPct val="120000"/>
              </a:lnSpc>
              <a:spcAft>
                <a:spcPct val="20000"/>
              </a:spcAft>
              <a:buFont typeface="Wingdings" pitchFamily="2" charset="2"/>
              <a:buChar char="q"/>
            </a:pPr>
            <a:r>
              <a:rPr lang="el-GR" sz="6800" b="0" dirty="0" smtClean="0">
                <a:solidFill>
                  <a:schemeClr val="tx1"/>
                </a:solidFill>
                <a:ea typeface="Calibri"/>
                <a:cs typeface="Times New Roman"/>
              </a:rPr>
              <a:t>Η </a:t>
            </a:r>
            <a:r>
              <a:rPr lang="el-GR" sz="6800" b="0" dirty="0">
                <a:solidFill>
                  <a:schemeClr val="tx1"/>
                </a:solidFill>
                <a:ea typeface="Calibri"/>
                <a:cs typeface="Times New Roman"/>
              </a:rPr>
              <a:t>συγκομιδή πλήρως ώριμων ελιών από το έδαφος εγκαταλείφθηκε νωρίς λόγω της ποιοτικής υποβάθμισης τους από την πτώση στο έδαφος και αντικαταστάθηκε με τη συγκομιδή με τα χέρια, η οποία χρησιμοποιείται και σήμερα </a:t>
            </a:r>
            <a:r>
              <a:rPr lang="el-GR" sz="6800" b="0" dirty="0" smtClean="0">
                <a:solidFill>
                  <a:schemeClr val="tx1"/>
                </a:solidFill>
                <a:ea typeface="Calibri"/>
                <a:cs typeface="Times New Roman"/>
              </a:rPr>
              <a:t>εκτενώς.</a:t>
            </a:r>
          </a:p>
          <a:p>
            <a:pPr algn="just">
              <a:lnSpc>
                <a:spcPct val="120000"/>
              </a:lnSpc>
              <a:spcAft>
                <a:spcPct val="20000"/>
              </a:spcAft>
              <a:buFont typeface="Wingdings" pitchFamily="2" charset="2"/>
              <a:buChar char="q"/>
            </a:pPr>
            <a:r>
              <a:rPr lang="el-GR" sz="6800" b="0" dirty="0" smtClean="0">
                <a:solidFill>
                  <a:schemeClr val="tx1"/>
                </a:solidFill>
                <a:ea typeface="Calibri"/>
                <a:cs typeface="Times New Roman"/>
              </a:rPr>
              <a:t>Οι </a:t>
            </a:r>
            <a:r>
              <a:rPr lang="el-GR" sz="6800" b="0" dirty="0">
                <a:solidFill>
                  <a:schemeClr val="tx1"/>
                </a:solidFill>
                <a:ea typeface="Calibri"/>
                <a:cs typeface="Times New Roman"/>
              </a:rPr>
              <a:t>καρποί που συλλέγονται με το χέρι αφαιρούνται απευθείας από το δέντρο με κίνηση των χεριών προς τα κάτω και τοποθετούνται σε  καλάθια, σακούλες ή κουτιά. </a:t>
            </a:r>
            <a:endParaRPr lang="el-GR" sz="6800" b="0" dirty="0" smtClean="0">
              <a:solidFill>
                <a:schemeClr val="tx1"/>
              </a:solidFill>
              <a:ea typeface="Calibri"/>
              <a:cs typeface="Times New Roman"/>
            </a:endParaRPr>
          </a:p>
          <a:p>
            <a:pPr algn="just">
              <a:lnSpc>
                <a:spcPct val="120000"/>
              </a:lnSpc>
              <a:spcAft>
                <a:spcPct val="20000"/>
              </a:spcAft>
              <a:buFont typeface="Wingdings" pitchFamily="2" charset="2"/>
              <a:buChar char="q"/>
            </a:pPr>
            <a:r>
              <a:rPr lang="el-GR" sz="6800" b="0" dirty="0" smtClean="0">
                <a:solidFill>
                  <a:schemeClr val="tx1"/>
                </a:solidFill>
                <a:ea typeface="Calibri"/>
                <a:cs typeface="Times New Roman"/>
              </a:rPr>
              <a:t>Η  </a:t>
            </a:r>
            <a:r>
              <a:rPr lang="el-GR" sz="6800" b="0" dirty="0">
                <a:solidFill>
                  <a:schemeClr val="tx1"/>
                </a:solidFill>
                <a:ea typeface="Calibri"/>
                <a:cs typeface="Times New Roman"/>
              </a:rPr>
              <a:t>προσέγγιση με το χέρι μπορεί να επιμηκυνθεί  με την χρήση χειροποίητων ξύλινων ή μεταλλικών χτενών, τα οποία χρησιμοποιούνται με την ίδια κίνηση προς τα κάτω. </a:t>
            </a:r>
            <a:endParaRPr lang="el-GR" sz="6800" b="0" dirty="0" smtClean="0">
              <a:solidFill>
                <a:schemeClr val="tx1"/>
              </a:solidFill>
              <a:ea typeface="Calibri"/>
              <a:cs typeface="Times New Roman"/>
            </a:endParaRPr>
          </a:p>
          <a:p>
            <a:pPr algn="just">
              <a:lnSpc>
                <a:spcPct val="120000"/>
              </a:lnSpc>
              <a:spcAft>
                <a:spcPct val="20000"/>
              </a:spcAft>
              <a:buFont typeface="Wingdings" pitchFamily="2" charset="2"/>
              <a:buChar char="q"/>
            </a:pPr>
            <a:r>
              <a:rPr lang="el-GR" sz="6800" b="0" dirty="0" smtClean="0">
                <a:solidFill>
                  <a:schemeClr val="tx1"/>
                </a:solidFill>
                <a:ea typeface="Calibri"/>
                <a:cs typeface="Times New Roman"/>
              </a:rPr>
              <a:t>Ραβδιά </a:t>
            </a:r>
            <a:r>
              <a:rPr lang="el-GR" sz="6800" b="0" dirty="0">
                <a:solidFill>
                  <a:schemeClr val="tx1"/>
                </a:solidFill>
                <a:ea typeface="Calibri"/>
                <a:cs typeface="Times New Roman"/>
              </a:rPr>
              <a:t>έχουν  επίσης χρησιμοποιηθεί για να χτυπούν  τα  κλαδιά. </a:t>
            </a:r>
            <a:endParaRPr lang="el-GR" sz="6800" b="0" dirty="0" smtClean="0">
              <a:solidFill>
                <a:schemeClr val="tx1"/>
              </a:solidFill>
              <a:ea typeface="Calibri"/>
              <a:cs typeface="Times New Roman"/>
            </a:endParaRPr>
          </a:p>
          <a:p>
            <a:pPr algn="just">
              <a:lnSpc>
                <a:spcPct val="120000"/>
              </a:lnSpc>
              <a:spcAft>
                <a:spcPct val="20000"/>
              </a:spcAft>
              <a:buFont typeface="Wingdings" pitchFamily="2" charset="2"/>
              <a:buChar char="q"/>
            </a:pPr>
            <a:r>
              <a:rPr lang="el-GR" sz="6800" b="0" dirty="0" smtClean="0">
                <a:solidFill>
                  <a:schemeClr val="tx1"/>
                </a:solidFill>
                <a:ea typeface="Calibri"/>
                <a:cs typeface="Times New Roman"/>
              </a:rPr>
              <a:t>Η </a:t>
            </a:r>
            <a:r>
              <a:rPr lang="el-GR" sz="6800" b="0" dirty="0">
                <a:solidFill>
                  <a:schemeClr val="tx1"/>
                </a:solidFill>
                <a:ea typeface="Calibri"/>
                <a:cs typeface="Times New Roman"/>
              </a:rPr>
              <a:t>μέθοδος με την σκάλα είναι αποτελεσματική μόνο σε ώριμους </a:t>
            </a:r>
            <a:r>
              <a:rPr lang="el-GR" sz="6800" b="0" dirty="0" smtClean="0">
                <a:solidFill>
                  <a:schemeClr val="tx1"/>
                </a:solidFill>
                <a:ea typeface="Calibri"/>
                <a:cs typeface="Times New Roman"/>
              </a:rPr>
              <a:t>καρπούς. </a:t>
            </a:r>
            <a:endParaRPr lang="el-GR" sz="6800" b="0" dirty="0" smtClean="0">
              <a:solidFill>
                <a:schemeClr val="tx1"/>
              </a:solidFill>
              <a:ea typeface="Calibri"/>
              <a:cs typeface="Times New Roman"/>
            </a:endParaRPr>
          </a:p>
          <a:p>
            <a:pPr>
              <a:lnSpc>
                <a:spcPct val="120000"/>
              </a:lnSpc>
              <a:spcAft>
                <a:spcPct val="20000"/>
              </a:spcAft>
              <a:buFont typeface="Wingdings" pitchFamily="2" charset="2"/>
              <a:buChar char="q"/>
            </a:pPr>
            <a:r>
              <a:rPr lang="el-GR" sz="6800" b="0" dirty="0" smtClean="0">
                <a:solidFill>
                  <a:schemeClr val="tx1"/>
                </a:solidFill>
                <a:ea typeface="Calibri"/>
                <a:cs typeface="Times New Roman"/>
              </a:rPr>
              <a:t>Οι </a:t>
            </a:r>
            <a:r>
              <a:rPr lang="el-GR" sz="6800" b="0" dirty="0">
                <a:solidFill>
                  <a:schemeClr val="tx1"/>
                </a:solidFill>
                <a:ea typeface="Calibri"/>
                <a:cs typeface="Times New Roman"/>
              </a:rPr>
              <a:t>παραπάνω μέθοδοι επιμήκυνσης  του  χεριού έχουν βελτιώσει την αποτελεσματικότητα της συλλογής,  αλλά ο ραβδισμός προκαλεί  βλάβη στα δένδρα  και όλες οι μέθοδοι είναι αναποτελεσματικές , αργές και απαιτούν τη συλλογή των καρπών από το έδαφος.</a:t>
            </a:r>
            <a:br>
              <a:rPr lang="el-GR" sz="6800" b="0" dirty="0">
                <a:solidFill>
                  <a:schemeClr val="tx1"/>
                </a:solidFill>
                <a:ea typeface="Calibri"/>
                <a:cs typeface="Times New Roman"/>
              </a:rPr>
            </a:br>
            <a:endParaRPr lang="en-US" sz="6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3901230796"/>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22" y="0"/>
            <a:ext cx="1060703" cy="87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00138" y="879775"/>
            <a:ext cx="6943725" cy="38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7795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79512" y="356870"/>
            <a:ext cx="8754176" cy="1487954"/>
          </a:xfrm>
        </p:spPr>
        <p:txBody>
          <a:bodyPr>
            <a:normAutofit fontScale="90000"/>
          </a:bodyPr>
          <a:lstStyle/>
          <a:p>
            <a:pPr>
              <a:lnSpc>
                <a:spcPct val="115000"/>
              </a:lnSpc>
              <a:spcAft>
                <a:spcPts val="600"/>
              </a:spcAft>
              <a:tabLst>
                <a:tab pos="4591050" algn="l"/>
              </a:tabLst>
            </a:pP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2000" b="1" dirty="0">
                <a:solidFill>
                  <a:prstClr val="black"/>
                </a:solidFill>
                <a:latin typeface="Cambria" pitchFamily="18" charset="0"/>
                <a:ea typeface="Times New Roman"/>
                <a:cs typeface="Times New Roman"/>
              </a:rPr>
              <a:t>ΠΑΡΑΔΟΣΙΑΚΗ ΜΕΘΟΔΟΙ ΕΚΘΛΙΨΗΣ ΕΛΙΑΣ</a:t>
            </a:r>
            <a:r>
              <a:rPr lang="en-US" sz="2200" dirty="0">
                <a:ea typeface="Calibri"/>
                <a:cs typeface="Times New Roman"/>
              </a:rPr>
              <a:t/>
            </a:r>
            <a:br>
              <a:rPr lang="en-US" sz="2200" dirty="0">
                <a:ea typeface="Calibri"/>
                <a:cs typeface="Times New Roman"/>
              </a:rPr>
            </a:br>
            <a:r>
              <a:rPr lang="en-US" sz="2200" b="1" dirty="0">
                <a:solidFill>
                  <a:prstClr val="black"/>
                </a:solidFill>
                <a:latin typeface="Cambria" pitchFamily="18" charset="0"/>
                <a:ea typeface="Times New Roman"/>
                <a:cs typeface="Times New Roman"/>
              </a:rPr>
              <a:t/>
            </a:r>
            <a:br>
              <a:rPr lang="en-US" sz="2200" b="1" dirty="0">
                <a:solidFill>
                  <a:prstClr val="black"/>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200" dirty="0">
                <a:solidFill>
                  <a:srgbClr val="47796A"/>
                </a:solidFill>
              </a:rPr>
              <a:t> </a:t>
            </a:r>
            <a:endParaRPr lang="el-GR" sz="3200" dirty="0">
              <a:solidFill>
                <a:srgbClr val="47796A"/>
              </a:solidFill>
            </a:endParaRPr>
          </a:p>
        </p:txBody>
      </p:sp>
      <p:sp>
        <p:nvSpPr>
          <p:cNvPr id="8" name="Rectangle 2"/>
          <p:cNvSpPr>
            <a:spLocks noGrp="1" noChangeArrowheads="1"/>
          </p:cNvSpPr>
          <p:nvPr>
            <p:ph idx="1"/>
          </p:nvPr>
        </p:nvSpPr>
        <p:spPr>
          <a:xfrm>
            <a:off x="447936" y="3068960"/>
            <a:ext cx="7796472" cy="3528392"/>
          </a:xfrm>
        </p:spPr>
        <p:txBody>
          <a:bodyPr>
            <a:normAutofit fontScale="47500" lnSpcReduction="20000"/>
          </a:bodyPr>
          <a:lstStyle/>
          <a:p>
            <a:pPr algn="just">
              <a:spcBef>
                <a:spcPts val="600"/>
              </a:spcBef>
              <a:spcAft>
                <a:spcPts val="600"/>
              </a:spcAft>
              <a:buFontTx/>
              <a:buChar char="-"/>
            </a:pPr>
            <a:r>
              <a:rPr lang="el-GR" sz="2800" b="0" dirty="0">
                <a:solidFill>
                  <a:schemeClr val="tx1"/>
                </a:solidFill>
                <a:latin typeface="Verdana" pitchFamily="34" charset="0"/>
              </a:rPr>
              <a:t>Απομάκρυνση των ελιών από τυχόν φύλλα ή κλαδιά.</a:t>
            </a:r>
          </a:p>
          <a:p>
            <a:pPr algn="just">
              <a:spcBef>
                <a:spcPts val="600"/>
              </a:spcBef>
              <a:spcAft>
                <a:spcPts val="600"/>
              </a:spcAft>
              <a:buFontTx/>
              <a:buChar char="-"/>
            </a:pPr>
            <a:r>
              <a:rPr lang="el-GR" sz="2800" b="0" dirty="0">
                <a:solidFill>
                  <a:schemeClr val="tx1"/>
                </a:solidFill>
                <a:latin typeface="Verdana" pitchFamily="34" charset="0"/>
              </a:rPr>
              <a:t>Πλύσιμο των ελιών σε κρύο νερό και στέγνωμα.</a:t>
            </a:r>
          </a:p>
          <a:p>
            <a:pPr algn="just">
              <a:spcBef>
                <a:spcPts val="600"/>
              </a:spcBef>
              <a:spcAft>
                <a:spcPts val="600"/>
              </a:spcAft>
              <a:buFontTx/>
              <a:buChar char="-"/>
            </a:pPr>
            <a:r>
              <a:rPr lang="el-GR" sz="2800" b="0" dirty="0">
                <a:solidFill>
                  <a:schemeClr val="tx1"/>
                </a:solidFill>
                <a:latin typeface="Verdana" pitchFamily="34" charset="0"/>
              </a:rPr>
              <a:t>Σύνθλιψη και μετατροπή των ελιών χρησιμοποιώντας εξοπλισμό άλεσης από πέτρα. </a:t>
            </a:r>
          </a:p>
          <a:p>
            <a:pPr algn="just">
              <a:spcBef>
                <a:spcPts val="600"/>
              </a:spcBef>
              <a:spcAft>
                <a:spcPts val="600"/>
              </a:spcAft>
              <a:buFontTx/>
              <a:buChar char="-"/>
            </a:pPr>
            <a:r>
              <a:rPr lang="el-GR" sz="2800" b="0" dirty="0">
                <a:solidFill>
                  <a:schemeClr val="tx1"/>
                </a:solidFill>
                <a:latin typeface="Verdana" pitchFamily="34" charset="0"/>
              </a:rPr>
              <a:t>Μάλαξη </a:t>
            </a:r>
            <a:r>
              <a:rPr lang="el-GR" sz="2800" b="0" dirty="0" err="1">
                <a:solidFill>
                  <a:schemeClr val="tx1"/>
                </a:solidFill>
                <a:latin typeface="Verdana" pitchFamily="34" charset="0"/>
              </a:rPr>
              <a:t>ελαιοζύμης</a:t>
            </a:r>
            <a:r>
              <a:rPr lang="el-GR" sz="2800" b="0" dirty="0">
                <a:solidFill>
                  <a:schemeClr val="tx1"/>
                </a:solidFill>
                <a:latin typeface="Verdana" pitchFamily="34" charset="0"/>
              </a:rPr>
              <a:t> </a:t>
            </a:r>
            <a:r>
              <a:rPr lang="el-GR" sz="2700" b="0" dirty="0">
                <a:solidFill>
                  <a:schemeClr val="tx1"/>
                </a:solidFill>
                <a:latin typeface="Verdana" pitchFamily="34" charset="0"/>
              </a:rPr>
              <a:t>που</a:t>
            </a:r>
            <a:r>
              <a:rPr lang="el-GR" sz="2700" b="0" i="0" dirty="0">
                <a:solidFill>
                  <a:srgbClr val="000000"/>
                </a:solidFill>
                <a:effectLst/>
                <a:latin typeface="Open Sans" panose="020B0606030504020204" pitchFamily="34" charset="0"/>
              </a:rPr>
              <a:t> </a:t>
            </a:r>
            <a:r>
              <a:rPr lang="el-GR" sz="2700" b="0" i="0" dirty="0">
                <a:solidFill>
                  <a:srgbClr val="000000"/>
                </a:solidFill>
                <a:effectLst/>
                <a:latin typeface="Verdana" panose="020B0604030504040204" pitchFamily="34" charset="0"/>
                <a:ea typeface="Verdana" panose="020B0604030504040204" pitchFamily="34" charset="0"/>
              </a:rPr>
              <a:t>συντελεί στη συνένωση των μικρών </a:t>
            </a:r>
            <a:r>
              <a:rPr lang="el-GR" sz="2700" b="0" i="0" dirty="0" err="1">
                <a:solidFill>
                  <a:srgbClr val="000000"/>
                </a:solidFill>
                <a:effectLst/>
                <a:latin typeface="Verdana" panose="020B0604030504040204" pitchFamily="34" charset="0"/>
                <a:ea typeface="Verdana" panose="020B0604030504040204" pitchFamily="34" charset="0"/>
              </a:rPr>
              <a:t>ελαιοσταγονιδίων</a:t>
            </a:r>
            <a:r>
              <a:rPr lang="el-GR" sz="2700" b="0" i="0" dirty="0">
                <a:solidFill>
                  <a:srgbClr val="000000"/>
                </a:solidFill>
                <a:effectLst/>
                <a:latin typeface="Verdana" panose="020B0604030504040204" pitchFamily="34" charset="0"/>
                <a:ea typeface="Verdana" panose="020B0604030504040204" pitchFamily="34" charset="0"/>
              </a:rPr>
              <a:t> σε μεγαλύτερες σταγόνες λαδιού</a:t>
            </a:r>
          </a:p>
          <a:p>
            <a:pPr algn="just">
              <a:spcBef>
                <a:spcPts val="600"/>
              </a:spcBef>
              <a:spcAft>
                <a:spcPts val="600"/>
              </a:spcAft>
              <a:buFontTx/>
              <a:buChar char="-"/>
            </a:pPr>
            <a:r>
              <a:rPr lang="el-GR" sz="2800" b="0" dirty="0">
                <a:solidFill>
                  <a:schemeClr val="tx1"/>
                </a:solidFill>
                <a:latin typeface="Verdana" pitchFamily="34" charset="0"/>
              </a:rPr>
              <a:t>Άπλωμα του πολτού σε φυσικά στρώματα φίλτρου τα οποία στοιβάζονται σε στρώσεις σε κάθετη πρέσα.</a:t>
            </a:r>
          </a:p>
          <a:p>
            <a:pPr algn="just">
              <a:spcBef>
                <a:spcPts val="600"/>
              </a:spcBef>
              <a:spcAft>
                <a:spcPts val="600"/>
              </a:spcAft>
              <a:buFontTx/>
              <a:buChar char="-"/>
            </a:pPr>
            <a:r>
              <a:rPr lang="el-GR" sz="2800" b="0" dirty="0">
                <a:solidFill>
                  <a:schemeClr val="tx1"/>
                </a:solidFill>
                <a:latin typeface="Verdana" pitchFamily="34" charset="0"/>
              </a:rPr>
              <a:t>Εξαγωγή ενός λιπαρού υγρού (μείγμα </a:t>
            </a:r>
            <a:r>
              <a:rPr lang="el-GR" sz="2800" b="0" dirty="0" err="1">
                <a:solidFill>
                  <a:schemeClr val="tx1"/>
                </a:solidFill>
                <a:latin typeface="Verdana" pitchFamily="34" charset="0"/>
              </a:rPr>
              <a:t>ελαιολάδου</a:t>
            </a:r>
            <a:r>
              <a:rPr lang="el-GR" sz="2800" b="0" dirty="0">
                <a:solidFill>
                  <a:schemeClr val="tx1"/>
                </a:solidFill>
                <a:latin typeface="Verdana" pitchFamily="34" charset="0"/>
              </a:rPr>
              <a:t> με υδαρή συστατικά του καρπού) που είναι γνωστό ως η πρώτη «κρύα συμπίεση» λαδιού. </a:t>
            </a:r>
            <a:r>
              <a:rPr lang="el-GR" sz="2000" b="0" i="0" dirty="0">
                <a:solidFill>
                  <a:srgbClr val="202122"/>
                </a:solidFill>
                <a:effectLst/>
                <a:latin typeface="Arial" panose="020B0604020202020204" pitchFamily="34" charset="0"/>
              </a:rPr>
              <a:t> </a:t>
            </a:r>
            <a:endParaRPr lang="el-GR" sz="2800" b="0" dirty="0">
              <a:solidFill>
                <a:schemeClr val="tx1"/>
              </a:solidFill>
              <a:latin typeface="Verdana" pitchFamily="34" charset="0"/>
            </a:endParaRPr>
          </a:p>
          <a:p>
            <a:pPr algn="just">
              <a:spcBef>
                <a:spcPts val="600"/>
              </a:spcBef>
              <a:spcAft>
                <a:spcPts val="600"/>
              </a:spcAft>
              <a:buFontTx/>
              <a:buChar char="-"/>
            </a:pPr>
            <a:r>
              <a:rPr lang="el-GR" sz="2800" b="0" dirty="0">
                <a:solidFill>
                  <a:schemeClr val="tx1"/>
                </a:solidFill>
                <a:latin typeface="Verdana" pitchFamily="34" charset="0"/>
              </a:rPr>
              <a:t>Διαχωρισμός </a:t>
            </a:r>
            <a:r>
              <a:rPr lang="el-GR" sz="2700" b="0" dirty="0">
                <a:solidFill>
                  <a:schemeClr val="tx1"/>
                </a:solidFill>
                <a:latin typeface="Verdana" panose="020B0604030504040204" pitchFamily="34" charset="0"/>
                <a:ea typeface="Verdana" panose="020B0604030504040204" pitchFamily="34" charset="0"/>
              </a:rPr>
              <a:t>του λαδιού από το </a:t>
            </a:r>
            <a:r>
              <a:rPr lang="el-GR" sz="2700" b="0" i="0" dirty="0">
                <a:solidFill>
                  <a:srgbClr val="202122"/>
                </a:solidFill>
                <a:effectLst/>
                <a:latin typeface="Verdana" panose="020B0604030504040204" pitchFamily="34" charset="0"/>
                <a:ea typeface="Verdana" panose="020B0604030504040204" pitchFamily="34" charset="0"/>
              </a:rPr>
              <a:t> υδαρές τμήμα λόγω διαφοράς στην </a:t>
            </a:r>
            <a:r>
              <a:rPr lang="el-GR" sz="2700" b="0" i="0" dirty="0">
                <a:solidFill>
                  <a:schemeClr val="tx1"/>
                </a:solidFill>
                <a:effectLst/>
                <a:latin typeface="Verdana" panose="020B0604030504040204" pitchFamily="34" charset="0"/>
                <a:ea typeface="Verdana" panose="020B0604030504040204" pitchFamily="34" charset="0"/>
              </a:rPr>
              <a:t>πυκνότητα</a:t>
            </a:r>
            <a:r>
              <a:rPr lang="en-US" sz="2700" b="0" i="0" dirty="0">
                <a:solidFill>
                  <a:schemeClr val="tx1"/>
                </a:solidFill>
                <a:effectLst/>
                <a:latin typeface="Verdana" panose="020B0604030504040204" pitchFamily="34" charset="0"/>
                <a:ea typeface="Verdana" panose="020B0604030504040204" pitchFamily="34" charset="0"/>
              </a:rPr>
              <a:t>,</a:t>
            </a:r>
            <a:r>
              <a:rPr lang="el-GR" sz="2700" b="0" i="0" dirty="0">
                <a:solidFill>
                  <a:schemeClr val="tx1"/>
                </a:solidFill>
                <a:effectLst/>
                <a:latin typeface="Verdana" panose="020B0604030504040204" pitchFamily="34" charset="0"/>
                <a:ea typeface="Verdana" panose="020B0604030504040204" pitchFamily="34" charset="0"/>
              </a:rPr>
              <a:t> </a:t>
            </a:r>
            <a:r>
              <a:rPr lang="el-GR" sz="2700" b="0" dirty="0">
                <a:solidFill>
                  <a:schemeClr val="tx1"/>
                </a:solidFill>
                <a:latin typeface="Verdana" panose="020B0604030504040204" pitchFamily="34" charset="0"/>
                <a:ea typeface="Verdana" panose="020B0604030504040204" pitchFamily="34" charset="0"/>
              </a:rPr>
              <a:t>με </a:t>
            </a:r>
            <a:r>
              <a:rPr lang="el-GR" sz="2700" b="0" dirty="0" err="1">
                <a:solidFill>
                  <a:schemeClr val="tx1"/>
                </a:solidFill>
                <a:latin typeface="Verdana" panose="020B0604030504040204" pitchFamily="34" charset="0"/>
                <a:ea typeface="Verdana" panose="020B0604030504040204" pitchFamily="34" charset="0"/>
              </a:rPr>
              <a:t>έκγχυση</a:t>
            </a:r>
            <a:r>
              <a:rPr lang="el-GR" sz="2700" b="0" dirty="0">
                <a:solidFill>
                  <a:schemeClr val="tx1"/>
                </a:solidFill>
                <a:latin typeface="Verdana" panose="020B0604030504040204" pitchFamily="34" charset="0"/>
                <a:ea typeface="Verdana" panose="020B0604030504040204" pitchFamily="34" charset="0"/>
              </a:rPr>
              <a:t>. </a:t>
            </a:r>
          </a:p>
          <a:p>
            <a:pPr algn="just">
              <a:spcBef>
                <a:spcPts val="600"/>
              </a:spcBef>
              <a:spcAft>
                <a:spcPts val="600"/>
              </a:spcAft>
              <a:buFontTx/>
              <a:buChar char="-"/>
            </a:pPr>
            <a:r>
              <a:rPr lang="el-GR" sz="2800" b="0" dirty="0">
                <a:solidFill>
                  <a:schemeClr val="tx1"/>
                </a:solidFill>
                <a:latin typeface="Verdana" pitchFamily="34" charset="0"/>
              </a:rPr>
              <a:t>Αποθήκευση του λαδιού παραδοσιακά αφιλτράριστου, καθώς το φιλτράρισμα μπορεί να αφαιρέσει πολλά ευεργετικά θρεπτικά συστατικά.</a:t>
            </a: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897366917"/>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0"/>
            <a:ext cx="1060703" cy="87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18815" y="695622"/>
            <a:ext cx="4322763" cy="2195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677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79512" y="713740"/>
            <a:ext cx="7992888" cy="1131084"/>
          </a:xfrm>
        </p:spPr>
        <p:txBody>
          <a:bodyPr>
            <a:normAutofit fontScale="90000"/>
          </a:bodyPr>
          <a:lstStyle/>
          <a:p>
            <a:pPr>
              <a:lnSpc>
                <a:spcPct val="115000"/>
              </a:lnSpc>
              <a:spcAft>
                <a:spcPts val="600"/>
              </a:spcAft>
              <a:tabLst>
                <a:tab pos="4591050" algn="l"/>
              </a:tabLst>
            </a:pP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600" b="1" dirty="0">
                <a:solidFill>
                  <a:prstClr val="black"/>
                </a:solidFill>
                <a:latin typeface="Cambria" pitchFamily="18" charset="0"/>
                <a:ea typeface="Times New Roman"/>
                <a:cs typeface="Times New Roman"/>
              </a:rPr>
              <a:t>   </a:t>
            </a:r>
            <a:br>
              <a:rPr lang="el-GR" sz="3600" b="1" dirty="0">
                <a:solidFill>
                  <a:prstClr val="black"/>
                </a:solidFill>
                <a:latin typeface="Cambria" pitchFamily="18" charset="0"/>
                <a:ea typeface="Times New Roman"/>
                <a:cs typeface="Times New Roman"/>
              </a:rPr>
            </a:br>
            <a:r>
              <a:rPr lang="el-GR" sz="2200" b="1" dirty="0">
                <a:solidFill>
                  <a:prstClr val="black"/>
                </a:solidFill>
                <a:latin typeface="+mn-lt"/>
                <a:ea typeface="Times New Roman"/>
                <a:cs typeface="Times New Roman"/>
              </a:rPr>
              <a:t>ΜΕΙΟΝΕΚΤΗΜΑΤΑ ΤΗΣ ΠΑΡΑΔΟΣΙΑΚΗΣ ΜΕΘΟΔΟΥ ΕΛΑΙΟΠΟΙΗΣΗΣ</a:t>
            </a:r>
            <a:r>
              <a:rPr lang="en-US" sz="2200" dirty="0">
                <a:latin typeface="+mn-lt"/>
                <a:ea typeface="Calibri"/>
                <a:cs typeface="Times New Roman"/>
              </a:rPr>
              <a:t/>
            </a:r>
            <a:br>
              <a:rPr lang="en-US" sz="2200" dirty="0">
                <a:latin typeface="+mn-lt"/>
                <a:ea typeface="Calibri"/>
                <a:cs typeface="Times New Roman"/>
              </a:rPr>
            </a:br>
            <a:r>
              <a:rPr lang="en-US" sz="2200" b="1" dirty="0">
                <a:solidFill>
                  <a:prstClr val="black"/>
                </a:solidFill>
                <a:latin typeface="Cambria" pitchFamily="18" charset="0"/>
                <a:ea typeface="Times New Roman"/>
                <a:cs typeface="Times New Roman"/>
              </a:rPr>
              <a:t/>
            </a:r>
            <a:br>
              <a:rPr lang="en-US" sz="2200" b="1" dirty="0">
                <a:solidFill>
                  <a:prstClr val="black"/>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200" dirty="0">
                <a:solidFill>
                  <a:srgbClr val="47796A"/>
                </a:solidFill>
              </a:rPr>
              <a:t> </a:t>
            </a:r>
            <a:endParaRPr lang="el-GR" sz="3200" dirty="0">
              <a:solidFill>
                <a:srgbClr val="47796A"/>
              </a:solidFill>
            </a:endParaRPr>
          </a:p>
        </p:txBody>
      </p:sp>
      <p:sp>
        <p:nvSpPr>
          <p:cNvPr id="8" name="Rectangle 2"/>
          <p:cNvSpPr>
            <a:spLocks noGrp="1" noChangeArrowheads="1"/>
          </p:cNvSpPr>
          <p:nvPr>
            <p:ph idx="1"/>
          </p:nvPr>
        </p:nvSpPr>
        <p:spPr>
          <a:xfrm>
            <a:off x="395536" y="908720"/>
            <a:ext cx="7796472" cy="5760640"/>
          </a:xfrm>
        </p:spPr>
        <p:txBody>
          <a:bodyPr>
            <a:normAutofit fontScale="25000" lnSpcReduction="20000"/>
          </a:bodyPr>
          <a:lstStyle/>
          <a:p>
            <a:pPr marL="0" indent="0">
              <a:buNone/>
            </a:pPr>
            <a:endParaRPr lang="it-IT" sz="1800" dirty="0">
              <a:solidFill>
                <a:schemeClr val="tx2"/>
              </a:solidFill>
              <a:latin typeface="Cambria" panose="02040503050406030204" pitchFamily="18" charset="0"/>
            </a:endParaRPr>
          </a:p>
          <a:p>
            <a:pPr marL="0" indent="0" algn="just">
              <a:lnSpc>
                <a:spcPct val="134000"/>
              </a:lnSpc>
              <a:spcBef>
                <a:spcPts val="300"/>
              </a:spcBef>
              <a:spcAft>
                <a:spcPts val="300"/>
              </a:spcAft>
              <a:buNone/>
            </a:pPr>
            <a:r>
              <a:rPr lang="el-GR" sz="8000" dirty="0">
                <a:solidFill>
                  <a:schemeClr val="tx2"/>
                </a:solidFill>
                <a:latin typeface="Cambria" panose="02040503050406030204" pitchFamily="18" charset="0"/>
              </a:rPr>
              <a:t>• </a:t>
            </a:r>
            <a:r>
              <a:rPr lang="el-GR" sz="8000" b="0" dirty="0">
                <a:solidFill>
                  <a:schemeClr val="tx1"/>
                </a:solidFill>
                <a:latin typeface="Cambria" panose="02040503050406030204" pitchFamily="18" charset="0"/>
              </a:rPr>
              <a:t>Δεδομένης της σημαντικής χρονικής διάρκειας της φάσης εκχύλισης και του επακόλουθου καθαρισμού του παραδοσιακού </a:t>
            </a:r>
            <a:r>
              <a:rPr lang="el-GR" sz="8000" b="0" dirty="0" smtClean="0">
                <a:solidFill>
                  <a:schemeClr val="tx1"/>
                </a:solidFill>
                <a:latin typeface="Cambria" panose="02040503050406030204" pitchFamily="18" charset="0"/>
              </a:rPr>
              <a:t>ελαιοτριβείου οι </a:t>
            </a:r>
            <a:r>
              <a:rPr lang="el-GR" sz="8000" b="0" dirty="0">
                <a:solidFill>
                  <a:schemeClr val="tx1"/>
                </a:solidFill>
                <a:latin typeface="Cambria" panose="02040503050406030204" pitchFamily="18" charset="0"/>
              </a:rPr>
              <a:t>ελιές διατηρούνται στις σακούλες ή τα δοχεία τους για παρατεταμένο χρονικό </a:t>
            </a:r>
            <a:r>
              <a:rPr lang="el-GR" sz="8000" b="0" dirty="0" smtClean="0">
                <a:solidFill>
                  <a:schemeClr val="tx1"/>
                </a:solidFill>
                <a:latin typeface="Cambria" panose="02040503050406030204" pitchFamily="18" charset="0"/>
              </a:rPr>
              <a:t>διάστημα, διαδικασία </a:t>
            </a:r>
            <a:r>
              <a:rPr lang="el-GR" sz="8000" b="0" dirty="0">
                <a:solidFill>
                  <a:schemeClr val="tx1"/>
                </a:solidFill>
                <a:latin typeface="Cambria" panose="02040503050406030204" pitchFamily="18" charset="0"/>
              </a:rPr>
              <a:t>που επιτρέπει την έναρξη των ζυμώσεων. </a:t>
            </a:r>
          </a:p>
          <a:p>
            <a:pPr marL="0" indent="0" algn="just">
              <a:lnSpc>
                <a:spcPct val="134000"/>
              </a:lnSpc>
              <a:spcBef>
                <a:spcPts val="300"/>
              </a:spcBef>
              <a:spcAft>
                <a:spcPts val="300"/>
              </a:spcAft>
              <a:buNone/>
            </a:pPr>
            <a:r>
              <a:rPr lang="el-GR" sz="8000" b="0" dirty="0">
                <a:solidFill>
                  <a:schemeClr val="tx1"/>
                </a:solidFill>
                <a:latin typeface="Cambria" panose="02040503050406030204" pitchFamily="18" charset="0"/>
              </a:rPr>
              <a:t>• Οι μυλόπετρες πρέπει να καθαρίζονται σε κάθε χρήση. </a:t>
            </a:r>
          </a:p>
          <a:p>
            <a:pPr marL="0" indent="0" algn="just">
              <a:lnSpc>
                <a:spcPct val="134000"/>
              </a:lnSpc>
              <a:spcBef>
                <a:spcPts val="300"/>
              </a:spcBef>
              <a:spcAft>
                <a:spcPts val="300"/>
              </a:spcAft>
              <a:buNone/>
            </a:pPr>
            <a:r>
              <a:rPr lang="el-GR" sz="8000" b="0" dirty="0">
                <a:solidFill>
                  <a:schemeClr val="tx1"/>
                </a:solidFill>
                <a:latin typeface="Cambria" panose="02040503050406030204" pitchFamily="18" charset="0"/>
              </a:rPr>
              <a:t>• Παρατεταμένη έκθεση της πάστας ελιάς στο </a:t>
            </a:r>
            <a:r>
              <a:rPr lang="el-GR" sz="8000" b="0" dirty="0" smtClean="0">
                <a:solidFill>
                  <a:schemeClr val="tx1"/>
                </a:solidFill>
                <a:latin typeface="Cambria" panose="02040503050406030204" pitchFamily="18" charset="0"/>
              </a:rPr>
              <a:t>οξυγόνο καθώς </a:t>
            </a:r>
            <a:r>
              <a:rPr lang="el-GR" sz="8000" b="0" dirty="0">
                <a:solidFill>
                  <a:schemeClr val="tx1"/>
                </a:solidFill>
                <a:latin typeface="Cambria" panose="02040503050406030204" pitchFamily="18" charset="0"/>
              </a:rPr>
              <a:t>οι παραδοσιακές μηχανές έκθλιψης δεν λειτουργούν σε κλειστό </a:t>
            </a:r>
            <a:r>
              <a:rPr lang="el-GR" sz="8000" b="0" dirty="0" smtClean="0">
                <a:solidFill>
                  <a:schemeClr val="tx1"/>
                </a:solidFill>
                <a:latin typeface="Cambria" panose="02040503050406030204" pitchFamily="18" charset="0"/>
              </a:rPr>
              <a:t>σύστημα, με αποτέλεσμα το </a:t>
            </a:r>
            <a:r>
              <a:rPr lang="el-GR" sz="8000" b="0" dirty="0">
                <a:solidFill>
                  <a:schemeClr val="tx1"/>
                </a:solidFill>
                <a:latin typeface="Cambria" panose="02040503050406030204" pitchFamily="18" charset="0"/>
              </a:rPr>
              <a:t>παραγόμενο λάδι αρχίζει να οξειδώνεται </a:t>
            </a:r>
            <a:r>
              <a:rPr lang="el-GR" sz="8000" b="0" dirty="0" smtClean="0">
                <a:solidFill>
                  <a:schemeClr val="tx1"/>
                </a:solidFill>
                <a:latin typeface="Cambria" panose="02040503050406030204" pitchFamily="18" charset="0"/>
              </a:rPr>
              <a:t>αμέσως, μειώνοντας </a:t>
            </a:r>
            <a:r>
              <a:rPr lang="el-GR" sz="8000" b="0" dirty="0">
                <a:solidFill>
                  <a:schemeClr val="tx1"/>
                </a:solidFill>
                <a:latin typeface="Cambria" panose="02040503050406030204" pitchFamily="18" charset="0"/>
              </a:rPr>
              <a:t>έτσι τη διάρκεια ζωής </a:t>
            </a:r>
            <a:r>
              <a:rPr lang="el-GR" sz="8000" b="0" dirty="0" smtClean="0">
                <a:solidFill>
                  <a:schemeClr val="tx1"/>
                </a:solidFill>
                <a:latin typeface="Cambria" panose="02040503050406030204" pitchFamily="18" charset="0"/>
              </a:rPr>
              <a:t>του και υποβαθμίζοντας </a:t>
            </a:r>
            <a:r>
              <a:rPr lang="el-GR" sz="8000" b="0" smtClean="0">
                <a:solidFill>
                  <a:schemeClr val="tx1"/>
                </a:solidFill>
                <a:latin typeface="Cambria" panose="02040503050406030204" pitchFamily="18" charset="0"/>
              </a:rPr>
              <a:t>την ποιότητά του. </a:t>
            </a:r>
            <a:endParaRPr lang="el-GR" sz="8000" b="0" dirty="0">
              <a:solidFill>
                <a:schemeClr val="tx1"/>
              </a:solidFill>
              <a:latin typeface="Cambria" panose="02040503050406030204" pitchFamily="18" charset="0"/>
            </a:endParaRPr>
          </a:p>
          <a:p>
            <a:pPr marL="0" indent="0" algn="just">
              <a:lnSpc>
                <a:spcPct val="134000"/>
              </a:lnSpc>
              <a:spcBef>
                <a:spcPts val="300"/>
              </a:spcBef>
              <a:spcAft>
                <a:spcPts val="300"/>
              </a:spcAft>
              <a:buNone/>
            </a:pPr>
            <a:r>
              <a:rPr lang="el-GR" sz="8000" b="0" dirty="0">
                <a:solidFill>
                  <a:schemeClr val="tx1"/>
                </a:solidFill>
                <a:latin typeface="Cambria" panose="02040503050406030204" pitchFamily="18" charset="0"/>
              </a:rPr>
              <a:t>• Οι ίνες απορροφούν όλα τα συστατικά του προϊόντος κατά τη διάρκεια της </a:t>
            </a:r>
            <a:r>
              <a:rPr lang="el-GR" sz="8000" b="0" dirty="0" smtClean="0">
                <a:solidFill>
                  <a:schemeClr val="tx1"/>
                </a:solidFill>
                <a:latin typeface="Cambria" panose="02040503050406030204" pitchFamily="18" charset="0"/>
              </a:rPr>
              <a:t>διαδικασίας, δημιουργώντας </a:t>
            </a:r>
            <a:r>
              <a:rPr lang="el-GR" sz="8000" b="0" dirty="0">
                <a:solidFill>
                  <a:schemeClr val="tx1"/>
                </a:solidFill>
                <a:latin typeface="Cambria" panose="02040503050406030204" pitchFamily="18" charset="0"/>
              </a:rPr>
              <a:t>έτσι ένα ευνοϊκό περιβάλλον για την ανάπτυξη μικροοργανισμών -οργανισμών και ζυμωτικών γεγονότων. </a:t>
            </a:r>
          </a:p>
          <a:p>
            <a:pPr marL="0" indent="0">
              <a:buNone/>
            </a:pPr>
            <a:endParaRPr lang="it-IT" sz="8000" dirty="0">
              <a:solidFill>
                <a:schemeClr val="tx2"/>
              </a:solidFill>
              <a:latin typeface="Cambria" panose="02040503050406030204" pitchFamily="18" charset="0"/>
            </a:endParaRPr>
          </a:p>
          <a:p>
            <a:pPr marL="0" indent="0">
              <a:buNone/>
            </a:pPr>
            <a:endParaRPr lang="el-GR" sz="8000" dirty="0">
              <a:solidFill>
                <a:schemeClr val="tx2"/>
              </a:solidFill>
              <a:latin typeface="Cambria" panose="02040503050406030204" pitchFamily="18" charset="0"/>
            </a:endParaRPr>
          </a:p>
          <a:p>
            <a:pPr marL="0" indent="0" algn="just">
              <a:lnSpc>
                <a:spcPct val="120000"/>
              </a:lnSpc>
              <a:spcBef>
                <a:spcPts val="600"/>
              </a:spcBef>
              <a:spcAft>
                <a:spcPts val="600"/>
              </a:spcAft>
              <a:buNone/>
            </a:pPr>
            <a:endParaRPr lang="en-US" sz="8000" b="0" dirty="0">
              <a:solidFill>
                <a:schemeClr val="tx1"/>
              </a:solidFill>
              <a:latin typeface="Cambria" pitchFamily="18"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3199516980"/>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409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28945"/>
            <a:ext cx="825625" cy="684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2060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80528" y="188640"/>
            <a:ext cx="8352928" cy="1656184"/>
          </a:xfrm>
        </p:spPr>
        <p:txBody>
          <a:bodyPr>
            <a:normAutofit fontScale="90000"/>
          </a:bodyPr>
          <a:lstStyle/>
          <a:p>
            <a:pPr>
              <a:lnSpc>
                <a:spcPct val="115000"/>
              </a:lnSpc>
              <a:spcAft>
                <a:spcPts val="600"/>
              </a:spcAft>
              <a:tabLst>
                <a:tab pos="4591050" algn="l"/>
              </a:tabLst>
            </a:pP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100" b="1" dirty="0">
                <a:solidFill>
                  <a:prstClr val="black"/>
                </a:solidFill>
                <a:ea typeface="Times New Roman"/>
                <a:cs typeface="Times New Roman"/>
              </a:rPr>
              <a:t>   </a:t>
            </a:r>
            <a:br>
              <a:rPr lang="el-GR" sz="3100" b="1" dirty="0">
                <a:solidFill>
                  <a:prstClr val="black"/>
                </a:solidFill>
                <a:ea typeface="Times New Roman"/>
                <a:cs typeface="Times New Roman"/>
              </a:rPr>
            </a:br>
            <a:r>
              <a:rPr lang="el-GR" sz="2700" b="1" dirty="0">
                <a:solidFill>
                  <a:prstClr val="black"/>
                </a:solidFill>
                <a:ea typeface="Times New Roman"/>
                <a:cs typeface="Times New Roman"/>
              </a:rPr>
              <a:t>ΦΥΓΟΚΕΝΤΡΙΚΑ ΣΥΣΤΗΜΑΤΑ ΕΚΘΛΙΨΗΣ ΕΛΙΩΝ</a:t>
            </a:r>
            <a:r>
              <a:rPr lang="en-US" sz="2700" dirty="0">
                <a:ea typeface="Calibri"/>
                <a:cs typeface="Times New Roman"/>
              </a:rPr>
              <a:t/>
            </a:r>
            <a:br>
              <a:rPr lang="en-US" sz="2700" dirty="0">
                <a:ea typeface="Calibri"/>
                <a:cs typeface="Times New Roman"/>
              </a:rPr>
            </a:br>
            <a:r>
              <a:rPr lang="en-US" sz="3100" b="1" dirty="0">
                <a:solidFill>
                  <a:prstClr val="black"/>
                </a:solidFill>
                <a:ea typeface="Times New Roman"/>
                <a:cs typeface="Times New Roman"/>
              </a:rPr>
              <a:t/>
            </a:r>
            <a:br>
              <a:rPr lang="en-US" sz="3100" b="1" dirty="0">
                <a:solidFill>
                  <a:prstClr val="black"/>
                </a:solidFill>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200" dirty="0">
                <a:solidFill>
                  <a:srgbClr val="47796A"/>
                </a:solidFill>
              </a:rPr>
              <a:t> </a:t>
            </a:r>
            <a:endParaRPr lang="el-GR" sz="3200" dirty="0">
              <a:solidFill>
                <a:srgbClr val="47796A"/>
              </a:solidFill>
            </a:endParaRPr>
          </a:p>
        </p:txBody>
      </p:sp>
      <p:sp>
        <p:nvSpPr>
          <p:cNvPr id="8" name="Rectangle 2"/>
          <p:cNvSpPr>
            <a:spLocks noGrp="1" noChangeArrowheads="1"/>
          </p:cNvSpPr>
          <p:nvPr>
            <p:ph idx="1"/>
          </p:nvPr>
        </p:nvSpPr>
        <p:spPr>
          <a:xfrm>
            <a:off x="513274" y="1052736"/>
            <a:ext cx="7796472" cy="5976664"/>
          </a:xfrm>
        </p:spPr>
        <p:txBody>
          <a:bodyPr>
            <a:normAutofit/>
          </a:bodyPr>
          <a:lstStyle/>
          <a:p>
            <a:pPr marL="0" indent="0" algn="just">
              <a:lnSpc>
                <a:spcPct val="134000"/>
              </a:lnSpc>
              <a:spcBef>
                <a:spcPts val="0"/>
              </a:spcBef>
              <a:buNone/>
            </a:pPr>
            <a:endParaRPr lang="en-US" sz="1800" b="0" dirty="0">
              <a:solidFill>
                <a:schemeClr val="tx1"/>
              </a:solidFill>
              <a:latin typeface="+mj-lt"/>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1065254852"/>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25466"/>
            <a:ext cx="845840" cy="701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95" y="1157266"/>
            <a:ext cx="3964305" cy="2379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39952" y="2636912"/>
            <a:ext cx="4376336" cy="2579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9" name="Picture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32040" y="5301208"/>
            <a:ext cx="5487987"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50" name="Picture 6"/>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40133" y="3588229"/>
            <a:ext cx="5487987"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1124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79512" y="188640"/>
            <a:ext cx="7992888" cy="1656184"/>
          </a:xfrm>
        </p:spPr>
        <p:txBody>
          <a:bodyPr>
            <a:normAutofit fontScale="90000"/>
          </a:bodyPr>
          <a:lstStyle/>
          <a:p>
            <a:pPr>
              <a:lnSpc>
                <a:spcPct val="115000"/>
              </a:lnSpc>
              <a:spcAft>
                <a:spcPts val="600"/>
              </a:spcAft>
              <a:tabLst>
                <a:tab pos="4591050" algn="l"/>
              </a:tabLst>
            </a:pP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600" b="1" dirty="0">
                <a:solidFill>
                  <a:prstClr val="black"/>
                </a:solidFill>
                <a:latin typeface="Cambria" pitchFamily="18" charset="0"/>
                <a:ea typeface="Times New Roman"/>
                <a:cs typeface="Times New Roman"/>
              </a:rPr>
              <a:t>   </a:t>
            </a:r>
            <a:br>
              <a:rPr lang="el-GR" sz="3600" b="1" dirty="0">
                <a:solidFill>
                  <a:prstClr val="black"/>
                </a:solidFill>
                <a:latin typeface="Cambria" pitchFamily="18" charset="0"/>
                <a:ea typeface="Times New Roman"/>
                <a:cs typeface="Times New Roman"/>
              </a:rPr>
            </a:br>
            <a:r>
              <a:rPr lang="el-GR" sz="2200" b="1" dirty="0">
                <a:solidFill>
                  <a:prstClr val="black"/>
                </a:solidFill>
                <a:latin typeface="Cambria" pitchFamily="18" charset="0"/>
                <a:ea typeface="Times New Roman"/>
                <a:cs typeface="Times New Roman"/>
              </a:rPr>
              <a:t>ΜΕΘΟΔΟΣ ΔΙΗΘΗΣΗΣ ή  </a:t>
            </a:r>
            <a:r>
              <a:rPr lang="en-US" sz="2200" b="1" dirty="0">
                <a:solidFill>
                  <a:prstClr val="black"/>
                </a:solidFill>
                <a:latin typeface="Cambria" pitchFamily="18" charset="0"/>
                <a:ea typeface="Times New Roman"/>
                <a:cs typeface="Times New Roman"/>
              </a:rPr>
              <a:t>SINOLEA</a:t>
            </a:r>
            <a:r>
              <a:rPr lang="en-US" sz="2200" dirty="0">
                <a:ea typeface="Calibri"/>
                <a:cs typeface="Times New Roman"/>
              </a:rPr>
              <a:t/>
            </a:r>
            <a:br>
              <a:rPr lang="en-US" sz="2200" dirty="0">
                <a:ea typeface="Calibri"/>
                <a:cs typeface="Times New Roman"/>
              </a:rPr>
            </a:br>
            <a:r>
              <a:rPr lang="en-US" sz="2200" b="1" dirty="0">
                <a:solidFill>
                  <a:prstClr val="black"/>
                </a:solidFill>
                <a:latin typeface="Cambria" pitchFamily="18" charset="0"/>
                <a:ea typeface="Times New Roman"/>
                <a:cs typeface="Times New Roman"/>
              </a:rPr>
              <a:t/>
            </a:r>
            <a:br>
              <a:rPr lang="en-US" sz="2200" b="1" dirty="0">
                <a:solidFill>
                  <a:prstClr val="black"/>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200" dirty="0">
                <a:solidFill>
                  <a:srgbClr val="47796A"/>
                </a:solidFill>
              </a:rPr>
              <a:t> </a:t>
            </a:r>
            <a:endParaRPr lang="el-GR" sz="3200" dirty="0">
              <a:solidFill>
                <a:srgbClr val="47796A"/>
              </a:solidFill>
            </a:endParaRPr>
          </a:p>
        </p:txBody>
      </p:sp>
      <p:sp>
        <p:nvSpPr>
          <p:cNvPr id="8" name="Rectangle 2"/>
          <p:cNvSpPr>
            <a:spLocks noGrp="1" noChangeArrowheads="1"/>
          </p:cNvSpPr>
          <p:nvPr>
            <p:ph idx="1"/>
          </p:nvPr>
        </p:nvSpPr>
        <p:spPr>
          <a:xfrm>
            <a:off x="447936" y="836712"/>
            <a:ext cx="7796472" cy="5904656"/>
          </a:xfrm>
        </p:spPr>
        <p:txBody>
          <a:bodyPr>
            <a:normAutofit fontScale="25000" lnSpcReduction="20000"/>
          </a:bodyPr>
          <a:lstStyle/>
          <a:p>
            <a:pPr lvl="0" algn="just">
              <a:lnSpc>
                <a:spcPct val="120000"/>
              </a:lnSpc>
              <a:spcBef>
                <a:spcPts val="600"/>
              </a:spcBef>
              <a:buFontTx/>
              <a:buChar char="-"/>
            </a:pPr>
            <a:endParaRPr lang="el-GR" sz="1700" b="0" dirty="0">
              <a:solidFill>
                <a:prstClr val="black"/>
              </a:solidFill>
            </a:endParaRPr>
          </a:p>
          <a:p>
            <a:pPr algn="just">
              <a:lnSpc>
                <a:spcPct val="120000"/>
              </a:lnSpc>
              <a:spcBef>
                <a:spcPts val="600"/>
              </a:spcBef>
              <a:buFont typeface="Wingdings" panose="05000000000000000000" pitchFamily="2" charset="2"/>
              <a:buChar char="v"/>
            </a:pPr>
            <a:r>
              <a:rPr lang="el-GR" sz="7200" b="0" dirty="0">
                <a:solidFill>
                  <a:schemeClr val="tx1"/>
                </a:solidFill>
              </a:rPr>
              <a:t>Η μέθοδος Διήθησης ή </a:t>
            </a:r>
            <a:r>
              <a:rPr lang="el-GR" sz="7200" b="0" dirty="0" err="1">
                <a:solidFill>
                  <a:schemeClr val="tx1"/>
                </a:solidFill>
              </a:rPr>
              <a:t>Sinolea</a:t>
            </a:r>
            <a:r>
              <a:rPr lang="el-GR" sz="7200" b="0" dirty="0">
                <a:solidFill>
                  <a:schemeClr val="tx1"/>
                </a:solidFill>
              </a:rPr>
              <a:t> εισήχθη το 1972 και είναι μια τρίτη μέθοδος εκχύλισης ελαιολάδου. </a:t>
            </a:r>
          </a:p>
          <a:p>
            <a:pPr algn="just">
              <a:lnSpc>
                <a:spcPct val="120000"/>
              </a:lnSpc>
              <a:spcBef>
                <a:spcPts val="600"/>
              </a:spcBef>
              <a:buFont typeface="Wingdings" panose="05000000000000000000" pitchFamily="2" charset="2"/>
              <a:buChar char="v"/>
            </a:pPr>
            <a:r>
              <a:rPr lang="el-GR" sz="7200" b="0" dirty="0">
                <a:solidFill>
                  <a:schemeClr val="tx1"/>
                </a:solidFill>
              </a:rPr>
              <a:t>Η διαδικασία του διαχωρισμού των σταγόνων ελαιολάδου από το νερό βασίζεται στην αρχή της διαφορετικής επιφανειακής τάσης του νερού και του ελαίου.</a:t>
            </a:r>
          </a:p>
          <a:p>
            <a:pPr algn="just">
              <a:lnSpc>
                <a:spcPct val="120000"/>
              </a:lnSpc>
              <a:spcBef>
                <a:spcPts val="600"/>
              </a:spcBef>
              <a:buFont typeface="Wingdings" panose="05000000000000000000" pitchFamily="2" charset="2"/>
              <a:buChar char="v"/>
            </a:pPr>
            <a:r>
              <a:rPr lang="el-GR" sz="7200" b="0" dirty="0">
                <a:solidFill>
                  <a:schemeClr val="tx1"/>
                </a:solidFill>
              </a:rPr>
              <a:t>Το ελαιόλαδο προσκολλάται σε χαλύβδινες πλάκες, και έτσι διαχωρίζεται από το νερό και τα στερεά. </a:t>
            </a:r>
          </a:p>
          <a:p>
            <a:pPr algn="just">
              <a:lnSpc>
                <a:spcPct val="120000"/>
              </a:lnSpc>
              <a:spcBef>
                <a:spcPts val="600"/>
              </a:spcBef>
              <a:buFont typeface="Wingdings" panose="05000000000000000000" pitchFamily="2" charset="2"/>
              <a:buChar char="v"/>
            </a:pPr>
            <a:r>
              <a:rPr lang="el-GR" sz="7200" b="0" dirty="0">
                <a:solidFill>
                  <a:schemeClr val="tx1"/>
                </a:solidFill>
              </a:rPr>
              <a:t>Τα πλεονεκτήματα του είναι</a:t>
            </a:r>
            <a:r>
              <a:rPr lang="en-US" sz="7200" b="0" dirty="0">
                <a:solidFill>
                  <a:schemeClr val="tx1"/>
                </a:solidFill>
              </a:rPr>
              <a:t>:</a:t>
            </a:r>
          </a:p>
          <a:p>
            <a:pPr lvl="1" algn="just">
              <a:lnSpc>
                <a:spcPct val="120000"/>
              </a:lnSpc>
              <a:spcBef>
                <a:spcPts val="0"/>
              </a:spcBef>
              <a:buFont typeface="Wingdings" panose="05000000000000000000" pitchFamily="2" charset="2"/>
              <a:buChar char="q"/>
            </a:pPr>
            <a:r>
              <a:rPr lang="el-GR" sz="7200" b="0" dirty="0">
                <a:solidFill>
                  <a:schemeClr val="tx1"/>
                </a:solidFill>
              </a:rPr>
              <a:t> η υψηλότερη περιεκτικότητα του ελαιολάδου σε πολυφαινόλες, </a:t>
            </a:r>
          </a:p>
          <a:p>
            <a:pPr lvl="1" algn="just">
              <a:lnSpc>
                <a:spcPct val="120000"/>
              </a:lnSpc>
              <a:spcBef>
                <a:spcPts val="0"/>
              </a:spcBef>
              <a:buFont typeface="Wingdings" panose="05000000000000000000" pitchFamily="2" charset="2"/>
              <a:buChar char="q"/>
            </a:pPr>
            <a:r>
              <a:rPr lang="el-GR" sz="7200" b="0" dirty="0">
                <a:solidFill>
                  <a:schemeClr val="tx1"/>
                </a:solidFill>
              </a:rPr>
              <a:t>η χαμηλή θερμοκρασίας, </a:t>
            </a:r>
          </a:p>
          <a:p>
            <a:pPr lvl="1" algn="just">
              <a:lnSpc>
                <a:spcPct val="120000"/>
              </a:lnSpc>
              <a:spcBef>
                <a:spcPts val="0"/>
              </a:spcBef>
              <a:buFont typeface="Wingdings" panose="05000000000000000000" pitchFamily="2" charset="2"/>
              <a:buChar char="q"/>
            </a:pPr>
            <a:r>
              <a:rPr lang="el-GR" sz="7200" b="0" dirty="0">
                <a:solidFill>
                  <a:schemeClr val="tx1"/>
                </a:solidFill>
              </a:rPr>
              <a:t>το χαμηλό εργατικό κόστος, </a:t>
            </a:r>
          </a:p>
          <a:p>
            <a:pPr lvl="1" algn="just">
              <a:lnSpc>
                <a:spcPct val="120000"/>
              </a:lnSpc>
              <a:spcBef>
                <a:spcPts val="0"/>
              </a:spcBef>
              <a:buFont typeface="Wingdings" panose="05000000000000000000" pitchFamily="2" charset="2"/>
              <a:buChar char="q"/>
            </a:pPr>
            <a:r>
              <a:rPr lang="el-GR" sz="7200" b="0" dirty="0">
                <a:solidFill>
                  <a:schemeClr val="tx1"/>
                </a:solidFill>
              </a:rPr>
              <a:t>το βήμα διαχωρισμού ελαιολάδου / νερού δεν είναι απαραίτητο,</a:t>
            </a:r>
          </a:p>
          <a:p>
            <a:pPr lvl="1" algn="just">
              <a:lnSpc>
                <a:spcPct val="120000"/>
              </a:lnSpc>
              <a:spcBef>
                <a:spcPts val="0"/>
              </a:spcBef>
              <a:buFont typeface="Wingdings" panose="05000000000000000000" pitchFamily="2" charset="2"/>
              <a:buChar char="q"/>
            </a:pPr>
            <a:r>
              <a:rPr lang="el-GR" sz="7200" b="0" dirty="0">
                <a:solidFill>
                  <a:schemeClr val="tx1"/>
                </a:solidFill>
              </a:rPr>
              <a:t>η χαμηλή ενεργειακή απαίτηση</a:t>
            </a:r>
          </a:p>
          <a:p>
            <a:pPr algn="just">
              <a:lnSpc>
                <a:spcPct val="120000"/>
              </a:lnSpc>
              <a:spcBef>
                <a:spcPts val="600"/>
              </a:spcBef>
              <a:buFont typeface="Wingdings" panose="05000000000000000000" pitchFamily="2" charset="2"/>
              <a:buChar char="v"/>
            </a:pPr>
            <a:r>
              <a:rPr lang="el-GR" sz="7200" b="0" dirty="0">
                <a:solidFill>
                  <a:schemeClr val="tx1"/>
                </a:solidFill>
              </a:rPr>
              <a:t>Τα μειονεκτήματα του είναι</a:t>
            </a:r>
            <a:r>
              <a:rPr lang="en-US" sz="7200" b="0" dirty="0">
                <a:solidFill>
                  <a:schemeClr val="tx1"/>
                </a:solidFill>
              </a:rPr>
              <a:t>:</a:t>
            </a:r>
            <a:r>
              <a:rPr lang="el-GR" sz="7200" b="0" dirty="0">
                <a:solidFill>
                  <a:schemeClr val="tx1"/>
                </a:solidFill>
              </a:rPr>
              <a:t> </a:t>
            </a:r>
          </a:p>
          <a:p>
            <a:pPr lvl="1" algn="just">
              <a:lnSpc>
                <a:spcPct val="120000"/>
              </a:lnSpc>
              <a:spcBef>
                <a:spcPts val="0"/>
              </a:spcBef>
              <a:buFont typeface="Wingdings" panose="05000000000000000000" pitchFamily="2" charset="2"/>
              <a:buChar char="q"/>
            </a:pPr>
            <a:r>
              <a:rPr lang="el-GR" sz="7200" b="0" dirty="0">
                <a:solidFill>
                  <a:schemeClr val="tx1"/>
                </a:solidFill>
              </a:rPr>
              <a:t>η πιθανή  ταχεία οξείδωση του ελαιολάδου, </a:t>
            </a:r>
          </a:p>
          <a:p>
            <a:pPr lvl="1" algn="just">
              <a:lnSpc>
                <a:spcPct val="120000"/>
              </a:lnSpc>
              <a:spcBef>
                <a:spcPts val="0"/>
              </a:spcBef>
              <a:buFont typeface="Wingdings" panose="05000000000000000000" pitchFamily="2" charset="2"/>
              <a:buChar char="q"/>
            </a:pPr>
            <a:r>
              <a:rPr lang="el-GR" sz="7200" b="0" dirty="0">
                <a:solidFill>
                  <a:schemeClr val="tx1"/>
                </a:solidFill>
              </a:rPr>
              <a:t>η διαδικασία του δεν είναι απολύτως αποδοτική καθώς αφήνει μεγάλη ποσότητα λαδιού στην πάστα ελιάς</a:t>
            </a:r>
            <a:r>
              <a:rPr lang="el-GR" sz="8700" b="0" dirty="0">
                <a:solidFill>
                  <a:schemeClr val="tx1"/>
                </a:solidFill>
              </a:rPr>
              <a:t>. </a:t>
            </a:r>
            <a:endParaRPr lang="en-US" sz="8700" b="0" dirty="0">
              <a:solidFill>
                <a:schemeClr val="tx1"/>
              </a:solidFill>
            </a:endParaRPr>
          </a:p>
          <a:p>
            <a:pPr marL="0" indent="0" algn="just">
              <a:lnSpc>
                <a:spcPct val="120000"/>
              </a:lnSpc>
              <a:spcBef>
                <a:spcPts val="600"/>
              </a:spcBef>
              <a:buNone/>
            </a:pPr>
            <a:endParaRPr lang="en-US" sz="8000" b="0" dirty="0">
              <a:solidFill>
                <a:schemeClr val="tx1"/>
              </a:solidFill>
            </a:endParaRPr>
          </a:p>
          <a:p>
            <a:pPr marL="0" indent="0">
              <a:buNone/>
            </a:pPr>
            <a:endParaRPr lang="it-IT" sz="8000" dirty="0">
              <a:solidFill>
                <a:schemeClr val="tx2"/>
              </a:solidFill>
              <a:latin typeface="Cambria" panose="02040503050406030204" pitchFamily="18" charset="0"/>
            </a:endParaRPr>
          </a:p>
          <a:p>
            <a:pPr marL="0" indent="0">
              <a:buNone/>
            </a:pPr>
            <a:endParaRPr lang="it-IT" sz="8000" dirty="0">
              <a:solidFill>
                <a:schemeClr val="tx2"/>
              </a:solidFill>
              <a:latin typeface="Cambria" panose="02040503050406030204" pitchFamily="18" charset="0"/>
            </a:endParaRPr>
          </a:p>
          <a:p>
            <a:pPr marL="0" indent="0">
              <a:buNone/>
            </a:pPr>
            <a:endParaRPr lang="el-GR" sz="8000" dirty="0">
              <a:solidFill>
                <a:schemeClr val="tx2"/>
              </a:solidFill>
              <a:latin typeface="Cambria" panose="02040503050406030204" pitchFamily="18" charset="0"/>
            </a:endParaRPr>
          </a:p>
          <a:p>
            <a:pPr marL="0" indent="0" algn="just">
              <a:lnSpc>
                <a:spcPct val="120000"/>
              </a:lnSpc>
              <a:spcBef>
                <a:spcPts val="600"/>
              </a:spcBef>
              <a:spcAft>
                <a:spcPts val="600"/>
              </a:spcAft>
              <a:buNone/>
            </a:pPr>
            <a:endParaRPr lang="en-US" sz="8000" b="0" dirty="0">
              <a:solidFill>
                <a:schemeClr val="tx1"/>
              </a:solidFill>
              <a:latin typeface="Cambria" pitchFamily="18"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1815788883"/>
              </p:ext>
            </p:extLst>
          </p:nvPr>
        </p:nvGraphicFramePr>
        <p:xfrm>
          <a:off x="8316416" y="5589239"/>
          <a:ext cx="49188"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30065"/>
            <a:ext cx="1060703" cy="87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0039673"/>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91440" tIns="45720" rIns="91440" bIns="45720" rtlCol="0" anchor="ctr">
        <a:normAutofit/>
      </a:bodyPr>
      <a:lstStyle>
        <a:defPPr>
          <a:defRPr dirty="0" smtClean="0"/>
        </a:defPPr>
      </a:lstStyle>
    </a:txDef>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7167</TotalTime>
  <Words>848</Words>
  <Application>Microsoft Office PowerPoint</Application>
  <PresentationFormat>Προβολή στην οθόνη (4:3)</PresentationFormat>
  <Paragraphs>116</Paragraphs>
  <Slides>10</Slides>
  <Notes>10</Notes>
  <HiddenSlides>0</HiddenSlides>
  <MMClips>0</MMClips>
  <ScaleCrop>false</ScaleCrop>
  <HeadingPairs>
    <vt:vector size="6" baseType="variant">
      <vt:variant>
        <vt:lpstr>Γραμματοσειρές που χρησιμοποιούνται</vt:lpstr>
      </vt:variant>
      <vt:variant>
        <vt:i4>8</vt:i4>
      </vt:variant>
      <vt:variant>
        <vt:lpstr>Θέμα</vt:lpstr>
      </vt:variant>
      <vt:variant>
        <vt:i4>1</vt:i4>
      </vt:variant>
      <vt:variant>
        <vt:lpstr>Τίτλοι διαφανειών</vt:lpstr>
      </vt:variant>
      <vt:variant>
        <vt:i4>10</vt:i4>
      </vt:variant>
    </vt:vector>
  </HeadingPairs>
  <TitlesOfParts>
    <vt:vector size="19" baseType="lpstr">
      <vt:lpstr>ＭＳ Ｐゴシック</vt:lpstr>
      <vt:lpstr>Arial</vt:lpstr>
      <vt:lpstr>Calibri</vt:lpstr>
      <vt:lpstr>Cambria</vt:lpstr>
      <vt:lpstr>Open Sans</vt:lpstr>
      <vt:lpstr>Times New Roman</vt:lpstr>
      <vt:lpstr>Verdana</vt:lpstr>
      <vt:lpstr>Wingdings</vt:lpstr>
      <vt:lpstr>Θέμα του Office</vt:lpstr>
      <vt:lpstr>   Θ.Ε. 6: ΠΑΡΟΥΣΙΑΣΗ  2ου ΠΥΛΩΝΑ ΤΟΥ ΣΥΣΤΗΜΑΤΟΣ ΠΙΣΤΟΠΟΙΗΣΗΣ ΑΥΘΕΝΤΙΚΟΤΗΤΑΣ ΕΛΑΙΟΛΑΔΟΥ - Μέθοδοι Παραγωγής και Καλλιεργητικές Τεχνικές     ”Certification of Authenticity and Development of a Promotion Network olive products in the across border GREECE – ITALY area” https://interreg-authentic-olive-net.eu/       Το παρόν κείμενο παράχθηκε με την οικονομική υποστήριξη της Ευρωπαϊκής Ένωσης και  αντανακλά τις απόψεις των συγγραφέα και  η Διαχειριστική Αρχή  δεν ευθύνεται για οποιαδήποτε χρήση των πληροφοριών που περιέχονται σε αυτήν   </vt:lpstr>
      <vt:lpstr>  ΣΥΓΚΟΜΙΔΗ &amp;  ΜΕΤΑΦΟΡΑ ΣΤΟ ΕΛΑΙΟΤΡΙΒΕΙΟ      </vt:lpstr>
      <vt:lpstr>   ΕΠΕΞΕΡΓΑΣΙΑ ΣΤΟ ΕΛΑΙΟΤΡΙΒΕΙΟ      </vt:lpstr>
      <vt:lpstr>  ΕΜΦΙΑΛΩΣΗ &amp;  ΕΜΠΟΡΙΑ      </vt:lpstr>
      <vt:lpstr>      </vt:lpstr>
      <vt:lpstr>  ΠΑΡΑΔΟΣΙΑΚΗ ΜΕΘΟΔΟΙ ΕΚΘΛΙΨΗΣ ΕΛΙΑΣ      </vt:lpstr>
      <vt:lpstr>      ΜΕΙΟΝΕΚΤΗΜΑΤΑ ΤΗΣ ΠΑΡΑΔΟΣΙΑΚΗΣ ΜΕΘΟΔΟΥ ΕΛΑΙΟΠΟΙΗΣΗΣ      </vt:lpstr>
      <vt:lpstr>      ΦΥΓΟΚΕΝΤΡΙΚΑ ΣΥΣΤΗΜΑΤΑ ΕΚΘΛΙΨΗΣ ΕΛΙΩΝ      </vt:lpstr>
      <vt:lpstr>      ΜΕΘΟΔΟΣ ΔΙΗΘΗΣΗΣ ή  SINOLEA      </vt:lpstr>
      <vt:lpstr>            Ορθές καλλιεργητικές τεχνικές  συλλογής και έκθλιψης ελιών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Stevy</dc:creator>
  <cp:lastModifiedBy>oem</cp:lastModifiedBy>
  <cp:revision>800</cp:revision>
  <cp:lastPrinted>2017-03-28T15:01:35Z</cp:lastPrinted>
  <dcterms:created xsi:type="dcterms:W3CDTF">2012-09-06T09:03:05Z</dcterms:created>
  <dcterms:modified xsi:type="dcterms:W3CDTF">2021-07-16T08:39:14Z</dcterms:modified>
</cp:coreProperties>
</file>