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ppt/notesSlides/notesSlide10.xml" ContentType="application/vnd.openxmlformats-officedocument.presentationml.notesSlide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jHJTMZdjI3pXA9nw391f+PQRDS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1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484288"/>
        <c:axId val="127574592"/>
      </c:radarChart>
      <c:catAx>
        <c:axId val="1374842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27574592"/>
        <c:crosses val="autoZero"/>
        <c:auto val="1"/>
        <c:lblAlgn val="ctr"/>
        <c:lblOffset val="100"/>
        <c:noMultiLvlLbl val="0"/>
      </c:catAx>
      <c:valAx>
        <c:axId val="1275745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74842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A888-41B4-B64B-91715B27BB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545344"/>
        <c:axId val="157953408"/>
      </c:radarChart>
      <c:catAx>
        <c:axId val="1595453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57953408"/>
        <c:crosses val="autoZero"/>
        <c:auto val="1"/>
        <c:lblAlgn val="ctr"/>
        <c:lblOffset val="100"/>
        <c:noMultiLvlLbl val="0"/>
      </c:catAx>
      <c:valAx>
        <c:axId val="1579534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5954534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61AF-4BE3-8978-D69892111D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548416"/>
        <c:axId val="133859008"/>
      </c:radarChart>
      <c:catAx>
        <c:axId val="1595484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3859008"/>
        <c:crosses val="autoZero"/>
        <c:auto val="1"/>
        <c:lblAlgn val="ctr"/>
        <c:lblOffset val="100"/>
        <c:noMultiLvlLbl val="0"/>
      </c:catAx>
      <c:valAx>
        <c:axId val="1338590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595484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49EF-4E75-90BE-7EC9A59D9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3434368"/>
        <c:axId val="137148032"/>
      </c:radarChart>
      <c:catAx>
        <c:axId val="1334343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7148032"/>
        <c:crosses val="autoZero"/>
        <c:auto val="1"/>
        <c:lblAlgn val="ctr"/>
        <c:lblOffset val="100"/>
        <c:noMultiLvlLbl val="0"/>
      </c:catAx>
      <c:valAx>
        <c:axId val="1371480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3434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1E9E-4CBD-BECF-03E53E4352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625472"/>
        <c:axId val="136939776"/>
      </c:radarChart>
      <c:catAx>
        <c:axId val="1636254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6939776"/>
        <c:crosses val="autoZero"/>
        <c:auto val="1"/>
        <c:lblAlgn val="ctr"/>
        <c:lblOffset val="100"/>
        <c:noMultiLvlLbl val="0"/>
      </c:catAx>
      <c:valAx>
        <c:axId val="1369397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36254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D3A7-4192-AC11-48789FF05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4634112"/>
        <c:axId val="136943232"/>
      </c:radarChart>
      <c:catAx>
        <c:axId val="1646341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6943232"/>
        <c:crosses val="autoZero"/>
        <c:auto val="1"/>
        <c:lblAlgn val="ctr"/>
        <c:lblOffset val="100"/>
        <c:noMultiLvlLbl val="0"/>
      </c:catAx>
      <c:valAx>
        <c:axId val="1369432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463411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C27B-42C8-B2E0-9E1129197A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845824"/>
        <c:axId val="43003264"/>
      </c:radarChart>
      <c:catAx>
        <c:axId val="408458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43003264"/>
        <c:crosses val="autoZero"/>
        <c:auto val="1"/>
        <c:lblAlgn val="ctr"/>
        <c:lblOffset val="100"/>
        <c:noMultiLvlLbl val="0"/>
      </c:catAx>
      <c:valAx>
        <c:axId val="430032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4084582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2332-41B2-ADEF-1EAC046528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848896"/>
        <c:axId val="42991616"/>
      </c:radarChart>
      <c:catAx>
        <c:axId val="40848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42991616"/>
        <c:crosses val="autoZero"/>
        <c:auto val="1"/>
        <c:lblAlgn val="ctr"/>
        <c:lblOffset val="100"/>
        <c:noMultiLvlLbl val="0"/>
      </c:catAx>
      <c:valAx>
        <c:axId val="42991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4084889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C7D2-46FF-B532-88BC50541C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082624"/>
        <c:axId val="42994496"/>
      </c:radarChart>
      <c:catAx>
        <c:axId val="1650826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42994496"/>
        <c:crosses val="autoZero"/>
        <c:auto val="1"/>
        <c:lblAlgn val="ctr"/>
        <c:lblOffset val="100"/>
        <c:noMultiLvlLbl val="0"/>
      </c:catAx>
      <c:valAx>
        <c:axId val="429944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508262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5373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1</a:t>
            </a:fld>
            <a:endParaRPr/>
          </a:p>
        </p:txBody>
      </p:sp>
      <p:sp>
        <p:nvSpPr>
          <p:cNvPr id="77" name="Google Shape;77;p1:notes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10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0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10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2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3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4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4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5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5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5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6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6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6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7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7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7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8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8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8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9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9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9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ιαφάνεια τίτλου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Εικόνα με λεζάντα">
  <p:cSld name="Εικόνα με λεζάντα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1"/>
          <p:cNvSpPr>
            <a:spLocks noGrp="1"/>
          </p:cNvSpPr>
          <p:nvPr>
            <p:ph type="pic" idx="2"/>
          </p:nvPr>
        </p:nvSpPr>
        <p:spPr>
          <a:xfrm>
            <a:off x="1792288" y="1556792"/>
            <a:ext cx="5486400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body" idx="1"/>
          </p:nvPr>
        </p:nvSpPr>
        <p:spPr>
          <a:xfrm>
            <a:off x="1792288" y="5157192"/>
            <a:ext cx="5486400" cy="1015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1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1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Κατακόρυφο κείμενο" type="vertTx">
  <p:cSld name="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2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ατακόρυφος τίτλος και Κείμενο" type="vertTitleAndTx">
  <p:cSld name="VERTICAL_TITLE_AND_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body" idx="1"/>
          </p:nvPr>
        </p:nvSpPr>
        <p:spPr>
          <a:xfrm>
            <a:off x="403106" y="1583511"/>
            <a:ext cx="8393257" cy="597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1950" algn="l">
              <a:spcBef>
                <a:spcPts val="420"/>
              </a:spcBef>
              <a:spcAft>
                <a:spcPts val="0"/>
              </a:spcAft>
              <a:buClr>
                <a:schemeClr val="lt2"/>
              </a:buClr>
              <a:buSzPts val="2100"/>
              <a:buChar char="•"/>
              <a:defRPr sz="21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body" idx="2"/>
          </p:nvPr>
        </p:nvSpPr>
        <p:spPr>
          <a:xfrm>
            <a:off x="403106" y="2175262"/>
            <a:ext cx="8393257" cy="3950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2pPr>
            <a:lvl3pPr marL="1371600" lvl="2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3pPr>
            <a:lvl4pPr marL="1828800" lvl="3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4pPr>
            <a:lvl5pPr marL="2286000" lvl="4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5pPr>
            <a:lvl6pPr marL="2743200" lvl="5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6pPr>
            <a:lvl7pPr marL="3200400" lvl="6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7pPr>
            <a:lvl8pPr marL="3657600" lvl="7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8pPr>
            <a:lvl9pPr marL="4114800" lvl="8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Περιεχόμενο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4"/>
          <p:cNvSpPr txBox="1">
            <a:spLocks noGrp="1"/>
          </p:cNvSpPr>
          <p:nvPr>
            <p:ph type="body" idx="1"/>
          </p:nvPr>
        </p:nvSpPr>
        <p:spPr>
          <a:xfrm>
            <a:off x="464156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/>
            </a:lvl1pPr>
            <a:lvl2pPr marL="914400" lvl="1" indent="-406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/>
            </a:lvl2pPr>
            <a:lvl3pPr marL="1371600" lvl="2" indent="-3810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3pPr>
            <a:lvl4pPr marL="1828800" lvl="3" indent="-355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/>
            </a:lvl4pPr>
            <a:lvl5pPr marL="2286000" lvl="4" indent="-355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4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φαλίδα ενότητας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000"/>
              <a:buFont typeface="Arial"/>
              <a:buNone/>
              <a:defRPr sz="4000" b="0" cap="none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ύο περιεχόμενα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6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16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" name="Google Shape;34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Σύγκριση" type="twoTxTwoObj">
  <p:cSld name="TWO_OBJECTS_WITH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body" idx="2"/>
          </p:nvPr>
        </p:nvSpPr>
        <p:spPr>
          <a:xfrm>
            <a:off x="457200" y="2214016"/>
            <a:ext cx="4040188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body" idx="3"/>
          </p:nvPr>
        </p:nvSpPr>
        <p:spPr>
          <a:xfrm>
            <a:off x="4645025" y="1574254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17"/>
          <p:cNvSpPr txBox="1">
            <a:spLocks noGrp="1"/>
          </p:cNvSpPr>
          <p:nvPr>
            <p:ph type="body" idx="4"/>
          </p:nvPr>
        </p:nvSpPr>
        <p:spPr>
          <a:xfrm>
            <a:off x="4645025" y="2214016"/>
            <a:ext cx="4041775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1" name="Google Shape;41;p17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7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Μόνο τίτλος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8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Google Shape;48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νή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εριεχόμενο με λεζάντα">
  <p:cSld name="Περιεχόμενο με λεζάντα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>
            <a:spLocks noGrp="1"/>
          </p:cNvSpPr>
          <p:nvPr>
            <p:ph type="body" idx="1"/>
          </p:nvPr>
        </p:nvSpPr>
        <p:spPr>
          <a:xfrm>
            <a:off x="3575050" y="1556792"/>
            <a:ext cx="5111750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body" idx="2"/>
          </p:nvPr>
        </p:nvSpPr>
        <p:spPr>
          <a:xfrm>
            <a:off x="457200" y="1556792"/>
            <a:ext cx="3008313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0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20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chart" Target="../charts/chart7.xm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634218" y="1571457"/>
            <a:ext cx="7772400" cy="31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00000"/>
              <a:buFont typeface="Arial"/>
              <a:buNone/>
            </a:pPr>
            <a:br>
              <a:rPr lang="el-GR" dirty="0">
                <a:solidFill>
                  <a:srgbClr val="47796A"/>
                </a:solidFill>
              </a:rPr>
            </a:br>
            <a:br>
              <a:rPr lang="el-GR" dirty="0"/>
            </a:br>
            <a:br>
              <a:rPr lang="el-GR" dirty="0"/>
            </a:br>
            <a:r>
              <a:rPr lang="el-GR" sz="2200" b="1" dirty="0">
                <a:solidFill>
                  <a:schemeClr val="dk2"/>
                </a:solidFill>
              </a:rPr>
              <a:t>U.T. 6: PRESENTAZIONE DEL 2° PORTALE DEL SISTEMA DI</a:t>
            </a:r>
            <a:endParaRPr sz="2200" b="1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el-GR" sz="2200" b="1" dirty="0">
                <a:solidFill>
                  <a:schemeClr val="dk2"/>
                </a:solidFill>
              </a:rPr>
              <a:t>CERTIFICAZIONE DI AUTENTICITA DELL’OLIO DI OLIVA –</a:t>
            </a:r>
            <a:endParaRPr sz="2200" b="1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el-GR" sz="2200" b="1" dirty="0" err="1">
                <a:solidFill>
                  <a:schemeClr val="dk2"/>
                </a:solidFill>
              </a:rPr>
              <a:t>Metodi</a:t>
            </a:r>
            <a:r>
              <a:rPr lang="el-GR" sz="2200" b="1" dirty="0">
                <a:solidFill>
                  <a:schemeClr val="dk2"/>
                </a:solidFill>
              </a:rPr>
              <a:t> </a:t>
            </a:r>
            <a:r>
              <a:rPr lang="el-GR" sz="2200" b="1" dirty="0" err="1">
                <a:solidFill>
                  <a:schemeClr val="dk2"/>
                </a:solidFill>
              </a:rPr>
              <a:t>di</a:t>
            </a:r>
            <a:r>
              <a:rPr lang="el-GR" sz="2200" b="1" dirty="0">
                <a:solidFill>
                  <a:schemeClr val="dk2"/>
                </a:solidFill>
              </a:rPr>
              <a:t> </a:t>
            </a:r>
            <a:r>
              <a:rPr lang="el-GR" sz="2200" b="1" dirty="0" err="1">
                <a:solidFill>
                  <a:schemeClr val="dk2"/>
                </a:solidFill>
              </a:rPr>
              <a:t>Produzione</a:t>
            </a:r>
            <a:r>
              <a:rPr lang="el-GR" sz="2200" b="1" dirty="0">
                <a:solidFill>
                  <a:schemeClr val="dk2"/>
                </a:solidFill>
              </a:rPr>
              <a:t> e </a:t>
            </a:r>
            <a:r>
              <a:rPr lang="el-GR" sz="2200" b="1" dirty="0" err="1">
                <a:solidFill>
                  <a:schemeClr val="dk2"/>
                </a:solidFill>
              </a:rPr>
              <a:t>Tecniche</a:t>
            </a:r>
            <a:r>
              <a:rPr lang="el-GR" sz="2200" b="1" dirty="0">
                <a:solidFill>
                  <a:schemeClr val="dk2"/>
                </a:solidFill>
              </a:rPr>
              <a:t> </a:t>
            </a:r>
            <a:r>
              <a:rPr lang="el-GR" sz="2200" b="1" dirty="0" err="1">
                <a:solidFill>
                  <a:schemeClr val="dk2"/>
                </a:solidFill>
              </a:rPr>
              <a:t>di</a:t>
            </a:r>
            <a:r>
              <a:rPr lang="el-GR" sz="2200" b="1" dirty="0">
                <a:solidFill>
                  <a:schemeClr val="dk2"/>
                </a:solidFill>
              </a:rPr>
              <a:t> </a:t>
            </a:r>
            <a:r>
              <a:rPr lang="el-GR" sz="2200" b="1" dirty="0" err="1">
                <a:solidFill>
                  <a:schemeClr val="dk2"/>
                </a:solidFill>
              </a:rPr>
              <a:t>Coltivazione</a:t>
            </a:r>
            <a:endParaRPr sz="2200" b="1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75000"/>
              <a:buFont typeface="Arial"/>
              <a:buNone/>
            </a:pPr>
            <a:br>
              <a:rPr lang="el-G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Certification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Authenticity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and Development of a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Network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olive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products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in the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across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border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GREECE – ITALY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area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https://interreg-authentic-olive-net.eu/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6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60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3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300" i="1" dirty="0" err="1"/>
              <a:t>Il</a:t>
            </a:r>
            <a:r>
              <a:rPr lang="el-GR" sz="1300" i="1" dirty="0"/>
              <a:t> </a:t>
            </a:r>
            <a:r>
              <a:rPr lang="el-GR" sz="1300" i="1" dirty="0" err="1"/>
              <a:t>presente</a:t>
            </a:r>
            <a:r>
              <a:rPr lang="el-GR" sz="1300" i="1" dirty="0"/>
              <a:t> </a:t>
            </a:r>
            <a:r>
              <a:rPr lang="el-GR" sz="1300" i="1" dirty="0" err="1"/>
              <a:t>testo</a:t>
            </a:r>
            <a:r>
              <a:rPr lang="el-GR" sz="1300" i="1" dirty="0"/>
              <a:t> è </a:t>
            </a:r>
            <a:r>
              <a:rPr lang="el-GR" sz="1300" i="1" dirty="0" err="1"/>
              <a:t>stato</a:t>
            </a:r>
            <a:r>
              <a:rPr lang="el-GR" sz="1300" i="1" dirty="0"/>
              <a:t> </a:t>
            </a:r>
            <a:r>
              <a:rPr lang="el-GR" sz="1300" i="1" dirty="0" err="1"/>
              <a:t>prodotto</a:t>
            </a:r>
            <a:r>
              <a:rPr lang="el-GR" sz="1300" i="1" dirty="0"/>
              <a:t> </a:t>
            </a:r>
            <a:r>
              <a:rPr lang="el-GR" sz="1300" i="1" dirty="0" err="1"/>
              <a:t>con</a:t>
            </a:r>
            <a:r>
              <a:rPr lang="el-GR" sz="1300" i="1" dirty="0"/>
              <a:t> </a:t>
            </a:r>
            <a:r>
              <a:rPr lang="el-GR" sz="1300" i="1" dirty="0" err="1"/>
              <a:t>il</a:t>
            </a:r>
            <a:r>
              <a:rPr lang="el-GR" sz="1300" i="1" dirty="0"/>
              <a:t> </a:t>
            </a:r>
            <a:r>
              <a:rPr lang="el-GR" sz="1300" i="1" dirty="0" err="1"/>
              <a:t>sostegno</a:t>
            </a:r>
            <a:r>
              <a:rPr lang="el-GR" sz="1300" i="1" dirty="0"/>
              <a:t> </a:t>
            </a:r>
            <a:r>
              <a:rPr lang="el-GR" sz="1300" i="1" dirty="0" err="1"/>
              <a:t>economico</a:t>
            </a:r>
            <a:r>
              <a:rPr lang="el-GR" sz="1300" i="1" dirty="0"/>
              <a:t> </a:t>
            </a:r>
            <a:r>
              <a:rPr lang="el-GR" sz="1300" i="1" dirty="0" err="1"/>
              <a:t>dell’Unione</a:t>
            </a:r>
            <a:r>
              <a:rPr lang="el-GR" sz="1300" i="1" dirty="0"/>
              <a:t> </a:t>
            </a:r>
            <a:r>
              <a:rPr lang="el-GR" sz="1300" i="1" dirty="0" err="1"/>
              <a:t>Europea</a:t>
            </a:r>
            <a:r>
              <a:rPr lang="el-GR" sz="1300" i="1" dirty="0"/>
              <a:t> e </a:t>
            </a:r>
            <a:r>
              <a:rPr lang="el-GR" sz="1300" i="1" dirty="0" err="1"/>
              <a:t>rispecchia</a:t>
            </a:r>
            <a:r>
              <a:rPr lang="el-GR" sz="1300" i="1" dirty="0"/>
              <a:t> i </a:t>
            </a:r>
            <a:r>
              <a:rPr lang="el-GR" sz="1300" i="1" dirty="0" err="1"/>
              <a:t>punti</a:t>
            </a:r>
            <a:r>
              <a:rPr lang="el-GR" sz="1300" i="1" dirty="0"/>
              <a:t> </a:t>
            </a:r>
            <a:r>
              <a:rPr lang="el-GR" sz="1300" i="1" dirty="0" err="1"/>
              <a:t>di</a:t>
            </a:r>
            <a:r>
              <a:rPr lang="el-GR" sz="1300" i="1" dirty="0"/>
              <a:t> </a:t>
            </a:r>
            <a:r>
              <a:rPr lang="el-GR" sz="1300" i="1" dirty="0" err="1"/>
              <a:t>vista</a:t>
            </a:r>
            <a:r>
              <a:rPr lang="el-GR" sz="1300" i="1" dirty="0"/>
              <a:t> </a:t>
            </a:r>
            <a:r>
              <a:rPr lang="el-GR" sz="1300" i="1" dirty="0" err="1"/>
              <a:t>degli</a:t>
            </a:r>
            <a:r>
              <a:rPr lang="el-GR" sz="1300" i="1" dirty="0"/>
              <a:t> </a:t>
            </a:r>
            <a:r>
              <a:rPr lang="el-GR" sz="1300" i="1" dirty="0" err="1"/>
              <a:t>autori</a:t>
            </a:r>
            <a:r>
              <a:rPr lang="el-GR" sz="1300" i="1" dirty="0"/>
              <a:t> e </a:t>
            </a:r>
            <a:r>
              <a:rPr lang="el-GR" sz="1300" i="1" dirty="0" err="1"/>
              <a:t>l’Autorità</a:t>
            </a:r>
            <a:r>
              <a:rPr lang="el-GR" sz="1300" i="1" dirty="0"/>
              <a:t> </a:t>
            </a:r>
            <a:r>
              <a:rPr lang="el-GR" sz="1300" i="1" dirty="0" err="1"/>
              <a:t>di</a:t>
            </a:r>
            <a:r>
              <a:rPr lang="el-GR" sz="1300" i="1" dirty="0"/>
              <a:t> </a:t>
            </a:r>
            <a:r>
              <a:rPr lang="el-GR" sz="1300" i="1" dirty="0" err="1"/>
              <a:t>Gestione</a:t>
            </a:r>
            <a:r>
              <a:rPr lang="el-GR" sz="1300" i="1" dirty="0"/>
              <a:t> non è </a:t>
            </a:r>
            <a:r>
              <a:rPr lang="el-GR" sz="1300" i="1" dirty="0" err="1"/>
              <a:t>responsabile</a:t>
            </a:r>
            <a:r>
              <a:rPr lang="el-GR" sz="1300" i="1" dirty="0"/>
              <a:t> per </a:t>
            </a:r>
            <a:r>
              <a:rPr lang="el-GR" sz="1300" i="1" dirty="0" err="1"/>
              <a:t>qualsiasi</a:t>
            </a:r>
            <a:r>
              <a:rPr lang="el-GR" sz="1300" i="1" dirty="0"/>
              <a:t> </a:t>
            </a:r>
            <a:r>
              <a:rPr lang="el-GR" sz="1300" i="1" dirty="0" err="1"/>
              <a:t>uso</a:t>
            </a:r>
            <a:r>
              <a:rPr lang="el-GR" sz="1300" i="1" dirty="0"/>
              <a:t> </a:t>
            </a:r>
            <a:r>
              <a:rPr lang="el-GR" sz="1300" i="1" dirty="0" err="1"/>
              <a:t>delle</a:t>
            </a:r>
            <a:r>
              <a:rPr lang="el-GR" sz="1300" i="1" dirty="0"/>
              <a:t> </a:t>
            </a:r>
            <a:r>
              <a:rPr lang="el-GR" sz="1300" i="1" dirty="0" err="1"/>
              <a:t>informazioni</a:t>
            </a:r>
            <a:r>
              <a:rPr lang="el-GR" sz="1300" i="1" dirty="0"/>
              <a:t> </a:t>
            </a:r>
            <a:r>
              <a:rPr lang="el-GR" sz="1300" i="1" dirty="0" err="1"/>
              <a:t>contenute</a:t>
            </a:r>
            <a:r>
              <a:rPr lang="el-GR" sz="1300" i="1" dirty="0"/>
              <a:t> in</a:t>
            </a:r>
            <a:endParaRPr sz="13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l-GR" sz="1300" i="1" dirty="0" err="1"/>
              <a:t>questo</a:t>
            </a:r>
            <a:r>
              <a:rPr lang="el-GR" sz="1300" i="1" dirty="0"/>
              <a:t> </a:t>
            </a:r>
            <a:r>
              <a:rPr lang="el-GR" sz="1300" i="1" dirty="0" err="1"/>
              <a:t>documento</a:t>
            </a:r>
            <a:r>
              <a:rPr lang="el-GR" sz="1600" i="1" dirty="0"/>
              <a:t>.</a:t>
            </a:r>
            <a:endParaRPr sz="16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75000"/>
              <a:buFont typeface="Arial"/>
              <a:buNone/>
            </a:pPr>
            <a:endParaRPr sz="1600" i="1" dirty="0"/>
          </a:p>
        </p:txBody>
      </p:sp>
      <p:sp>
        <p:nvSpPr>
          <p:cNvPr id="80" name="Google Shape;80;p1" descr="ÎÏÎ¿ÏÎ­Î»ÎµÏÎ¼Î± ÎµÎ¹ÎºÏÎ½Î±Ï Î³Î¹Î± interreg greece italy logo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1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83768" y="232492"/>
            <a:ext cx="393329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1919" y="3855598"/>
            <a:ext cx="1486313" cy="1229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04550" y="6244254"/>
            <a:ext cx="781050" cy="4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0"/>
          <p:cNvSpPr txBox="1">
            <a:spLocks noGrp="1"/>
          </p:cNvSpPr>
          <p:nvPr>
            <p:ph type="title"/>
          </p:nvPr>
        </p:nvSpPr>
        <p:spPr>
          <a:xfrm>
            <a:off x="209112" y="-304760"/>
            <a:ext cx="7992900" cy="23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000000"/>
                </a:solidFill>
              </a:rPr>
              <a:t>Buone</a:t>
            </a:r>
            <a:r>
              <a:rPr lang="el-GR" sz="2000" b="1" dirty="0">
                <a:solidFill>
                  <a:srgbClr val="000000"/>
                </a:solidFill>
              </a:rPr>
              <a:t> </a:t>
            </a:r>
            <a:r>
              <a:rPr lang="el-GR" sz="2000" b="1" dirty="0" err="1">
                <a:solidFill>
                  <a:srgbClr val="000000"/>
                </a:solidFill>
              </a:rPr>
              <a:t>pratiche</a:t>
            </a:r>
            <a:r>
              <a:rPr lang="el-GR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>
                <a:solidFill>
                  <a:srgbClr val="000000"/>
                </a:solidFill>
              </a:rPr>
              <a:t>A</a:t>
            </a:r>
            <a:r>
              <a:rPr lang="el-GR" sz="2000" b="1" dirty="0" err="1">
                <a:solidFill>
                  <a:srgbClr val="000000"/>
                </a:solidFill>
              </a:rPr>
              <a:t>gricole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br>
              <a:rPr lang="en-US" sz="2000" b="1" dirty="0">
                <a:solidFill>
                  <a:srgbClr val="000000"/>
                </a:solidFill>
              </a:rPr>
            </a:br>
            <a:r>
              <a:rPr lang="el-GR" sz="2000" b="1" dirty="0" err="1">
                <a:solidFill>
                  <a:srgbClr val="000000"/>
                </a:solidFill>
              </a:rPr>
              <a:t>di</a:t>
            </a:r>
            <a:r>
              <a:rPr lang="el-GR" sz="2000" b="1" dirty="0">
                <a:solidFill>
                  <a:srgbClr val="000000"/>
                </a:solidFill>
              </a:rPr>
              <a:t> </a:t>
            </a:r>
            <a:r>
              <a:rPr lang="el-GR" sz="2000" b="1" dirty="0" err="1">
                <a:solidFill>
                  <a:srgbClr val="000000"/>
                </a:solidFill>
              </a:rPr>
              <a:t>raccolta</a:t>
            </a:r>
            <a:r>
              <a:rPr lang="el-GR" sz="2000" b="1" dirty="0">
                <a:solidFill>
                  <a:srgbClr val="000000"/>
                </a:solidFill>
              </a:rPr>
              <a:t> e </a:t>
            </a:r>
            <a:r>
              <a:rPr lang="el-GR" sz="2000" b="1" dirty="0" err="1">
                <a:solidFill>
                  <a:srgbClr val="000000"/>
                </a:solidFill>
              </a:rPr>
              <a:t>pigiatura</a:t>
            </a:r>
            <a:r>
              <a:rPr lang="el-GR" sz="2000" b="1" dirty="0">
                <a:solidFill>
                  <a:srgbClr val="000000"/>
                </a:solidFill>
              </a:rPr>
              <a:t> </a:t>
            </a:r>
            <a:r>
              <a:rPr lang="el-GR" sz="2000" b="1" dirty="0" err="1">
                <a:solidFill>
                  <a:srgbClr val="000000"/>
                </a:solidFill>
              </a:rPr>
              <a:t>delle</a:t>
            </a:r>
            <a:r>
              <a:rPr lang="el-GR" sz="2000" b="1" dirty="0">
                <a:solidFill>
                  <a:srgbClr val="000000"/>
                </a:solidFill>
              </a:rPr>
              <a:t> olive</a:t>
            </a:r>
            <a:endParaRPr sz="2000" b="1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3636"/>
              <a:buFont typeface="Arial"/>
              <a:buNone/>
            </a:pPr>
            <a:br>
              <a:rPr lang="el-GR" sz="22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90" name="Google Shape;190;p10"/>
          <p:cNvSpPr txBox="1">
            <a:spLocks noGrp="1"/>
          </p:cNvSpPr>
          <p:nvPr>
            <p:ph type="body" idx="1"/>
          </p:nvPr>
        </p:nvSpPr>
        <p:spPr>
          <a:xfrm>
            <a:off x="489491" y="1536401"/>
            <a:ext cx="7940400" cy="4780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400" dirty="0" err="1">
                <a:solidFill>
                  <a:srgbClr val="000000"/>
                </a:solidFill>
              </a:rPr>
              <a:t>Meccanizzazione</a:t>
            </a:r>
            <a:endParaRPr sz="54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5400" b="0" dirty="0">
                <a:solidFill>
                  <a:srgbClr val="000000"/>
                </a:solidFill>
              </a:rPr>
              <a:t>-</a:t>
            </a:r>
            <a:r>
              <a:rPr lang="el-GR" sz="5400" b="0" dirty="0" err="1">
                <a:solidFill>
                  <a:srgbClr val="000000"/>
                </a:solidFill>
              </a:rPr>
              <a:t>La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meccanizzazione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riduce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il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costo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produzione</a:t>
            </a:r>
            <a:r>
              <a:rPr lang="el-GR" sz="5400" b="0" dirty="0">
                <a:solidFill>
                  <a:srgbClr val="000000"/>
                </a:solidFill>
              </a:rPr>
              <a:t> e </a:t>
            </a:r>
            <a:r>
              <a:rPr lang="el-GR" sz="5400" b="0" dirty="0" err="1">
                <a:solidFill>
                  <a:srgbClr val="000000"/>
                </a:solidFill>
              </a:rPr>
              <a:t>consente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risolvere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importanti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problemi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sociali</a:t>
            </a:r>
            <a:r>
              <a:rPr lang="el-GR" sz="5400" b="0" dirty="0">
                <a:solidFill>
                  <a:srgbClr val="000000"/>
                </a:solidFill>
              </a:rPr>
              <a:t> e </a:t>
            </a:r>
            <a:r>
              <a:rPr lang="el-GR" sz="5400" b="0" dirty="0" err="1">
                <a:solidFill>
                  <a:srgbClr val="000000"/>
                </a:solidFill>
              </a:rPr>
              <a:t>lavorativi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consentendo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superare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la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mancanza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lavoratori</a:t>
            </a:r>
            <a:r>
              <a:rPr lang="el-GR" sz="5400" b="0" dirty="0">
                <a:solidFill>
                  <a:srgbClr val="000000"/>
                </a:solidFill>
              </a:rPr>
              <a:t> e </a:t>
            </a:r>
            <a:r>
              <a:rPr lang="el-GR" sz="5400" b="0" dirty="0" err="1">
                <a:solidFill>
                  <a:srgbClr val="000000"/>
                </a:solidFill>
              </a:rPr>
              <a:t>rendendo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le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pratiche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agricole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meno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faticose</a:t>
            </a:r>
            <a:r>
              <a:rPr lang="el-GR" sz="5400" b="0" dirty="0">
                <a:solidFill>
                  <a:srgbClr val="000000"/>
                </a:solidFill>
              </a:rPr>
              <a:t>.</a:t>
            </a:r>
            <a:endParaRPr sz="5400" b="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5400" b="0" dirty="0">
                <a:solidFill>
                  <a:srgbClr val="000000"/>
                </a:solidFill>
              </a:rPr>
              <a:t>-</a:t>
            </a:r>
            <a:r>
              <a:rPr lang="el-GR" sz="5400" b="0" dirty="0" err="1">
                <a:solidFill>
                  <a:srgbClr val="000000"/>
                </a:solidFill>
              </a:rPr>
              <a:t>La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meccanizzazione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diminuisce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il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tempo</a:t>
            </a:r>
            <a:r>
              <a:rPr lang="el-GR" sz="5400" b="0" dirty="0">
                <a:solidFill>
                  <a:srgbClr val="000000"/>
                </a:solidFill>
              </a:rPr>
              <a:t> e </a:t>
            </a:r>
            <a:r>
              <a:rPr lang="el-GR" sz="5400" b="0" dirty="0" err="1">
                <a:solidFill>
                  <a:srgbClr val="000000"/>
                </a:solidFill>
              </a:rPr>
              <a:t>l’impegno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necessari</a:t>
            </a:r>
            <a:r>
              <a:rPr lang="el-GR" sz="5400" b="0" dirty="0">
                <a:solidFill>
                  <a:srgbClr val="000000"/>
                </a:solidFill>
              </a:rPr>
              <a:t> per </a:t>
            </a:r>
            <a:r>
              <a:rPr lang="el-GR" sz="5400" b="0" dirty="0" err="1">
                <a:solidFill>
                  <a:srgbClr val="000000"/>
                </a:solidFill>
              </a:rPr>
              <a:t>le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pratiche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agricole</a:t>
            </a:r>
            <a:r>
              <a:rPr lang="el-GR" sz="5400" b="0" dirty="0">
                <a:solidFill>
                  <a:srgbClr val="000000"/>
                </a:solidFill>
              </a:rPr>
              <a:t> e </a:t>
            </a:r>
            <a:r>
              <a:rPr lang="el-GR" sz="5400" b="0" dirty="0" err="1">
                <a:solidFill>
                  <a:srgbClr val="000000"/>
                </a:solidFill>
              </a:rPr>
              <a:t>di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produzione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dei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prodotti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oleicoli</a:t>
            </a:r>
            <a:r>
              <a:rPr lang="el-GR" sz="5400" b="0" dirty="0">
                <a:solidFill>
                  <a:srgbClr val="000000"/>
                </a:solidFill>
              </a:rPr>
              <a:t>, </a:t>
            </a:r>
            <a:r>
              <a:rPr lang="el-GR" sz="5400" b="0" dirty="0" err="1">
                <a:solidFill>
                  <a:srgbClr val="000000"/>
                </a:solidFill>
              </a:rPr>
              <a:t>sostenendo</a:t>
            </a:r>
            <a:r>
              <a:rPr lang="el-GR" sz="5400" b="0" dirty="0">
                <a:solidFill>
                  <a:srgbClr val="000000"/>
                </a:solidFill>
              </a:rPr>
              <a:t> in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questo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modo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il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lavoro</a:t>
            </a:r>
            <a:r>
              <a:rPr lang="el-GR" sz="5400" b="0" dirty="0">
                <a:solidFill>
                  <a:srgbClr val="000000"/>
                </a:solidFill>
              </a:rPr>
              <a:t> e </a:t>
            </a:r>
            <a:r>
              <a:rPr lang="el-GR" sz="5400" b="0" dirty="0" err="1">
                <a:solidFill>
                  <a:srgbClr val="000000"/>
                </a:solidFill>
              </a:rPr>
              <a:t>la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sicurezza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professionale</a:t>
            </a:r>
            <a:r>
              <a:rPr lang="el-GR" sz="5400" b="0" dirty="0">
                <a:solidFill>
                  <a:srgbClr val="000000"/>
                </a:solidFill>
              </a:rPr>
              <a:t>.</a:t>
            </a:r>
            <a:endParaRPr sz="5400" b="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400" dirty="0" err="1">
                <a:solidFill>
                  <a:srgbClr val="000000"/>
                </a:solidFill>
              </a:rPr>
              <a:t>Ispezione</a:t>
            </a:r>
            <a:r>
              <a:rPr lang="el-GR" sz="5400" dirty="0">
                <a:solidFill>
                  <a:srgbClr val="000000"/>
                </a:solidFill>
              </a:rPr>
              <a:t> e </a:t>
            </a:r>
            <a:r>
              <a:rPr lang="el-GR" sz="5400" dirty="0" err="1">
                <a:solidFill>
                  <a:srgbClr val="000000"/>
                </a:solidFill>
              </a:rPr>
              <a:t>gestione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del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tempo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di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raccolta</a:t>
            </a:r>
            <a:endParaRPr sz="54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400" b="0" dirty="0">
                <a:solidFill>
                  <a:srgbClr val="000000"/>
                </a:solidFill>
              </a:rPr>
              <a:t>- </a:t>
            </a:r>
            <a:r>
              <a:rPr lang="el-GR" sz="5400" b="0" dirty="0" err="1">
                <a:solidFill>
                  <a:srgbClr val="000000"/>
                </a:solidFill>
              </a:rPr>
              <a:t>Le</a:t>
            </a:r>
            <a:r>
              <a:rPr lang="el-GR" sz="5400" b="0" dirty="0">
                <a:solidFill>
                  <a:srgbClr val="000000"/>
                </a:solidFill>
              </a:rPr>
              <a:t> olive </a:t>
            </a:r>
            <a:r>
              <a:rPr lang="el-GR" sz="5400" b="0" dirty="0" err="1">
                <a:solidFill>
                  <a:srgbClr val="000000"/>
                </a:solidFill>
              </a:rPr>
              <a:t>devono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essere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raccolte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nel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momento</a:t>
            </a:r>
            <a:r>
              <a:rPr lang="el-GR" sz="5400" b="0" dirty="0">
                <a:solidFill>
                  <a:srgbClr val="000000"/>
                </a:solidFill>
              </a:rPr>
              <a:t> in </a:t>
            </a:r>
            <a:r>
              <a:rPr lang="el-GR" sz="5400" b="0" dirty="0" err="1">
                <a:solidFill>
                  <a:srgbClr val="000000"/>
                </a:solidFill>
              </a:rPr>
              <a:t>cui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ci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si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aspetta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di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ottenere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la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massima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qualità</a:t>
            </a:r>
            <a:r>
              <a:rPr lang="el-GR" sz="5400" b="0" dirty="0">
                <a:solidFill>
                  <a:srgbClr val="000000"/>
                </a:solidFill>
              </a:rPr>
              <a:t> e </a:t>
            </a:r>
            <a:r>
              <a:rPr lang="el-GR" sz="5400" b="0" dirty="0" err="1">
                <a:solidFill>
                  <a:srgbClr val="000000"/>
                </a:solidFill>
              </a:rPr>
              <a:t>quantità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dell’olio</a:t>
            </a:r>
            <a:r>
              <a:rPr lang="el-GR" sz="5400" b="0" dirty="0">
                <a:solidFill>
                  <a:srgbClr val="000000"/>
                </a:solidFill>
              </a:rPr>
              <a:t> e </a:t>
            </a:r>
            <a:r>
              <a:rPr lang="el-GR" sz="5400" b="0" dirty="0" err="1">
                <a:solidFill>
                  <a:srgbClr val="000000"/>
                </a:solidFill>
              </a:rPr>
              <a:t>le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migliori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prestazioni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delle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macchine</a:t>
            </a:r>
            <a:r>
              <a:rPr lang="el-GR" sz="5400" b="0" dirty="0">
                <a:solidFill>
                  <a:srgbClr val="000000"/>
                </a:solidFill>
              </a:rPr>
              <a:t>.</a:t>
            </a:r>
            <a:endParaRPr sz="5400" b="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400" dirty="0" err="1">
                <a:solidFill>
                  <a:srgbClr val="000000"/>
                </a:solidFill>
              </a:rPr>
              <a:t>Produttività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degli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uliveti</a:t>
            </a:r>
            <a:endParaRPr sz="54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5400" b="0" dirty="0">
                <a:solidFill>
                  <a:srgbClr val="000000"/>
                </a:solidFill>
              </a:rPr>
              <a:t>-</a:t>
            </a:r>
            <a:r>
              <a:rPr lang="el-GR" sz="5400" b="0" dirty="0" err="1">
                <a:solidFill>
                  <a:srgbClr val="000000"/>
                </a:solidFill>
              </a:rPr>
              <a:t>Uno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dei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presupposti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più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importanti</a:t>
            </a:r>
            <a:r>
              <a:rPr lang="el-GR" sz="5400" b="0" dirty="0">
                <a:solidFill>
                  <a:srgbClr val="000000"/>
                </a:solidFill>
              </a:rPr>
              <a:t> per </a:t>
            </a:r>
            <a:r>
              <a:rPr lang="el-GR" sz="5400" b="0" dirty="0" err="1">
                <a:solidFill>
                  <a:srgbClr val="000000"/>
                </a:solidFill>
              </a:rPr>
              <a:t>ottenere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rese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più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elevate</a:t>
            </a:r>
            <a:r>
              <a:rPr lang="el-GR" sz="5400" b="0" dirty="0">
                <a:solidFill>
                  <a:srgbClr val="000000"/>
                </a:solidFill>
              </a:rPr>
              <a:t> è </a:t>
            </a:r>
            <a:r>
              <a:rPr lang="el-GR" sz="5400" b="0" dirty="0" err="1">
                <a:solidFill>
                  <a:srgbClr val="000000"/>
                </a:solidFill>
              </a:rPr>
              <a:t>la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coltivazione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delle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varietà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migliori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nelle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zone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più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adatte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alla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loro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coltivazione</a:t>
            </a:r>
            <a:r>
              <a:rPr lang="el-GR" sz="5400" b="0" dirty="0">
                <a:solidFill>
                  <a:srgbClr val="000000"/>
                </a:solidFill>
              </a:rPr>
              <a:t>.</a:t>
            </a:r>
            <a:endParaRPr sz="5400" b="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400" dirty="0" err="1">
                <a:solidFill>
                  <a:srgbClr val="000000"/>
                </a:solidFill>
              </a:rPr>
              <a:t>Distanza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di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piantatura</a:t>
            </a:r>
            <a:endParaRPr sz="54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400" dirty="0">
                <a:solidFill>
                  <a:srgbClr val="000000"/>
                </a:solidFill>
              </a:rPr>
              <a:t>- </a:t>
            </a:r>
            <a:r>
              <a:rPr lang="el-GR" sz="5400" b="0" dirty="0" err="1">
                <a:solidFill>
                  <a:srgbClr val="000000"/>
                </a:solidFill>
              </a:rPr>
              <a:t>la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distanza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di</a:t>
            </a:r>
            <a:r>
              <a:rPr lang="el-GR" sz="5400" b="0" dirty="0">
                <a:solidFill>
                  <a:srgbClr val="000000"/>
                </a:solidFill>
              </a:rPr>
              <a:t> 6X6 m </a:t>
            </a:r>
            <a:r>
              <a:rPr lang="el-GR" sz="5400" b="0" dirty="0" err="1">
                <a:solidFill>
                  <a:srgbClr val="000000"/>
                </a:solidFill>
              </a:rPr>
              <a:t>permette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ai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produttori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una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facile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manovrabilità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delle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macchine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agricole</a:t>
            </a:r>
            <a:r>
              <a:rPr lang="el-GR" sz="5400" b="0" dirty="0">
                <a:solidFill>
                  <a:srgbClr val="000000"/>
                </a:solidFill>
              </a:rPr>
              <a:t>.</a:t>
            </a:r>
            <a:endParaRPr sz="5400" b="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400" dirty="0" err="1">
                <a:solidFill>
                  <a:srgbClr val="000000"/>
                </a:solidFill>
              </a:rPr>
              <a:t>Produzione</a:t>
            </a:r>
            <a:r>
              <a:rPr lang="el-GR" sz="5400" dirty="0">
                <a:solidFill>
                  <a:srgbClr val="000000"/>
                </a:solidFill>
              </a:rPr>
              <a:t> e </a:t>
            </a:r>
            <a:r>
              <a:rPr lang="el-GR" sz="5400" dirty="0" err="1">
                <a:solidFill>
                  <a:srgbClr val="000000"/>
                </a:solidFill>
              </a:rPr>
              <a:t>trasporto</a:t>
            </a:r>
            <a:r>
              <a:rPr lang="el-GR" sz="5400" dirty="0">
                <a:solidFill>
                  <a:srgbClr val="000000"/>
                </a:solidFill>
              </a:rPr>
              <a:t> a </a:t>
            </a:r>
            <a:r>
              <a:rPr lang="el-GR" sz="5400" dirty="0" err="1">
                <a:solidFill>
                  <a:srgbClr val="000000"/>
                </a:solidFill>
              </a:rPr>
              <a:t>basso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impatto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di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produzione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di</a:t>
            </a:r>
            <a:r>
              <a:rPr lang="el-GR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anidride</a:t>
            </a:r>
            <a:r>
              <a:rPr lang="en-US" sz="5400" dirty="0">
                <a:solidFill>
                  <a:srgbClr val="000000"/>
                </a:solidFill>
              </a:rPr>
              <a:t> </a:t>
            </a:r>
            <a:r>
              <a:rPr lang="el-GR" sz="5400" dirty="0" err="1">
                <a:solidFill>
                  <a:srgbClr val="000000"/>
                </a:solidFill>
              </a:rPr>
              <a:t>carbonica</a:t>
            </a:r>
            <a:endParaRPr sz="54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400" b="0" dirty="0">
                <a:solidFill>
                  <a:srgbClr val="000000"/>
                </a:solidFill>
              </a:rPr>
              <a:t>- </a:t>
            </a:r>
            <a:r>
              <a:rPr lang="el-GR" sz="5400" b="0" dirty="0" err="1">
                <a:solidFill>
                  <a:srgbClr val="000000"/>
                </a:solidFill>
              </a:rPr>
              <a:t>Rispettare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la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spinta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internazionale</a:t>
            </a:r>
            <a:r>
              <a:rPr lang="el-GR" sz="5400" b="0" dirty="0">
                <a:solidFill>
                  <a:srgbClr val="000000"/>
                </a:solidFill>
              </a:rPr>
              <a:t> ad </a:t>
            </a:r>
            <a:r>
              <a:rPr lang="el-GR" sz="5400" b="0" dirty="0" err="1">
                <a:solidFill>
                  <a:srgbClr val="000000"/>
                </a:solidFill>
              </a:rPr>
              <a:t>utilizzare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pratiche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produzione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più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ecologiche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nella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gestione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delle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risorse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naturali</a:t>
            </a:r>
            <a:r>
              <a:rPr lang="el-GR" sz="5400" b="0" dirty="0">
                <a:solidFill>
                  <a:srgbClr val="000000"/>
                </a:solidFill>
              </a:rPr>
              <a:t>, </a:t>
            </a:r>
            <a:r>
              <a:rPr lang="el-GR" sz="5400" b="0" dirty="0" err="1">
                <a:solidFill>
                  <a:srgbClr val="000000"/>
                </a:solidFill>
              </a:rPr>
              <a:t>come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l’acqua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ed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n-US" sz="5400" b="0" dirty="0">
                <a:solidFill>
                  <a:srgbClr val="000000"/>
                </a:solidFill>
              </a:rPr>
              <a:t>I </a:t>
            </a:r>
            <a:r>
              <a:rPr lang="el-GR" sz="5400" b="0" dirty="0" err="1">
                <a:solidFill>
                  <a:srgbClr val="000000"/>
                </a:solidFill>
              </a:rPr>
              <a:t>rifiuti</a:t>
            </a:r>
            <a:r>
              <a:rPr lang="el-GR" sz="5400" b="0" dirty="0">
                <a:solidFill>
                  <a:srgbClr val="000000"/>
                </a:solidFill>
              </a:rPr>
              <a:t>, e </a:t>
            </a:r>
            <a:r>
              <a:rPr lang="el-GR" sz="5400" b="0" dirty="0" err="1">
                <a:solidFill>
                  <a:srgbClr val="000000"/>
                </a:solidFill>
              </a:rPr>
              <a:t>creare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di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catene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produzione</a:t>
            </a:r>
            <a:r>
              <a:rPr lang="el-GR" sz="5400" b="0" dirty="0">
                <a:solidFill>
                  <a:srgbClr val="000000"/>
                </a:solidFill>
              </a:rPr>
              <a:t> e </a:t>
            </a:r>
            <a:r>
              <a:rPr lang="el-GR" sz="5400" b="0" dirty="0" err="1">
                <a:solidFill>
                  <a:srgbClr val="000000"/>
                </a:solidFill>
              </a:rPr>
              <a:t>trasporto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basate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su</a:t>
            </a:r>
            <a:r>
              <a:rPr lang="el-GR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metodi</a:t>
            </a:r>
            <a:r>
              <a:rPr lang="en-US" sz="5400" b="0" dirty="0">
                <a:solidFill>
                  <a:srgbClr val="000000"/>
                </a:solidFill>
              </a:rPr>
              <a:t> </a:t>
            </a:r>
            <a:r>
              <a:rPr lang="el-GR" sz="5400" b="0" dirty="0" err="1">
                <a:solidFill>
                  <a:srgbClr val="000000"/>
                </a:solidFill>
              </a:rPr>
              <a:t>ecosostenibili</a:t>
            </a:r>
            <a:r>
              <a:rPr lang="el-GR" sz="5400" b="0" dirty="0">
                <a:solidFill>
                  <a:srgbClr val="000000"/>
                </a:solidFill>
              </a:rPr>
              <a:t>.</a:t>
            </a:r>
            <a:endParaRPr lang="en-US" sz="5400" b="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lang="en-US" sz="5400" b="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lang="en-US" sz="5400" b="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5400" b="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925"/>
              <a:buNone/>
            </a:pPr>
            <a:endParaRPr sz="540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9824"/>
              <a:buNone/>
            </a:pPr>
            <a:endParaRPr sz="5700" b="0" dirty="0">
              <a:solidFill>
                <a:srgbClr val="000000"/>
              </a:solidFill>
            </a:endParaRPr>
          </a:p>
          <a:p>
            <a:pPr marL="342900" lvl="0" indent="-23495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</a:pPr>
            <a:endParaRPr sz="1700" b="0" dirty="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8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91" name="Google Shape;191;p10"/>
          <p:cNvGraphicFramePr/>
          <p:nvPr/>
        </p:nvGraphicFramePr>
        <p:xfrm>
          <a:off x="8316416" y="5589239"/>
          <a:ext cx="49188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2" name="Google Shape;192;p10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3" name="Google Shape;193;p10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225" y="75475"/>
            <a:ext cx="860532" cy="71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title"/>
          </p:nvPr>
        </p:nvSpPr>
        <p:spPr>
          <a:xfrm>
            <a:off x="194912" y="145027"/>
            <a:ext cx="8754300" cy="20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>
                <a:solidFill>
                  <a:srgbClr val="000000"/>
                </a:solidFill>
              </a:rPr>
              <a:t>RACCOLTA E TRASPORTO AL FRANTOIO</a:t>
            </a: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438086" y="4611837"/>
            <a:ext cx="7796400" cy="21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00" b="0" dirty="0">
                <a:solidFill>
                  <a:schemeClr val="dk2"/>
                </a:solidFill>
              </a:rPr>
              <a:t>- </a:t>
            </a:r>
            <a:r>
              <a:rPr lang="el-GR" sz="7400" b="0" dirty="0" err="1">
                <a:solidFill>
                  <a:schemeClr val="dk2"/>
                </a:solidFill>
              </a:rPr>
              <a:t>La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raccolta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delle</a:t>
            </a:r>
            <a:r>
              <a:rPr lang="el-GR" sz="7400" b="0" dirty="0">
                <a:solidFill>
                  <a:schemeClr val="dk2"/>
                </a:solidFill>
              </a:rPr>
              <a:t> olive </a:t>
            </a:r>
            <a:r>
              <a:rPr lang="el-GR" sz="7400" b="0" dirty="0" err="1">
                <a:solidFill>
                  <a:schemeClr val="dk2"/>
                </a:solidFill>
              </a:rPr>
              <a:t>di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solito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inizia</a:t>
            </a:r>
            <a:r>
              <a:rPr lang="el-GR" sz="7400" b="0" dirty="0">
                <a:solidFill>
                  <a:schemeClr val="dk2"/>
                </a:solidFill>
              </a:rPr>
              <a:t> a </a:t>
            </a:r>
            <a:r>
              <a:rPr lang="el-GR" sz="7400" b="0" dirty="0" err="1">
                <a:solidFill>
                  <a:schemeClr val="dk2"/>
                </a:solidFill>
              </a:rPr>
              <a:t>ottobre</a:t>
            </a:r>
            <a:r>
              <a:rPr lang="el-GR" sz="7400" b="0" dirty="0">
                <a:solidFill>
                  <a:schemeClr val="dk2"/>
                </a:solidFill>
              </a:rPr>
              <a:t> e </a:t>
            </a:r>
            <a:r>
              <a:rPr lang="el-GR" sz="7400" b="0" dirty="0" err="1">
                <a:solidFill>
                  <a:schemeClr val="dk2"/>
                </a:solidFill>
              </a:rPr>
              <a:t>finisce</a:t>
            </a:r>
            <a:r>
              <a:rPr lang="el-GR" sz="7400" b="0" dirty="0">
                <a:solidFill>
                  <a:schemeClr val="dk2"/>
                </a:solidFill>
              </a:rPr>
              <a:t> a </a:t>
            </a:r>
            <a:r>
              <a:rPr lang="el-GR" sz="7400" b="0" dirty="0" err="1">
                <a:solidFill>
                  <a:schemeClr val="dk2"/>
                </a:solidFill>
              </a:rPr>
              <a:t>febbraio</a:t>
            </a:r>
            <a:r>
              <a:rPr lang="en-US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dell’anno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successivo</a:t>
            </a:r>
            <a:endParaRPr sz="7400" b="0" dirty="0">
              <a:solidFill>
                <a:schemeClr val="dk2"/>
              </a:solidFill>
            </a:endParaRPr>
          </a:p>
          <a:p>
            <a:pPr marL="0" lvl="0" indent="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00" b="0" dirty="0">
                <a:solidFill>
                  <a:schemeClr val="dk2"/>
                </a:solidFill>
              </a:rPr>
              <a:t>- A </a:t>
            </a:r>
            <a:r>
              <a:rPr lang="el-GR" sz="7400" b="0" dirty="0" err="1">
                <a:solidFill>
                  <a:schemeClr val="dk2"/>
                </a:solidFill>
              </a:rPr>
              <a:t>seconda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della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data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di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raccolta</a:t>
            </a:r>
            <a:r>
              <a:rPr lang="el-GR" sz="7400" b="0" dirty="0">
                <a:solidFill>
                  <a:schemeClr val="dk2"/>
                </a:solidFill>
              </a:rPr>
              <a:t> e </a:t>
            </a:r>
            <a:r>
              <a:rPr lang="el-GR" sz="7400" b="0" dirty="0" err="1">
                <a:solidFill>
                  <a:schemeClr val="dk2"/>
                </a:solidFill>
              </a:rPr>
              <a:t>della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maturazione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delle</a:t>
            </a:r>
            <a:r>
              <a:rPr lang="el-GR" sz="7400" b="0" dirty="0">
                <a:solidFill>
                  <a:schemeClr val="dk2"/>
                </a:solidFill>
              </a:rPr>
              <a:t> olive, </a:t>
            </a:r>
            <a:r>
              <a:rPr lang="el-GR" sz="7400" b="0" dirty="0" err="1">
                <a:solidFill>
                  <a:schemeClr val="dk2"/>
                </a:solidFill>
              </a:rPr>
              <a:t>gli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oli</a:t>
            </a:r>
            <a:endParaRPr sz="7400" b="0" dirty="0">
              <a:solidFill>
                <a:schemeClr val="dk2"/>
              </a:solidFill>
            </a:endParaRPr>
          </a:p>
          <a:p>
            <a:pPr marL="0" lvl="0" indent="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00" b="0" dirty="0" err="1">
                <a:solidFill>
                  <a:schemeClr val="dk2"/>
                </a:solidFill>
              </a:rPr>
              <a:t>ricavati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possono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avere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proprietà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differenti</a:t>
            </a:r>
            <a:r>
              <a:rPr lang="el-GR" sz="7400" b="0" dirty="0">
                <a:solidFill>
                  <a:schemeClr val="dk2"/>
                </a:solidFill>
              </a:rPr>
              <a:t>.</a:t>
            </a:r>
            <a:endParaRPr sz="7400" b="0" dirty="0">
              <a:solidFill>
                <a:schemeClr val="dk2"/>
              </a:solidFill>
            </a:endParaRPr>
          </a:p>
          <a:p>
            <a:pPr marL="0" lvl="0" indent="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00" b="0" dirty="0">
                <a:solidFill>
                  <a:schemeClr val="dk2"/>
                </a:solidFill>
              </a:rPr>
              <a:t>- </a:t>
            </a:r>
            <a:r>
              <a:rPr lang="el-GR" sz="7400" b="0" dirty="0" err="1">
                <a:solidFill>
                  <a:schemeClr val="dk2"/>
                </a:solidFill>
              </a:rPr>
              <a:t>Dopo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la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raccolta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negli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uliveti</a:t>
            </a:r>
            <a:r>
              <a:rPr lang="el-GR" sz="7400" b="0" dirty="0">
                <a:solidFill>
                  <a:schemeClr val="dk2"/>
                </a:solidFill>
              </a:rPr>
              <a:t>, </a:t>
            </a:r>
            <a:r>
              <a:rPr lang="el-GR" sz="7400" b="0" dirty="0" err="1">
                <a:solidFill>
                  <a:schemeClr val="dk2"/>
                </a:solidFill>
              </a:rPr>
              <a:t>le</a:t>
            </a:r>
            <a:r>
              <a:rPr lang="el-GR" sz="7400" b="0" dirty="0">
                <a:solidFill>
                  <a:schemeClr val="dk2"/>
                </a:solidFill>
              </a:rPr>
              <a:t> olive </a:t>
            </a:r>
            <a:r>
              <a:rPr lang="el-GR" sz="7400" b="0" dirty="0" err="1">
                <a:solidFill>
                  <a:schemeClr val="dk2"/>
                </a:solidFill>
              </a:rPr>
              <a:t>devono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essere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trasportate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al</a:t>
            </a:r>
            <a:r>
              <a:rPr lang="en-US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frantoio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nel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più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breve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tempo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possibile</a:t>
            </a:r>
            <a:r>
              <a:rPr lang="el-GR" sz="7400" b="0" dirty="0">
                <a:solidFill>
                  <a:schemeClr val="dk2"/>
                </a:solidFill>
              </a:rPr>
              <a:t>, per </a:t>
            </a:r>
            <a:r>
              <a:rPr lang="el-GR" sz="7400" b="0" dirty="0" err="1">
                <a:solidFill>
                  <a:schemeClr val="dk2"/>
                </a:solidFill>
              </a:rPr>
              <a:t>evitare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l’inizio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dei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fenomeni</a:t>
            </a:r>
            <a:endParaRPr sz="7400" b="0" dirty="0">
              <a:solidFill>
                <a:schemeClr val="dk2"/>
              </a:solidFill>
            </a:endParaRPr>
          </a:p>
          <a:p>
            <a:pPr marL="0" lvl="0" indent="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00" b="0" dirty="0" err="1">
                <a:solidFill>
                  <a:schemeClr val="dk2"/>
                </a:solidFill>
              </a:rPr>
              <a:t>di</a:t>
            </a:r>
            <a:r>
              <a:rPr lang="el-GR" sz="7400" b="0" dirty="0">
                <a:solidFill>
                  <a:schemeClr val="dk2"/>
                </a:solidFill>
              </a:rPr>
              <a:t> </a:t>
            </a:r>
            <a:r>
              <a:rPr lang="el-GR" sz="7400" b="0" dirty="0" err="1">
                <a:solidFill>
                  <a:schemeClr val="dk2"/>
                </a:solidFill>
              </a:rPr>
              <a:t>fermentazione</a:t>
            </a:r>
            <a:r>
              <a:rPr lang="el-GR" sz="7400" b="0" dirty="0">
                <a:solidFill>
                  <a:schemeClr val="dk2"/>
                </a:solidFill>
              </a:rPr>
              <a:t>.</a:t>
            </a:r>
            <a:endParaRPr sz="7400" b="0" dirty="0">
              <a:solidFill>
                <a:schemeClr val="dk2"/>
              </a:solidFill>
            </a:endParaRPr>
          </a:p>
          <a:p>
            <a:pPr marL="0" lvl="0" indent="0" algn="just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ct val="100000"/>
              <a:buNone/>
            </a:pPr>
            <a:endParaRPr sz="1800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91" name="Google Shape;91;p2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Google Shape;92;p2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2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622" y="0"/>
            <a:ext cx="1060703" cy="87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8307" y="1141228"/>
            <a:ext cx="4536503" cy="2287772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860032" y="2132856"/>
            <a:ext cx="3530019" cy="235069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B23FA4-33F0-4D38-9D71-D0A619CDEC40}"/>
              </a:ext>
            </a:extLst>
          </p:cNvPr>
          <p:cNvSpPr txBox="1"/>
          <p:nvPr/>
        </p:nvSpPr>
        <p:spPr>
          <a:xfrm>
            <a:off x="994299" y="3382676"/>
            <a:ext cx="48848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Fonte: </a:t>
            </a:r>
            <a:r>
              <a:rPr lang="en-US" dirty="0" err="1"/>
              <a:t>Commissione</a:t>
            </a:r>
            <a:r>
              <a:rPr lang="en-US" dirty="0"/>
              <a:t> </a:t>
            </a:r>
            <a:r>
              <a:rPr lang="en-US" dirty="0" err="1"/>
              <a:t>europea</a:t>
            </a:r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179512" y="628527"/>
            <a:ext cx="8754176" cy="208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>
                <a:solidFill>
                  <a:srgbClr val="000000"/>
                </a:solidFill>
              </a:rPr>
              <a:t>LAVORAZIONE AL FRANTOIO</a:t>
            </a:r>
            <a:br>
              <a:rPr lang="el-GR" sz="2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04" name="Google Shape;104;p3"/>
          <p:cNvSpPr txBox="1">
            <a:spLocks noGrp="1"/>
          </p:cNvSpPr>
          <p:nvPr>
            <p:ph type="body" idx="1"/>
          </p:nvPr>
        </p:nvSpPr>
        <p:spPr>
          <a:xfrm>
            <a:off x="457811" y="2182857"/>
            <a:ext cx="3404100" cy="18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57" b="0">
                <a:solidFill>
                  <a:schemeClr val="dk1"/>
                </a:solidFill>
              </a:rPr>
              <a:t>1. Allontanamento delle foglie con ventilatori e lavaggio dei frutti d’oliva.</a:t>
            </a:r>
            <a:endParaRPr sz="7357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357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57" b="0">
                <a:solidFill>
                  <a:schemeClr val="dk1"/>
                </a:solidFill>
              </a:rPr>
              <a:t>2. Lavorazione delle olive (estrazione meccanica)</a:t>
            </a:r>
            <a:endParaRPr sz="7357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357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57" b="0">
                <a:solidFill>
                  <a:schemeClr val="dk1"/>
                </a:solidFill>
              </a:rPr>
              <a:t>3. Stoccaggio e identificazione dell’olio d’oliva.</a:t>
            </a:r>
            <a:endParaRPr sz="7357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500" b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05" name="Google Shape;105;p3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6" name="Google Shape;106;p3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3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060703" cy="87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427985" y="2420888"/>
            <a:ext cx="3558894" cy="242257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F80BEC-3CC8-4954-BD53-E9859E0EC140}"/>
              </a:ext>
            </a:extLst>
          </p:cNvPr>
          <p:cNvSpPr txBox="1"/>
          <p:nvPr/>
        </p:nvSpPr>
        <p:spPr>
          <a:xfrm>
            <a:off x="4695324" y="4908572"/>
            <a:ext cx="3291555" cy="316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Fonte: </a:t>
            </a:r>
            <a:r>
              <a:rPr lang="en-US" dirty="0" err="1"/>
              <a:t>Commissione</a:t>
            </a:r>
            <a:r>
              <a:rPr lang="en-US" dirty="0"/>
              <a:t> </a:t>
            </a:r>
            <a:r>
              <a:rPr lang="en-US" dirty="0" err="1"/>
              <a:t>europea</a:t>
            </a:r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 txBox="1">
            <a:spLocks noGrp="1"/>
          </p:cNvSpPr>
          <p:nvPr>
            <p:ph type="title"/>
          </p:nvPr>
        </p:nvSpPr>
        <p:spPr>
          <a:xfrm>
            <a:off x="145587" y="253552"/>
            <a:ext cx="8754300" cy="20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>
                <a:solidFill>
                  <a:srgbClr val="000000"/>
                </a:solidFill>
              </a:rPr>
              <a:t>IMBOTTIGLIAMENTO e COMMERCIALIZZAZIONE</a:t>
            </a: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17" name="Google Shape;117;p4"/>
          <p:cNvSpPr txBox="1">
            <a:spLocks noGrp="1"/>
          </p:cNvSpPr>
          <p:nvPr>
            <p:ph type="body" idx="1"/>
          </p:nvPr>
        </p:nvSpPr>
        <p:spPr>
          <a:xfrm>
            <a:off x="438061" y="3910263"/>
            <a:ext cx="8164518" cy="278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42900" lvl="0" indent="-16510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615" b="0" dirty="0">
                <a:solidFill>
                  <a:schemeClr val="dk2"/>
                </a:solidFill>
              </a:rPr>
              <a:t>- </a:t>
            </a:r>
            <a:r>
              <a:rPr lang="el-GR" sz="7615" b="0" dirty="0" err="1">
                <a:solidFill>
                  <a:schemeClr val="dk2"/>
                </a:solidFill>
              </a:rPr>
              <a:t>Gli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oli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extra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vergine</a:t>
            </a:r>
            <a:r>
              <a:rPr lang="el-GR" sz="7615" b="0" dirty="0">
                <a:solidFill>
                  <a:schemeClr val="dk2"/>
                </a:solidFill>
              </a:rPr>
              <a:t> e </a:t>
            </a:r>
            <a:r>
              <a:rPr lang="el-GR" sz="7615" b="0" dirty="0" err="1">
                <a:solidFill>
                  <a:schemeClr val="dk2"/>
                </a:solidFill>
              </a:rPr>
              <a:t>vergine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sono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imbottigliati</a:t>
            </a:r>
            <a:r>
              <a:rPr lang="el-GR" sz="7615" b="0" dirty="0">
                <a:solidFill>
                  <a:schemeClr val="dk2"/>
                </a:solidFill>
              </a:rPr>
              <a:t> e </a:t>
            </a:r>
            <a:r>
              <a:rPr lang="el-GR" sz="7615" b="0" dirty="0" err="1">
                <a:solidFill>
                  <a:schemeClr val="dk2"/>
                </a:solidFill>
              </a:rPr>
              <a:t>identificati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con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le</a:t>
            </a:r>
            <a:r>
              <a:rPr lang="en-US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necessarie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indicazioni</a:t>
            </a:r>
            <a:r>
              <a:rPr lang="el-GR" sz="7615" b="0" dirty="0">
                <a:solidFill>
                  <a:schemeClr val="dk2"/>
                </a:solidFill>
              </a:rPr>
              <a:t>, </a:t>
            </a:r>
            <a:r>
              <a:rPr lang="el-GR" sz="7615" b="0" dirty="0" err="1">
                <a:solidFill>
                  <a:schemeClr val="dk2"/>
                </a:solidFill>
              </a:rPr>
              <a:t>obbligatorie</a:t>
            </a:r>
            <a:r>
              <a:rPr lang="el-GR" sz="7615" b="0" dirty="0">
                <a:solidFill>
                  <a:schemeClr val="dk2"/>
                </a:solidFill>
              </a:rPr>
              <a:t> e </a:t>
            </a:r>
            <a:r>
              <a:rPr lang="el-GR" sz="7615" b="0" dirty="0" err="1">
                <a:solidFill>
                  <a:schemeClr val="dk2"/>
                </a:solidFill>
              </a:rPr>
              <a:t>facoltative</a:t>
            </a:r>
            <a:r>
              <a:rPr lang="el-GR" sz="7615" b="0" dirty="0">
                <a:solidFill>
                  <a:schemeClr val="dk2"/>
                </a:solidFill>
              </a:rPr>
              <a:t>.</a:t>
            </a:r>
            <a:endParaRPr sz="7615" b="0" dirty="0">
              <a:solidFill>
                <a:schemeClr val="dk2"/>
              </a:solidFill>
            </a:endParaRPr>
          </a:p>
          <a:p>
            <a:pPr marL="342900" lvl="0" indent="-16510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615" b="0" dirty="0">
                <a:solidFill>
                  <a:schemeClr val="dk2"/>
                </a:solidFill>
              </a:rPr>
              <a:t>- </a:t>
            </a:r>
            <a:r>
              <a:rPr lang="el-GR" sz="7615" b="0" dirty="0" err="1">
                <a:solidFill>
                  <a:schemeClr val="dk2"/>
                </a:solidFill>
              </a:rPr>
              <a:t>Le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bottiglie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contenenti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olio</a:t>
            </a:r>
            <a:r>
              <a:rPr lang="el-GR" sz="7615" b="0" dirty="0">
                <a:solidFill>
                  <a:schemeClr val="dk2"/>
                </a:solidFill>
              </a:rPr>
              <a:t> non </a:t>
            </a:r>
            <a:r>
              <a:rPr lang="el-GR" sz="7615" b="0" dirty="0" err="1">
                <a:solidFill>
                  <a:schemeClr val="dk2"/>
                </a:solidFill>
              </a:rPr>
              <a:t>devono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essere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esposte</a:t>
            </a:r>
            <a:r>
              <a:rPr lang="el-GR" sz="7615" b="0" dirty="0">
                <a:solidFill>
                  <a:schemeClr val="dk2"/>
                </a:solidFill>
              </a:rPr>
              <a:t> ad </a:t>
            </a:r>
            <a:r>
              <a:rPr lang="el-GR" sz="7615" b="0" dirty="0" err="1">
                <a:solidFill>
                  <a:schemeClr val="dk2"/>
                </a:solidFill>
              </a:rPr>
              <a:t>alte</a:t>
            </a:r>
            <a:r>
              <a:rPr lang="en-US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temperature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fino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alla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consegna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ai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commercianti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all’ingrosso</a:t>
            </a:r>
            <a:r>
              <a:rPr lang="el-GR" sz="7615" b="0" dirty="0">
                <a:solidFill>
                  <a:schemeClr val="dk2"/>
                </a:solidFill>
              </a:rPr>
              <a:t> o </a:t>
            </a:r>
            <a:r>
              <a:rPr lang="el-GR" sz="7615" b="0" dirty="0" err="1">
                <a:solidFill>
                  <a:schemeClr val="dk2"/>
                </a:solidFill>
              </a:rPr>
              <a:t>al</a:t>
            </a:r>
            <a:r>
              <a:rPr lang="en-US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dettaglio</a:t>
            </a:r>
            <a:r>
              <a:rPr lang="el-GR" sz="7615" b="0" dirty="0">
                <a:solidFill>
                  <a:schemeClr val="dk2"/>
                </a:solidFill>
              </a:rPr>
              <a:t> o </a:t>
            </a:r>
            <a:r>
              <a:rPr lang="el-GR" sz="7615" b="0" dirty="0" err="1">
                <a:solidFill>
                  <a:schemeClr val="dk2"/>
                </a:solidFill>
              </a:rPr>
              <a:t>ai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consumatori</a:t>
            </a:r>
            <a:endParaRPr sz="7615" b="0" dirty="0">
              <a:solidFill>
                <a:schemeClr val="dk2"/>
              </a:solidFill>
            </a:endParaRPr>
          </a:p>
          <a:p>
            <a:pPr marL="342900" lvl="0" indent="-16510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615" b="0" dirty="0">
                <a:solidFill>
                  <a:schemeClr val="dk2"/>
                </a:solidFill>
              </a:rPr>
              <a:t>- </a:t>
            </a:r>
            <a:r>
              <a:rPr lang="el-GR" sz="7615" b="0" dirty="0" err="1">
                <a:solidFill>
                  <a:schemeClr val="dk2"/>
                </a:solidFill>
              </a:rPr>
              <a:t>Queste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condizioni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sono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la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chiave</a:t>
            </a:r>
            <a:r>
              <a:rPr lang="el-GR" sz="7615" b="0" dirty="0">
                <a:solidFill>
                  <a:schemeClr val="dk2"/>
                </a:solidFill>
              </a:rPr>
              <a:t> per </a:t>
            </a:r>
            <a:r>
              <a:rPr lang="el-GR" sz="7615" b="0" dirty="0" err="1">
                <a:solidFill>
                  <a:schemeClr val="dk2"/>
                </a:solidFill>
              </a:rPr>
              <a:t>evitare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il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fenomeno</a:t>
            </a:r>
            <a:r>
              <a:rPr lang="en-US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dell’ossidazione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dell’olio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che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ne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riduce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la</a:t>
            </a:r>
            <a:r>
              <a:rPr lang="el-GR" sz="7615" b="0" dirty="0">
                <a:solidFill>
                  <a:schemeClr val="dk2"/>
                </a:solidFill>
              </a:rPr>
              <a:t> </a:t>
            </a:r>
            <a:r>
              <a:rPr lang="el-GR" sz="7615" b="0" dirty="0" err="1">
                <a:solidFill>
                  <a:schemeClr val="dk2"/>
                </a:solidFill>
              </a:rPr>
              <a:t>qualità</a:t>
            </a:r>
            <a:r>
              <a:rPr lang="el-GR" sz="7615" b="0" dirty="0">
                <a:solidFill>
                  <a:schemeClr val="dk2"/>
                </a:solidFill>
              </a:rPr>
              <a:t>.</a:t>
            </a:r>
            <a:endParaRPr sz="7615" b="0" dirty="0">
              <a:solidFill>
                <a:schemeClr val="dk2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ct val="155555"/>
              <a:buFont typeface="Noto Sans Symbols"/>
              <a:buNone/>
            </a:pPr>
            <a:endParaRPr sz="1800" b="0" dirty="0">
              <a:solidFill>
                <a:schemeClr val="dk2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18" name="Google Shape;118;p4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9" name="Google Shape;119;p4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4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597" y="0"/>
            <a:ext cx="1060703" cy="87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55776" y="1484784"/>
            <a:ext cx="3744416" cy="2088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"/>
          <p:cNvSpPr txBox="1">
            <a:spLocks noGrp="1"/>
          </p:cNvSpPr>
          <p:nvPr>
            <p:ph type="title"/>
          </p:nvPr>
        </p:nvSpPr>
        <p:spPr>
          <a:xfrm>
            <a:off x="179512" y="628527"/>
            <a:ext cx="8754176" cy="784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29" name="Google Shape;129;p5"/>
          <p:cNvSpPr txBox="1">
            <a:spLocks noGrp="1"/>
          </p:cNvSpPr>
          <p:nvPr>
            <p:ph type="body" idx="1"/>
          </p:nvPr>
        </p:nvSpPr>
        <p:spPr>
          <a:xfrm>
            <a:off x="321988" y="1684432"/>
            <a:ext cx="8043616" cy="4816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ct val="128571"/>
              <a:buNone/>
            </a:pPr>
            <a:endParaRPr sz="14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raccolta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olive </a:t>
            </a:r>
            <a:r>
              <a:rPr lang="el-GR" sz="6400" b="0" dirty="0" err="1">
                <a:solidFill>
                  <a:schemeClr val="dk1"/>
                </a:solidFill>
              </a:rPr>
              <a:t>completamente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mature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terra</a:t>
            </a:r>
            <a:r>
              <a:rPr lang="el-GR" sz="6400" b="0" dirty="0">
                <a:solidFill>
                  <a:schemeClr val="dk1"/>
                </a:solidFill>
              </a:rPr>
              <a:t> è </a:t>
            </a:r>
            <a:r>
              <a:rPr lang="el-GR" sz="6400" b="0" dirty="0" err="1">
                <a:solidFill>
                  <a:schemeClr val="dk1"/>
                </a:solidFill>
              </a:rPr>
              <a:t>stata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tempo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abbandonata</a:t>
            </a:r>
            <a:r>
              <a:rPr lang="el-GR" sz="6400" b="0" dirty="0">
                <a:solidFill>
                  <a:schemeClr val="dk1"/>
                </a:solidFill>
              </a:rPr>
              <a:t>, a </a:t>
            </a:r>
            <a:r>
              <a:rPr lang="el-GR" sz="6400" b="0" dirty="0" err="1">
                <a:solidFill>
                  <a:schemeClr val="dk1"/>
                </a:solidFill>
              </a:rPr>
              <a:t>causa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degradazione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qualità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delle</a:t>
            </a:r>
            <a:r>
              <a:rPr lang="el-GR" sz="6400" b="0" dirty="0">
                <a:solidFill>
                  <a:schemeClr val="dk1"/>
                </a:solidFill>
              </a:rPr>
              <a:t> olive a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seguito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caduta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ed</a:t>
            </a:r>
            <a:r>
              <a:rPr lang="el-GR" sz="6400" b="0" dirty="0">
                <a:solidFill>
                  <a:schemeClr val="dk1"/>
                </a:solidFill>
              </a:rPr>
              <a:t> è </a:t>
            </a:r>
            <a:r>
              <a:rPr lang="el-GR" sz="6400" b="0" dirty="0" err="1">
                <a:solidFill>
                  <a:schemeClr val="dk1"/>
                </a:solidFill>
              </a:rPr>
              <a:t>stata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sostituita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dalla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raccolta</a:t>
            </a:r>
            <a:r>
              <a:rPr lang="el-GR" sz="6400" b="0" dirty="0">
                <a:solidFill>
                  <a:schemeClr val="dk1"/>
                </a:solidFill>
              </a:rPr>
              <a:t> a </a:t>
            </a:r>
            <a:r>
              <a:rPr lang="el-GR" sz="6400" b="0" dirty="0" err="1">
                <a:solidFill>
                  <a:schemeClr val="dk1"/>
                </a:solidFill>
              </a:rPr>
              <a:t>mano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che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oggi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viene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ampiamente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utilizzata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  </a:t>
            </a:r>
            <a:r>
              <a:rPr lang="el-GR" sz="6400" b="0" dirty="0" err="1">
                <a:solidFill>
                  <a:schemeClr val="dk1"/>
                </a:solidFill>
              </a:rPr>
              <a:t>Le</a:t>
            </a:r>
            <a:r>
              <a:rPr lang="el-GR" sz="6400" b="0" dirty="0">
                <a:solidFill>
                  <a:schemeClr val="dk1"/>
                </a:solidFill>
              </a:rPr>
              <a:t> olive </a:t>
            </a:r>
            <a:r>
              <a:rPr lang="el-GR" sz="6400" b="0" dirty="0" err="1">
                <a:solidFill>
                  <a:schemeClr val="dk1"/>
                </a:solidFill>
              </a:rPr>
              <a:t>vengono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raccolte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dall’albero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movimento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mani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verso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basso</a:t>
            </a:r>
            <a:r>
              <a:rPr lang="el-GR" sz="6400" b="0" dirty="0">
                <a:solidFill>
                  <a:schemeClr val="dk1"/>
                </a:solidFill>
              </a:rPr>
              <a:t> e </a:t>
            </a:r>
            <a:r>
              <a:rPr lang="el-GR" sz="6400" b="0" dirty="0" err="1">
                <a:solidFill>
                  <a:schemeClr val="dk1"/>
                </a:solidFill>
              </a:rPr>
              <a:t>vengono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posate</a:t>
            </a:r>
            <a:r>
              <a:rPr lang="el-GR" sz="6400" b="0" dirty="0">
                <a:solidFill>
                  <a:schemeClr val="dk1"/>
                </a:solidFill>
              </a:rPr>
              <a:t> in </a:t>
            </a:r>
            <a:r>
              <a:rPr lang="el-GR" sz="6400" b="0" dirty="0" err="1">
                <a:solidFill>
                  <a:schemeClr val="dk1"/>
                </a:solidFill>
              </a:rPr>
              <a:t>cesti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sacchi</a:t>
            </a:r>
            <a:r>
              <a:rPr lang="el-GR" sz="6400" b="0" dirty="0">
                <a:solidFill>
                  <a:schemeClr val="dk1"/>
                </a:solidFill>
              </a:rPr>
              <a:t> o </a:t>
            </a:r>
            <a:r>
              <a:rPr lang="el-GR" sz="6400" b="0" dirty="0" err="1">
                <a:solidFill>
                  <a:schemeClr val="dk1"/>
                </a:solidFill>
              </a:rPr>
              <a:t>scatole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 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raccolta</a:t>
            </a:r>
            <a:r>
              <a:rPr lang="el-GR" sz="6400" b="0" dirty="0">
                <a:solidFill>
                  <a:schemeClr val="dk1"/>
                </a:solidFill>
              </a:rPr>
              <a:t> a </a:t>
            </a:r>
            <a:r>
              <a:rPr lang="el-GR" sz="6400" b="0" dirty="0" err="1">
                <a:solidFill>
                  <a:schemeClr val="dk1"/>
                </a:solidFill>
              </a:rPr>
              <a:t>mano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può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essere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agevolata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l’uso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pettini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legno</a:t>
            </a:r>
            <a:r>
              <a:rPr lang="el-GR" sz="6400" b="0" dirty="0">
                <a:solidFill>
                  <a:schemeClr val="dk1"/>
                </a:solidFill>
              </a:rPr>
              <a:t> o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metallo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che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usano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allo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stesso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modo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con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movimento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verso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il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basso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  </a:t>
            </a:r>
            <a:r>
              <a:rPr lang="el-GR" sz="6400" b="0" dirty="0" err="1">
                <a:solidFill>
                  <a:schemeClr val="dk1"/>
                </a:solidFill>
              </a:rPr>
              <a:t>Si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usano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inoltre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bastoni</a:t>
            </a:r>
            <a:r>
              <a:rPr lang="el-GR" sz="6400" b="0" dirty="0">
                <a:solidFill>
                  <a:schemeClr val="dk1"/>
                </a:solidFill>
              </a:rPr>
              <a:t> per </a:t>
            </a:r>
            <a:r>
              <a:rPr lang="el-GR" sz="6400" b="0" dirty="0" err="1">
                <a:solidFill>
                  <a:schemeClr val="dk1"/>
                </a:solidFill>
              </a:rPr>
              <a:t>battere</a:t>
            </a:r>
            <a:r>
              <a:rPr lang="el-GR" sz="6400" b="0" dirty="0">
                <a:solidFill>
                  <a:schemeClr val="dk1"/>
                </a:solidFill>
              </a:rPr>
              <a:t> i </a:t>
            </a:r>
            <a:r>
              <a:rPr lang="el-GR" sz="6400" b="0" dirty="0" err="1">
                <a:solidFill>
                  <a:schemeClr val="dk1"/>
                </a:solidFill>
              </a:rPr>
              <a:t>rami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  </a:t>
            </a:r>
            <a:r>
              <a:rPr lang="el-GR" sz="6400" b="0" dirty="0" err="1">
                <a:solidFill>
                  <a:schemeClr val="dk1"/>
                </a:solidFill>
              </a:rPr>
              <a:t>Si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utilizzano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scale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solo</a:t>
            </a:r>
            <a:r>
              <a:rPr lang="el-GR" sz="6400" b="0" dirty="0">
                <a:solidFill>
                  <a:schemeClr val="dk1"/>
                </a:solidFill>
              </a:rPr>
              <a:t> per </a:t>
            </a:r>
            <a:r>
              <a:rPr lang="el-GR" sz="6400" b="0" dirty="0" err="1">
                <a:solidFill>
                  <a:schemeClr val="dk1"/>
                </a:solidFill>
              </a:rPr>
              <a:t>raccogliere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frutti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maturi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400" b="0" dirty="0">
                <a:solidFill>
                  <a:schemeClr val="dk1"/>
                </a:solidFill>
              </a:rPr>
              <a:t>-  </a:t>
            </a:r>
            <a:r>
              <a:rPr lang="el-GR" sz="6400" b="0" dirty="0">
                <a:solidFill>
                  <a:schemeClr val="dk1"/>
                </a:solidFill>
              </a:rPr>
              <a:t>I </a:t>
            </a:r>
            <a:r>
              <a:rPr lang="el-GR" sz="6400" b="0" dirty="0" err="1">
                <a:solidFill>
                  <a:schemeClr val="dk1"/>
                </a:solidFill>
              </a:rPr>
              <a:t>metodi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raccolta</a:t>
            </a:r>
            <a:r>
              <a:rPr lang="el-GR" sz="6400" b="0" dirty="0">
                <a:solidFill>
                  <a:schemeClr val="dk1"/>
                </a:solidFill>
              </a:rPr>
              <a:t> a </a:t>
            </a:r>
            <a:r>
              <a:rPr lang="el-GR" sz="6400" b="0" dirty="0" err="1">
                <a:solidFill>
                  <a:schemeClr val="dk1"/>
                </a:solidFill>
              </a:rPr>
              <a:t>mano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hanno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migliorato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l’efficacia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raccolta</a:t>
            </a:r>
            <a:r>
              <a:rPr lang="el-GR" sz="6400" b="0" dirty="0">
                <a:solidFill>
                  <a:schemeClr val="dk1"/>
                </a:solidFill>
              </a:rPr>
              <a:t>,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anche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battitura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danneggia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alberi</a:t>
            </a:r>
            <a:r>
              <a:rPr lang="el-GR" sz="6400" b="0" dirty="0">
                <a:solidFill>
                  <a:schemeClr val="dk1"/>
                </a:solidFill>
              </a:rPr>
              <a:t>; </a:t>
            </a:r>
            <a:r>
              <a:rPr lang="el-GR" sz="6400" b="0" dirty="0" err="1">
                <a:solidFill>
                  <a:schemeClr val="dk1"/>
                </a:solidFill>
              </a:rPr>
              <a:t>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altri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metodi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sono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meno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efficaci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lenti</a:t>
            </a:r>
            <a:r>
              <a:rPr lang="el-GR" sz="6400" b="0" dirty="0">
                <a:solidFill>
                  <a:schemeClr val="dk1"/>
                </a:solidFill>
              </a:rPr>
              <a:t> e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richiedono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raccolta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delle</a:t>
            </a:r>
            <a:r>
              <a:rPr lang="el-GR" sz="6400" b="0" dirty="0">
                <a:solidFill>
                  <a:schemeClr val="dk1"/>
                </a:solidFill>
              </a:rPr>
              <a:t> olive </a:t>
            </a:r>
            <a:r>
              <a:rPr lang="el-GR" sz="6400" b="0" dirty="0" err="1">
                <a:solidFill>
                  <a:schemeClr val="dk1"/>
                </a:solidFill>
              </a:rPr>
              <a:t>terra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342900" lvl="0" indent="0" algn="l" rtl="0">
              <a:lnSpc>
                <a:spcPct val="120000"/>
              </a:lnSpc>
              <a:spcBef>
                <a:spcPts val="680"/>
              </a:spcBef>
              <a:spcAft>
                <a:spcPts val="0"/>
              </a:spcAft>
              <a:buNone/>
            </a:pPr>
            <a:endParaRPr sz="6800" b="0" dirty="0">
              <a:solidFill>
                <a:schemeClr val="dk1"/>
              </a:solidFill>
            </a:endParaRPr>
          </a:p>
          <a:p>
            <a:pPr marL="742950" lvl="1" indent="-257175" algn="just" rtl="0">
              <a:lnSpc>
                <a:spcPct val="80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30" name="Google Shape;130;p5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1" name="Google Shape;131;p5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" name="Google Shape;132;p5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622" y="0"/>
            <a:ext cx="1060703" cy="87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5"/>
          <p:cNvSpPr txBox="1"/>
          <p:nvPr/>
        </p:nvSpPr>
        <p:spPr>
          <a:xfrm>
            <a:off x="1967960" y="356870"/>
            <a:ext cx="47859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600" b="1" dirty="0"/>
              <a:t>METODI TRADIZIONALI DI RACCOLTA DI OLIVE</a:t>
            </a:r>
            <a:endParaRPr sz="2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"/>
          <p:cNvSpPr txBox="1">
            <a:spLocks noGrp="1"/>
          </p:cNvSpPr>
          <p:nvPr>
            <p:ph type="title"/>
          </p:nvPr>
        </p:nvSpPr>
        <p:spPr>
          <a:xfrm>
            <a:off x="-228275" y="159520"/>
            <a:ext cx="8754300" cy="14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800" b="1" dirty="0">
                <a:solidFill>
                  <a:srgbClr val="000000"/>
                </a:solidFill>
              </a:rPr>
              <a:t>METODI TRADIZIONALI DI ESTRAZIONE DELL’OLIO</a:t>
            </a:r>
            <a:br>
              <a:rPr lang="el-GR" sz="22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41" name="Google Shape;141;p6"/>
          <p:cNvSpPr txBox="1">
            <a:spLocks noGrp="1"/>
          </p:cNvSpPr>
          <p:nvPr>
            <p:ph type="body" idx="1"/>
          </p:nvPr>
        </p:nvSpPr>
        <p:spPr>
          <a:xfrm>
            <a:off x="415602" y="2963755"/>
            <a:ext cx="8528821" cy="35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42900" lvl="0" indent="-25844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Allontanamento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olive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dalle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foglie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rami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6123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5844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Lavaggio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olive in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acqua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fredda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e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asciugatura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6123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5844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Macinatura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olive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sistema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macinazione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a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pietra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(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mola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).</a:t>
            </a:r>
            <a:endParaRPr sz="6123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5844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Gramolatura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pasta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oliva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per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unire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gocce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più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piccole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in</a:t>
            </a:r>
            <a:r>
              <a:rPr lang="en-US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gocce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più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grandi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6123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5844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Stratificazione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pasta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in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strati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su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filtri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impilare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in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pressa</a:t>
            </a:r>
            <a:r>
              <a:rPr lang="en-US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verticale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6123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5844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Estrazione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liquido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grasso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(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miscela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d’oliva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unita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ai</a:t>
            </a:r>
            <a:r>
              <a:rPr lang="en-US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componenti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acquosi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olive)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noto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come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prima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“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prima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spremitura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a</a:t>
            </a:r>
            <a:r>
              <a:rPr lang="en-US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freddo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”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dell’olio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6123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5844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Separazione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dell’olio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dalla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parte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acquoso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utilizzando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differenza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n-US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densità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6123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5844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Stoccaggio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dell’olio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tradizionalmente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non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filtrato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in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quanto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attraverso</a:t>
            </a:r>
            <a:r>
              <a:rPr lang="en-US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filtrazione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possono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essere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allontanate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molte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sostanze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benefice</a:t>
            </a:r>
            <a:r>
              <a:rPr lang="en-US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 </a:t>
            </a:r>
            <a:r>
              <a:rPr lang="el-GR" sz="6123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nutritive</a:t>
            </a:r>
            <a:r>
              <a:rPr lang="el-GR" sz="6123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6123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58445" algn="just" rtl="0">
              <a:lnSpc>
                <a:spcPct val="80000"/>
              </a:lnSpc>
              <a:spcBef>
                <a:spcPts val="53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231457" algn="just" rtl="0">
              <a:lnSpc>
                <a:spcPct val="80000"/>
              </a:lnSpc>
              <a:spcBef>
                <a:spcPts val="437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42" name="Google Shape;142;p6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3" name="Google Shape;143;p6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6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" y="0"/>
            <a:ext cx="1060703" cy="87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39900" y="606825"/>
            <a:ext cx="4261551" cy="216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7"/>
          <p:cNvSpPr txBox="1">
            <a:spLocks noGrp="1"/>
          </p:cNvSpPr>
          <p:nvPr>
            <p:ph type="title"/>
          </p:nvPr>
        </p:nvSpPr>
        <p:spPr>
          <a:xfrm>
            <a:off x="697251" y="1070795"/>
            <a:ext cx="7992900" cy="578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155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br>
              <a:rPr lang="el-GR" sz="3155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3155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755" b="1" dirty="0">
                <a:solidFill>
                  <a:srgbClr val="000000"/>
                </a:solidFill>
              </a:rPr>
              <a:t>SVANTAGGI DEL METODO TRADIZIONALE DI ESTRAZIONE DELL’OLIO</a:t>
            </a:r>
            <a:br>
              <a:rPr lang="el-GR" sz="22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53" name="Google Shape;153;p7"/>
          <p:cNvSpPr txBox="1">
            <a:spLocks noGrp="1"/>
          </p:cNvSpPr>
          <p:nvPr>
            <p:ph type="body" idx="1"/>
          </p:nvPr>
        </p:nvSpPr>
        <p:spPr>
          <a:xfrm>
            <a:off x="521530" y="2083878"/>
            <a:ext cx="8316964" cy="4384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800" b="0" dirty="0">
                <a:solidFill>
                  <a:schemeClr val="tx1"/>
                </a:solidFill>
              </a:rPr>
              <a:t>-</a:t>
            </a:r>
            <a:r>
              <a:rPr lang="el-GR" sz="6800" b="0" dirty="0">
                <a:solidFill>
                  <a:schemeClr val="tx1"/>
                </a:solidFill>
              </a:rPr>
              <a:t>A </a:t>
            </a:r>
            <a:r>
              <a:rPr lang="el-GR" sz="6800" b="0" dirty="0" err="1">
                <a:solidFill>
                  <a:schemeClr val="tx1"/>
                </a:solidFill>
              </a:rPr>
              <a:t>causa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della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durata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della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fase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di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estrazione</a:t>
            </a:r>
            <a:r>
              <a:rPr lang="el-GR" sz="6800" b="0" dirty="0">
                <a:solidFill>
                  <a:schemeClr val="tx1"/>
                </a:solidFill>
              </a:rPr>
              <a:t> e </a:t>
            </a:r>
            <a:r>
              <a:rPr lang="el-GR" sz="6800" b="0" dirty="0" err="1">
                <a:solidFill>
                  <a:schemeClr val="tx1"/>
                </a:solidFill>
              </a:rPr>
              <a:t>della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necessaria</a:t>
            </a:r>
            <a:r>
              <a:rPr lang="en-US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conseguente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pulizia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del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frantoio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tradizionale</a:t>
            </a:r>
            <a:r>
              <a:rPr lang="el-GR" sz="6800" b="0" dirty="0">
                <a:solidFill>
                  <a:schemeClr val="tx1"/>
                </a:solidFill>
              </a:rPr>
              <a:t>, </a:t>
            </a:r>
            <a:r>
              <a:rPr lang="el-GR" sz="6800" b="0" dirty="0" err="1">
                <a:solidFill>
                  <a:schemeClr val="tx1"/>
                </a:solidFill>
              </a:rPr>
              <a:t>le</a:t>
            </a:r>
            <a:r>
              <a:rPr lang="el-GR" sz="6800" b="0" dirty="0">
                <a:solidFill>
                  <a:schemeClr val="tx1"/>
                </a:solidFill>
              </a:rPr>
              <a:t> olive </a:t>
            </a:r>
            <a:r>
              <a:rPr lang="el-GR" sz="6800" b="0" dirty="0" err="1">
                <a:solidFill>
                  <a:schemeClr val="tx1"/>
                </a:solidFill>
              </a:rPr>
              <a:t>devono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essere</a:t>
            </a:r>
            <a:r>
              <a:rPr lang="en-US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conservate</a:t>
            </a:r>
            <a:r>
              <a:rPr lang="el-GR" sz="6800" b="0" dirty="0">
                <a:solidFill>
                  <a:schemeClr val="tx1"/>
                </a:solidFill>
              </a:rPr>
              <a:t> (in </a:t>
            </a:r>
            <a:r>
              <a:rPr lang="el-GR" sz="6800" b="0" dirty="0" err="1">
                <a:solidFill>
                  <a:schemeClr val="tx1"/>
                </a:solidFill>
              </a:rPr>
              <a:t>sacchi</a:t>
            </a:r>
            <a:r>
              <a:rPr lang="el-GR" sz="6800" b="0" dirty="0">
                <a:solidFill>
                  <a:schemeClr val="tx1"/>
                </a:solidFill>
              </a:rPr>
              <a:t> o </a:t>
            </a:r>
            <a:r>
              <a:rPr lang="el-GR" sz="6800" b="0" dirty="0" err="1">
                <a:solidFill>
                  <a:schemeClr val="tx1"/>
                </a:solidFill>
              </a:rPr>
              <a:t>recipienti</a:t>
            </a:r>
            <a:r>
              <a:rPr lang="el-GR" sz="6800" b="0" dirty="0">
                <a:solidFill>
                  <a:schemeClr val="tx1"/>
                </a:solidFill>
              </a:rPr>
              <a:t>) per </a:t>
            </a:r>
            <a:r>
              <a:rPr lang="el-GR" sz="6800" b="0" dirty="0" err="1">
                <a:solidFill>
                  <a:schemeClr val="tx1"/>
                </a:solidFill>
              </a:rPr>
              <a:t>un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tempo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prolungato</a:t>
            </a:r>
            <a:r>
              <a:rPr lang="el-GR" sz="6800" b="0" dirty="0">
                <a:solidFill>
                  <a:schemeClr val="tx1"/>
                </a:solidFill>
              </a:rPr>
              <a:t>, </a:t>
            </a:r>
            <a:r>
              <a:rPr lang="el-GR" sz="6800" b="0" dirty="0" err="1">
                <a:solidFill>
                  <a:schemeClr val="tx1"/>
                </a:solidFill>
              </a:rPr>
              <a:t>durante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il</a:t>
            </a:r>
            <a:r>
              <a:rPr lang="en-US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quale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può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avere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inizio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il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fenomeno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della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fermentazione</a:t>
            </a:r>
            <a:r>
              <a:rPr lang="el-GR" sz="6800" b="0" dirty="0">
                <a:solidFill>
                  <a:schemeClr val="tx1"/>
                </a:solidFill>
              </a:rPr>
              <a:t>.</a:t>
            </a:r>
            <a:endParaRPr sz="6800" b="0" dirty="0">
              <a:solidFill>
                <a:schemeClr val="tx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800" b="0" dirty="0">
                <a:solidFill>
                  <a:schemeClr val="tx1"/>
                </a:solidFill>
              </a:rPr>
              <a:t>-</a:t>
            </a:r>
            <a:r>
              <a:rPr lang="el-GR" sz="6800" b="0" dirty="0" err="1">
                <a:solidFill>
                  <a:schemeClr val="tx1"/>
                </a:solidFill>
              </a:rPr>
              <a:t>Le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pietre</a:t>
            </a:r>
            <a:r>
              <a:rPr lang="el-GR" sz="6800" b="0" dirty="0">
                <a:solidFill>
                  <a:schemeClr val="tx1"/>
                </a:solidFill>
              </a:rPr>
              <a:t> (</a:t>
            </a:r>
            <a:r>
              <a:rPr lang="el-GR" sz="6800" b="0" dirty="0" err="1">
                <a:solidFill>
                  <a:schemeClr val="tx1"/>
                </a:solidFill>
              </a:rPr>
              <a:t>mole</a:t>
            </a:r>
            <a:r>
              <a:rPr lang="el-GR" sz="6800" b="0" dirty="0">
                <a:solidFill>
                  <a:schemeClr val="tx1"/>
                </a:solidFill>
              </a:rPr>
              <a:t>) </a:t>
            </a:r>
            <a:r>
              <a:rPr lang="el-GR" sz="6800" b="0" dirty="0" err="1">
                <a:solidFill>
                  <a:schemeClr val="tx1"/>
                </a:solidFill>
              </a:rPr>
              <a:t>devono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essere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pulite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dopo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ogni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utilizzo</a:t>
            </a:r>
            <a:r>
              <a:rPr lang="el-GR" sz="6800" b="0" dirty="0">
                <a:solidFill>
                  <a:schemeClr val="tx1"/>
                </a:solidFill>
              </a:rPr>
              <a:t>.</a:t>
            </a:r>
            <a:endParaRPr sz="6800" b="0" dirty="0">
              <a:solidFill>
                <a:schemeClr val="tx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800" b="0" dirty="0">
                <a:solidFill>
                  <a:schemeClr val="tx1"/>
                </a:solidFill>
              </a:rPr>
              <a:t>-</a:t>
            </a:r>
            <a:r>
              <a:rPr lang="el-GR" sz="6800" b="0" dirty="0" err="1">
                <a:solidFill>
                  <a:schemeClr val="tx1"/>
                </a:solidFill>
              </a:rPr>
              <a:t>L’esposizione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prolungata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della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pasta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di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oliva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all’ossigeno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ed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il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fatto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che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le</a:t>
            </a:r>
            <a:r>
              <a:rPr lang="en-US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macchine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tradizionali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di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estrazione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funzionano</a:t>
            </a:r>
            <a:r>
              <a:rPr lang="el-GR" sz="6800" b="0" dirty="0">
                <a:solidFill>
                  <a:schemeClr val="tx1"/>
                </a:solidFill>
              </a:rPr>
              <a:t> a </a:t>
            </a:r>
            <a:r>
              <a:rPr lang="el-GR" sz="6800" b="0" dirty="0" err="1">
                <a:solidFill>
                  <a:schemeClr val="tx1"/>
                </a:solidFill>
              </a:rPr>
              <a:t>sistema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aperto</a:t>
            </a:r>
            <a:r>
              <a:rPr lang="el-GR" sz="6800" b="0" dirty="0">
                <a:solidFill>
                  <a:schemeClr val="tx1"/>
                </a:solidFill>
              </a:rPr>
              <a:t>,</a:t>
            </a:r>
            <a:r>
              <a:rPr lang="en-US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determinano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che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l’olio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prodotto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possa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iniziare</a:t>
            </a:r>
            <a:r>
              <a:rPr lang="el-GR" sz="6800" b="0" dirty="0">
                <a:solidFill>
                  <a:schemeClr val="tx1"/>
                </a:solidFill>
              </a:rPr>
              <a:t> ad </a:t>
            </a:r>
            <a:r>
              <a:rPr lang="el-GR" sz="6800" b="0" dirty="0" err="1">
                <a:solidFill>
                  <a:schemeClr val="tx1"/>
                </a:solidFill>
              </a:rPr>
              <a:t>ossidarsi</a:t>
            </a:r>
            <a:r>
              <a:rPr lang="en-US" sz="6800" b="0" dirty="0">
                <a:solidFill>
                  <a:schemeClr val="tx1"/>
                </a:solidFill>
              </a:rPr>
              <a:t>  </a:t>
            </a:r>
            <a:r>
              <a:rPr lang="el-GR" sz="6800" b="0" dirty="0" err="1">
                <a:solidFill>
                  <a:schemeClr val="tx1"/>
                </a:solidFill>
              </a:rPr>
              <a:t>immediatamente</a:t>
            </a:r>
            <a:r>
              <a:rPr lang="el-GR" sz="6800" b="0" dirty="0">
                <a:solidFill>
                  <a:schemeClr val="tx1"/>
                </a:solidFill>
              </a:rPr>
              <a:t>, </a:t>
            </a:r>
            <a:r>
              <a:rPr lang="el-GR" sz="6800" b="0" dirty="0" err="1">
                <a:solidFill>
                  <a:schemeClr val="tx1"/>
                </a:solidFill>
              </a:rPr>
              <a:t>determinando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una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minore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durata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della</a:t>
            </a:r>
            <a:r>
              <a:rPr lang="el-GR" sz="6800" b="0" dirty="0">
                <a:solidFill>
                  <a:schemeClr val="tx1"/>
                </a:solidFill>
              </a:rPr>
              <a:t> vita </a:t>
            </a:r>
            <a:r>
              <a:rPr lang="el-GR" sz="6800" b="0" dirty="0" err="1">
                <a:solidFill>
                  <a:schemeClr val="tx1"/>
                </a:solidFill>
              </a:rPr>
              <a:t>del</a:t>
            </a:r>
            <a:r>
              <a:rPr lang="en-US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prodotto</a:t>
            </a:r>
            <a:r>
              <a:rPr lang="el-GR" sz="6800" b="0" dirty="0">
                <a:solidFill>
                  <a:schemeClr val="tx1"/>
                </a:solidFill>
              </a:rPr>
              <a:t> e </a:t>
            </a:r>
            <a:r>
              <a:rPr lang="el-GR" sz="6800" b="0" dirty="0" err="1">
                <a:solidFill>
                  <a:schemeClr val="tx1"/>
                </a:solidFill>
              </a:rPr>
              <a:t>la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diminuzione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della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qualità</a:t>
            </a:r>
            <a:r>
              <a:rPr lang="el-GR" sz="6800" b="0" dirty="0">
                <a:solidFill>
                  <a:schemeClr val="tx1"/>
                </a:solidFill>
              </a:rPr>
              <a:t>.</a:t>
            </a:r>
            <a:endParaRPr sz="6800" b="0" dirty="0">
              <a:solidFill>
                <a:schemeClr val="tx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800" b="0" dirty="0">
                <a:solidFill>
                  <a:schemeClr val="tx1"/>
                </a:solidFill>
              </a:rPr>
              <a:t>-</a:t>
            </a:r>
            <a:r>
              <a:rPr lang="el-GR" sz="6800" b="0" dirty="0" err="1">
                <a:solidFill>
                  <a:schemeClr val="tx1"/>
                </a:solidFill>
              </a:rPr>
              <a:t>Le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fibre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di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cui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sono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costituiti</a:t>
            </a:r>
            <a:r>
              <a:rPr lang="el-GR" sz="6800" b="0" dirty="0">
                <a:solidFill>
                  <a:schemeClr val="tx1"/>
                </a:solidFill>
              </a:rPr>
              <a:t> i </a:t>
            </a:r>
            <a:r>
              <a:rPr lang="el-GR" sz="6800" b="0" dirty="0" err="1">
                <a:solidFill>
                  <a:schemeClr val="tx1"/>
                </a:solidFill>
              </a:rPr>
              <a:t>filtri</a:t>
            </a:r>
            <a:r>
              <a:rPr lang="el-GR" sz="6800" b="0" dirty="0">
                <a:solidFill>
                  <a:schemeClr val="tx1"/>
                </a:solidFill>
              </a:rPr>
              <a:t>, </a:t>
            </a:r>
            <a:r>
              <a:rPr lang="el-GR" sz="6800" b="0" dirty="0" err="1">
                <a:solidFill>
                  <a:schemeClr val="tx1"/>
                </a:solidFill>
              </a:rPr>
              <a:t>infine</a:t>
            </a:r>
            <a:r>
              <a:rPr lang="el-GR" sz="6800" b="0" dirty="0">
                <a:solidFill>
                  <a:schemeClr val="tx1"/>
                </a:solidFill>
              </a:rPr>
              <a:t>, </a:t>
            </a:r>
            <a:r>
              <a:rPr lang="el-GR" sz="6800" b="0" dirty="0" err="1">
                <a:solidFill>
                  <a:schemeClr val="tx1"/>
                </a:solidFill>
              </a:rPr>
              <a:t>assorbono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tutti</a:t>
            </a:r>
            <a:r>
              <a:rPr lang="el-GR" sz="6800" b="0" dirty="0">
                <a:solidFill>
                  <a:schemeClr val="tx1"/>
                </a:solidFill>
              </a:rPr>
              <a:t> i </a:t>
            </a:r>
            <a:r>
              <a:rPr lang="el-GR" sz="6800" b="0" dirty="0" err="1">
                <a:solidFill>
                  <a:schemeClr val="tx1"/>
                </a:solidFill>
              </a:rPr>
              <a:t>component</a:t>
            </a:r>
            <a:r>
              <a:rPr lang="en-US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del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prodotto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durante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il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procedimento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di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filtrazione</a:t>
            </a:r>
            <a:r>
              <a:rPr lang="el-GR" sz="6800" b="0" dirty="0">
                <a:solidFill>
                  <a:schemeClr val="tx1"/>
                </a:solidFill>
              </a:rPr>
              <a:t>, </a:t>
            </a:r>
            <a:r>
              <a:rPr lang="el-GR" sz="6800" b="0" dirty="0" err="1">
                <a:solidFill>
                  <a:schemeClr val="tx1"/>
                </a:solidFill>
              </a:rPr>
              <a:t>creando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così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un</a:t>
            </a:r>
            <a:r>
              <a:rPr lang="en-US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ambiente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favorevole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allo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sviluppo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di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microrganismi</a:t>
            </a:r>
            <a:r>
              <a:rPr lang="el-GR" sz="6800" b="0" dirty="0">
                <a:solidFill>
                  <a:schemeClr val="tx1"/>
                </a:solidFill>
              </a:rPr>
              <a:t> – </a:t>
            </a:r>
            <a:r>
              <a:rPr lang="el-GR" sz="6800" b="0" dirty="0" err="1">
                <a:solidFill>
                  <a:schemeClr val="tx1"/>
                </a:solidFill>
              </a:rPr>
              <a:t>organismi</a:t>
            </a:r>
            <a:r>
              <a:rPr lang="el-GR" sz="6800" b="0" dirty="0">
                <a:solidFill>
                  <a:schemeClr val="tx1"/>
                </a:solidFill>
              </a:rPr>
              <a:t>, </a:t>
            </a:r>
            <a:r>
              <a:rPr lang="el-GR" sz="6800" b="0" dirty="0" err="1">
                <a:solidFill>
                  <a:schemeClr val="tx1"/>
                </a:solidFill>
              </a:rPr>
              <a:t>con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il</a:t>
            </a:r>
            <a:r>
              <a:rPr lang="en-US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conseguente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sviluppo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di</a:t>
            </a:r>
            <a:r>
              <a:rPr lang="el-GR" sz="6800" b="0" dirty="0">
                <a:solidFill>
                  <a:schemeClr val="tx1"/>
                </a:solidFill>
              </a:rPr>
              <a:t> </a:t>
            </a:r>
            <a:r>
              <a:rPr lang="el-GR" sz="6800" b="0" dirty="0" err="1">
                <a:solidFill>
                  <a:schemeClr val="tx1"/>
                </a:solidFill>
              </a:rPr>
              <a:t>fermentazioni</a:t>
            </a:r>
            <a:r>
              <a:rPr lang="el-GR" sz="6800" b="0" dirty="0">
                <a:solidFill>
                  <a:schemeClr val="tx1"/>
                </a:solidFill>
              </a:rPr>
              <a:t>.</a:t>
            </a:r>
            <a:endParaRPr sz="6800" b="0" dirty="0">
              <a:solidFill>
                <a:schemeClr val="tx1"/>
              </a:solidFill>
            </a:endParaRPr>
          </a:p>
          <a:p>
            <a:pPr marL="0" lvl="0" indent="0" algn="just" rtl="0">
              <a:lnSpc>
                <a:spcPct val="134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80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7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74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257175" algn="just" rtl="0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54" name="Google Shape;154;p7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5" name="Google Shape;155;p7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p7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80977" y="-14475"/>
            <a:ext cx="1763025" cy="58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" y="57712"/>
            <a:ext cx="697250" cy="578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"/>
          <p:cNvSpPr txBox="1">
            <a:spLocks noGrp="1"/>
          </p:cNvSpPr>
          <p:nvPr>
            <p:ph type="title"/>
          </p:nvPr>
        </p:nvSpPr>
        <p:spPr>
          <a:xfrm>
            <a:off x="395547" y="542790"/>
            <a:ext cx="8352900" cy="16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100" b="1">
                <a:solidFill>
                  <a:srgbClr val="000000"/>
                </a:solidFill>
              </a:rPr>
              <a:t>   </a:t>
            </a:r>
            <a:br>
              <a:rPr lang="el-GR" sz="3100" b="1">
                <a:solidFill>
                  <a:srgbClr val="000000"/>
                </a:solidFill>
              </a:rPr>
            </a:br>
            <a:r>
              <a:rPr lang="el-GR" sz="2700" b="1">
                <a:solidFill>
                  <a:srgbClr val="000000"/>
                </a:solidFill>
              </a:rPr>
              <a:t>SISTEMI CENTRIFUGHI DI PIGIATURA DI OLIVE</a:t>
            </a:r>
            <a:br>
              <a:rPr lang="el-GR" sz="2700"/>
            </a:br>
            <a:br>
              <a:rPr lang="el-GR" sz="3100" b="1">
                <a:solidFill>
                  <a:srgbClr val="000000"/>
                </a:solidFill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64" name="Google Shape;164;p8"/>
          <p:cNvSpPr txBox="1">
            <a:spLocks noGrp="1"/>
          </p:cNvSpPr>
          <p:nvPr>
            <p:ph type="body" idx="1"/>
          </p:nvPr>
        </p:nvSpPr>
        <p:spPr>
          <a:xfrm>
            <a:off x="3315674" y="3272936"/>
            <a:ext cx="7796400" cy="59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3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</a:pPr>
            <a:endParaRPr sz="18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65" name="Google Shape;165;p8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6" name="Google Shape;166;p8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8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" y="25466"/>
            <a:ext cx="845840" cy="701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370" y="1157266"/>
            <a:ext cx="3964305" cy="2379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39952" y="2636912"/>
            <a:ext cx="4376336" cy="2579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932040" y="5301208"/>
            <a:ext cx="5487987" cy="32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40133" y="3588229"/>
            <a:ext cx="5487987" cy="32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"/>
          <p:cNvSpPr txBox="1">
            <a:spLocks noGrp="1"/>
          </p:cNvSpPr>
          <p:nvPr>
            <p:ph type="title"/>
          </p:nvPr>
        </p:nvSpPr>
        <p:spPr>
          <a:xfrm>
            <a:off x="251512" y="-215910"/>
            <a:ext cx="7992900" cy="16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200" b="1" dirty="0">
                <a:solidFill>
                  <a:srgbClr val="000000"/>
                </a:solidFill>
              </a:rPr>
              <a:t>METODO DI FILTRAZIONE o SINOLEA</a:t>
            </a:r>
            <a:br>
              <a:rPr lang="el-GR" sz="22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79" name="Google Shape;179;p9"/>
          <p:cNvSpPr txBox="1">
            <a:spLocks noGrp="1"/>
          </p:cNvSpPr>
          <p:nvPr>
            <p:ph type="body" idx="1"/>
          </p:nvPr>
        </p:nvSpPr>
        <p:spPr>
          <a:xfrm>
            <a:off x="251512" y="1440390"/>
            <a:ext cx="8288951" cy="59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74295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00" b="0" dirty="0">
                <a:solidFill>
                  <a:schemeClr val="dk1"/>
                </a:solidFill>
              </a:rPr>
              <a:t>- </a:t>
            </a:r>
            <a:r>
              <a:rPr lang="el-GR" sz="7200" b="0" dirty="0" err="1">
                <a:solidFill>
                  <a:schemeClr val="dk1"/>
                </a:solidFill>
              </a:rPr>
              <a:t>Il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metodo</a:t>
            </a:r>
            <a:r>
              <a:rPr lang="el-GR" sz="7200" b="0" dirty="0">
                <a:solidFill>
                  <a:schemeClr val="dk1"/>
                </a:solidFill>
              </a:rPr>
              <a:t> a </a:t>
            </a:r>
            <a:r>
              <a:rPr lang="el-GR" sz="7200" b="0" dirty="0" err="1">
                <a:solidFill>
                  <a:schemeClr val="dk1"/>
                </a:solidFill>
              </a:rPr>
              <a:t>filtrazione</a:t>
            </a:r>
            <a:r>
              <a:rPr lang="el-GR" sz="7200" b="0" dirty="0">
                <a:solidFill>
                  <a:schemeClr val="dk1"/>
                </a:solidFill>
              </a:rPr>
              <a:t> o </a:t>
            </a:r>
            <a:r>
              <a:rPr lang="el-GR" sz="7200" b="0" dirty="0" err="1">
                <a:solidFill>
                  <a:schemeClr val="dk1"/>
                </a:solidFill>
              </a:rPr>
              <a:t>Sinolea</a:t>
            </a:r>
            <a:r>
              <a:rPr lang="el-GR" sz="7200" b="0" dirty="0">
                <a:solidFill>
                  <a:schemeClr val="dk1"/>
                </a:solidFill>
              </a:rPr>
              <a:t> è </a:t>
            </a:r>
            <a:r>
              <a:rPr lang="el-GR" sz="7200" b="0" dirty="0" err="1">
                <a:solidFill>
                  <a:schemeClr val="dk1"/>
                </a:solidFill>
              </a:rPr>
              <a:t>stato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importato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nel</a:t>
            </a:r>
            <a:r>
              <a:rPr lang="el-GR" sz="7200" b="0" dirty="0">
                <a:solidFill>
                  <a:schemeClr val="dk1"/>
                </a:solidFill>
              </a:rPr>
              <a:t> 1972 e </a:t>
            </a:r>
            <a:r>
              <a:rPr lang="el-GR" sz="7200" b="0" dirty="0" err="1">
                <a:solidFill>
                  <a:schemeClr val="dk1"/>
                </a:solidFill>
              </a:rPr>
              <a:t>costituisce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un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terzo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metodo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estrazione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dell’olio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d’oliva</a:t>
            </a:r>
            <a:r>
              <a:rPr lang="el-GR" sz="7200" b="0" dirty="0">
                <a:solidFill>
                  <a:schemeClr val="dk1"/>
                </a:solidFill>
              </a:rPr>
              <a:t>.</a:t>
            </a:r>
            <a:endParaRPr sz="7200" b="0" dirty="0">
              <a:solidFill>
                <a:schemeClr val="dk1"/>
              </a:solidFill>
            </a:endParaRPr>
          </a:p>
          <a:p>
            <a:pPr marL="74295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00" b="0" dirty="0">
                <a:solidFill>
                  <a:schemeClr val="dk1"/>
                </a:solidFill>
              </a:rPr>
              <a:t>- </a:t>
            </a:r>
            <a:r>
              <a:rPr lang="el-GR" sz="7200" b="0" dirty="0" err="1">
                <a:solidFill>
                  <a:schemeClr val="dk1"/>
                </a:solidFill>
              </a:rPr>
              <a:t>La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separazione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fra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le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gocce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dell’olio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d’oliva</a:t>
            </a:r>
            <a:r>
              <a:rPr lang="el-GR" sz="7200" b="0" dirty="0">
                <a:solidFill>
                  <a:schemeClr val="dk1"/>
                </a:solidFill>
              </a:rPr>
              <a:t> e </a:t>
            </a:r>
            <a:r>
              <a:rPr lang="el-GR" sz="7200" b="0" dirty="0" err="1">
                <a:solidFill>
                  <a:schemeClr val="dk1"/>
                </a:solidFill>
              </a:rPr>
              <a:t>quelle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dell’acqua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basa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sul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principio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della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diversa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tensione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superficiale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fra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olio</a:t>
            </a:r>
            <a:r>
              <a:rPr lang="el-GR" sz="7200" b="0" dirty="0">
                <a:solidFill>
                  <a:schemeClr val="dk1"/>
                </a:solidFill>
              </a:rPr>
              <a:t> e </a:t>
            </a:r>
            <a:r>
              <a:rPr lang="el-GR" sz="7200" b="0" dirty="0" err="1">
                <a:solidFill>
                  <a:schemeClr val="dk1"/>
                </a:solidFill>
              </a:rPr>
              <a:t>acqua</a:t>
            </a:r>
            <a:r>
              <a:rPr lang="el-GR" sz="7200" b="0" dirty="0">
                <a:solidFill>
                  <a:schemeClr val="dk1"/>
                </a:solidFill>
              </a:rPr>
              <a:t>.</a:t>
            </a:r>
            <a:endParaRPr sz="7200" b="0" dirty="0">
              <a:solidFill>
                <a:schemeClr val="dk1"/>
              </a:solidFill>
            </a:endParaRPr>
          </a:p>
          <a:p>
            <a:pPr marL="74295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00" b="0" dirty="0">
                <a:solidFill>
                  <a:schemeClr val="dk1"/>
                </a:solidFill>
              </a:rPr>
              <a:t>-</a:t>
            </a:r>
            <a:r>
              <a:rPr lang="el-GR" sz="7200" b="0" dirty="0">
                <a:solidFill>
                  <a:schemeClr val="dk1"/>
                </a:solidFill>
              </a:rPr>
              <a:t>A </a:t>
            </a:r>
            <a:r>
              <a:rPr lang="el-GR" sz="7200" b="0" dirty="0" err="1">
                <a:solidFill>
                  <a:schemeClr val="dk1"/>
                </a:solidFill>
              </a:rPr>
              <a:t>causa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questo</a:t>
            </a:r>
            <a:r>
              <a:rPr lang="el-GR" sz="7200" b="0" dirty="0">
                <a:solidFill>
                  <a:schemeClr val="dk1"/>
                </a:solidFill>
              </a:rPr>
              <a:t>, </a:t>
            </a:r>
            <a:r>
              <a:rPr lang="el-GR" sz="7200" b="0" dirty="0" err="1">
                <a:solidFill>
                  <a:schemeClr val="dk1"/>
                </a:solidFill>
              </a:rPr>
              <a:t>l’olio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d’oliva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attacca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alle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pareti</a:t>
            </a:r>
            <a:r>
              <a:rPr lang="el-GR" sz="7200" b="0" dirty="0">
                <a:solidFill>
                  <a:schemeClr val="dk1"/>
                </a:solidFill>
              </a:rPr>
              <a:t> in </a:t>
            </a:r>
            <a:r>
              <a:rPr lang="el-GR" sz="7200" b="0" dirty="0" err="1">
                <a:solidFill>
                  <a:schemeClr val="dk1"/>
                </a:solidFill>
              </a:rPr>
              <a:t>acciaio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cui</a:t>
            </a:r>
            <a:r>
              <a:rPr lang="el-GR" sz="7200" b="0" dirty="0">
                <a:solidFill>
                  <a:schemeClr val="dk1"/>
                </a:solidFill>
              </a:rPr>
              <a:t> è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costituita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la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macchina</a:t>
            </a:r>
            <a:r>
              <a:rPr lang="el-GR" sz="7200" b="0" dirty="0">
                <a:solidFill>
                  <a:schemeClr val="dk1"/>
                </a:solidFill>
              </a:rPr>
              <a:t>, </a:t>
            </a:r>
            <a:r>
              <a:rPr lang="el-GR" sz="7200" b="0" dirty="0" err="1">
                <a:solidFill>
                  <a:schemeClr val="dk1"/>
                </a:solidFill>
              </a:rPr>
              <a:t>separandosi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così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dall’acqua</a:t>
            </a:r>
            <a:r>
              <a:rPr lang="el-GR" sz="7200" b="0" dirty="0">
                <a:solidFill>
                  <a:schemeClr val="dk1"/>
                </a:solidFill>
              </a:rPr>
              <a:t> e </a:t>
            </a:r>
            <a:r>
              <a:rPr lang="el-GR" sz="7200" b="0" dirty="0" err="1">
                <a:solidFill>
                  <a:schemeClr val="dk1"/>
                </a:solidFill>
              </a:rPr>
              <a:t>dai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solidi</a:t>
            </a:r>
            <a:r>
              <a:rPr lang="el-GR" sz="7200" b="0" dirty="0">
                <a:solidFill>
                  <a:schemeClr val="dk1"/>
                </a:solidFill>
              </a:rPr>
              <a:t>.</a:t>
            </a:r>
            <a:endParaRPr sz="7200" b="0" dirty="0">
              <a:solidFill>
                <a:schemeClr val="dk1"/>
              </a:solidFill>
            </a:endParaRPr>
          </a:p>
          <a:p>
            <a:pPr marL="74295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00" b="0" dirty="0">
                <a:solidFill>
                  <a:schemeClr val="dk1"/>
                </a:solidFill>
              </a:rPr>
              <a:t>-</a:t>
            </a:r>
            <a:r>
              <a:rPr lang="el-GR" sz="7200" b="0" dirty="0">
                <a:solidFill>
                  <a:schemeClr val="dk1"/>
                </a:solidFill>
              </a:rPr>
              <a:t>I </a:t>
            </a:r>
            <a:r>
              <a:rPr lang="el-GR" sz="7200" b="0" dirty="0" err="1">
                <a:solidFill>
                  <a:schemeClr val="dk1"/>
                </a:solidFill>
              </a:rPr>
              <a:t>vantaggi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sono</a:t>
            </a:r>
            <a:r>
              <a:rPr lang="el-GR" sz="7200" b="0" dirty="0">
                <a:solidFill>
                  <a:schemeClr val="dk1"/>
                </a:solidFill>
              </a:rPr>
              <a:t>:</a:t>
            </a:r>
            <a:endParaRPr sz="7200" b="0" dirty="0">
              <a:solidFill>
                <a:schemeClr val="dk1"/>
              </a:solidFill>
            </a:endParaRPr>
          </a:p>
          <a:p>
            <a:pPr marL="1600200" lvl="0" indent="-8572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Wingdings" panose="05000000000000000000" pitchFamily="2" charset="2"/>
              <a:buChar char="q"/>
            </a:pPr>
            <a:r>
              <a:rPr lang="en-US" sz="7200" b="0" dirty="0">
                <a:solidFill>
                  <a:schemeClr val="dk1"/>
                </a:solidFill>
              </a:rPr>
              <a:t>u</a:t>
            </a:r>
            <a:r>
              <a:rPr lang="el-GR" sz="7200" b="0" dirty="0">
                <a:solidFill>
                  <a:schemeClr val="dk1"/>
                </a:solidFill>
              </a:rPr>
              <a:t>n </a:t>
            </a:r>
            <a:r>
              <a:rPr lang="el-GR" sz="7200" b="0" dirty="0" err="1">
                <a:solidFill>
                  <a:schemeClr val="dk1"/>
                </a:solidFill>
              </a:rPr>
              <a:t>contenuto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più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elevato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polifenoli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nell’olio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d’oliva</a:t>
            </a:r>
            <a:r>
              <a:rPr lang="el-GR" sz="7200" b="0" dirty="0">
                <a:solidFill>
                  <a:schemeClr val="dk1"/>
                </a:solidFill>
              </a:rPr>
              <a:t>,</a:t>
            </a:r>
            <a:endParaRPr sz="7200" b="0" dirty="0">
              <a:solidFill>
                <a:schemeClr val="dk1"/>
              </a:solidFill>
            </a:endParaRPr>
          </a:p>
          <a:p>
            <a:pPr marL="1600200" lvl="0" indent="-8572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Wingdings" panose="05000000000000000000" pitchFamily="2" charset="2"/>
              <a:buChar char="q"/>
            </a:pPr>
            <a:r>
              <a:rPr lang="el-GR" sz="7200" b="0" dirty="0" err="1">
                <a:solidFill>
                  <a:schemeClr val="dk1"/>
                </a:solidFill>
              </a:rPr>
              <a:t>una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temperatura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lavorazione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più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bassa</a:t>
            </a:r>
            <a:r>
              <a:rPr lang="el-GR" sz="7200" b="0" dirty="0">
                <a:solidFill>
                  <a:schemeClr val="dk1"/>
                </a:solidFill>
              </a:rPr>
              <a:t>,</a:t>
            </a:r>
            <a:endParaRPr sz="7200" b="0" dirty="0">
              <a:solidFill>
                <a:schemeClr val="dk1"/>
              </a:solidFill>
            </a:endParaRPr>
          </a:p>
          <a:p>
            <a:pPr marL="1600200" lvl="0" indent="-8572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Wingdings" panose="05000000000000000000" pitchFamily="2" charset="2"/>
              <a:buChar char="q"/>
            </a:pPr>
            <a:r>
              <a:rPr lang="el-GR" sz="7200" b="0" dirty="0" err="1">
                <a:solidFill>
                  <a:schemeClr val="dk1"/>
                </a:solidFill>
              </a:rPr>
              <a:t>un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costo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produzione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più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basso</a:t>
            </a:r>
            <a:r>
              <a:rPr lang="el-GR" sz="7200" b="0" dirty="0">
                <a:solidFill>
                  <a:schemeClr val="dk1"/>
                </a:solidFill>
              </a:rPr>
              <a:t>,</a:t>
            </a:r>
            <a:endParaRPr sz="7200" b="0" dirty="0">
              <a:solidFill>
                <a:schemeClr val="dk1"/>
              </a:solidFill>
            </a:endParaRPr>
          </a:p>
          <a:p>
            <a:pPr marL="1600200" lvl="0" indent="-8572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Wingdings" panose="05000000000000000000" pitchFamily="2" charset="2"/>
              <a:buChar char="q"/>
            </a:pPr>
            <a:r>
              <a:rPr lang="el-GR" sz="7200" b="0" dirty="0" err="1">
                <a:solidFill>
                  <a:schemeClr val="dk1"/>
                </a:solidFill>
              </a:rPr>
              <a:t>la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fase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della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separazione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olio</a:t>
            </a:r>
            <a:r>
              <a:rPr lang="el-GR" sz="7200" b="0" dirty="0">
                <a:solidFill>
                  <a:schemeClr val="dk1"/>
                </a:solidFill>
              </a:rPr>
              <a:t>/</a:t>
            </a:r>
            <a:r>
              <a:rPr lang="el-GR" sz="7200" b="0" dirty="0" err="1">
                <a:solidFill>
                  <a:schemeClr val="dk1"/>
                </a:solidFill>
              </a:rPr>
              <a:t>acqua</a:t>
            </a:r>
            <a:r>
              <a:rPr lang="el-GR" sz="7200" b="0" dirty="0">
                <a:solidFill>
                  <a:schemeClr val="dk1"/>
                </a:solidFill>
              </a:rPr>
              <a:t> non è </a:t>
            </a:r>
            <a:r>
              <a:rPr lang="el-GR" sz="7200" b="0" dirty="0" err="1">
                <a:solidFill>
                  <a:schemeClr val="dk1"/>
                </a:solidFill>
              </a:rPr>
              <a:t>più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necessaria</a:t>
            </a:r>
            <a:r>
              <a:rPr lang="el-GR" sz="7200" b="0" dirty="0">
                <a:solidFill>
                  <a:schemeClr val="dk1"/>
                </a:solidFill>
              </a:rPr>
              <a:t>,</a:t>
            </a:r>
            <a:endParaRPr sz="7200" b="0" dirty="0">
              <a:solidFill>
                <a:schemeClr val="dk1"/>
              </a:solidFill>
            </a:endParaRPr>
          </a:p>
          <a:p>
            <a:pPr marL="1600200" lvl="0" indent="-85725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Wingdings" panose="05000000000000000000" pitchFamily="2" charset="2"/>
              <a:buChar char="q"/>
            </a:pPr>
            <a:r>
              <a:rPr lang="el-GR" sz="7200" b="0" dirty="0" err="1">
                <a:solidFill>
                  <a:schemeClr val="dk1"/>
                </a:solidFill>
              </a:rPr>
              <a:t>minore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consumo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energetico</a:t>
            </a:r>
            <a:endParaRPr sz="7200" b="0" dirty="0">
              <a:solidFill>
                <a:schemeClr val="dk1"/>
              </a:solidFill>
            </a:endParaRPr>
          </a:p>
          <a:p>
            <a:pPr marL="74295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00" b="0" dirty="0">
                <a:solidFill>
                  <a:schemeClr val="dk1"/>
                </a:solidFill>
              </a:rPr>
              <a:t>-</a:t>
            </a:r>
            <a:r>
              <a:rPr lang="el-GR" sz="7200" b="0" dirty="0" err="1">
                <a:solidFill>
                  <a:schemeClr val="dk1"/>
                </a:solidFill>
              </a:rPr>
              <a:t>Gli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svantaggi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sono</a:t>
            </a:r>
            <a:r>
              <a:rPr lang="el-GR" sz="7200" b="0" dirty="0">
                <a:solidFill>
                  <a:schemeClr val="dk1"/>
                </a:solidFill>
              </a:rPr>
              <a:t>:</a:t>
            </a:r>
            <a:endParaRPr sz="7200" b="0" dirty="0">
              <a:solidFill>
                <a:schemeClr val="dk1"/>
              </a:solidFill>
            </a:endParaRPr>
          </a:p>
          <a:p>
            <a:pPr marL="1600200" lvl="0" indent="-8572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Wingdings" panose="05000000000000000000" pitchFamily="2" charset="2"/>
              <a:buChar char="q"/>
            </a:pPr>
            <a:r>
              <a:rPr lang="el-GR" sz="7200" b="0" dirty="0" err="1">
                <a:solidFill>
                  <a:schemeClr val="dk1"/>
                </a:solidFill>
              </a:rPr>
              <a:t>possibilità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rapida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ossidazione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dell’olio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d’oliva</a:t>
            </a:r>
            <a:r>
              <a:rPr lang="el-GR" sz="7200" b="0" dirty="0">
                <a:solidFill>
                  <a:schemeClr val="dk1"/>
                </a:solidFill>
              </a:rPr>
              <a:t>,</a:t>
            </a:r>
            <a:endParaRPr sz="7200" b="0" dirty="0">
              <a:solidFill>
                <a:schemeClr val="dk1"/>
              </a:solidFill>
            </a:endParaRPr>
          </a:p>
          <a:p>
            <a:pPr marL="1600200" lvl="0" indent="-8572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Wingdings" panose="05000000000000000000" pitchFamily="2" charset="2"/>
              <a:buChar char="q"/>
            </a:pPr>
            <a:r>
              <a:rPr lang="el-GR" sz="7200" b="0" dirty="0" err="1">
                <a:solidFill>
                  <a:schemeClr val="dk1"/>
                </a:solidFill>
              </a:rPr>
              <a:t>il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procedimento</a:t>
            </a:r>
            <a:r>
              <a:rPr lang="el-GR" sz="7200" b="0" dirty="0">
                <a:solidFill>
                  <a:schemeClr val="dk1"/>
                </a:solidFill>
              </a:rPr>
              <a:t> non è </a:t>
            </a:r>
            <a:r>
              <a:rPr lang="el-GR" sz="7200" b="0" dirty="0" err="1">
                <a:solidFill>
                  <a:schemeClr val="dk1"/>
                </a:solidFill>
              </a:rPr>
              <a:t>molto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redditizio</a:t>
            </a:r>
            <a:r>
              <a:rPr lang="el-GR" sz="7200" b="0" dirty="0">
                <a:solidFill>
                  <a:schemeClr val="dk1"/>
                </a:solidFill>
              </a:rPr>
              <a:t> in </a:t>
            </a:r>
            <a:r>
              <a:rPr lang="el-GR" sz="7200" b="0" dirty="0" err="1">
                <a:solidFill>
                  <a:schemeClr val="dk1"/>
                </a:solidFill>
              </a:rPr>
              <a:t>quanto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una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grande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quantità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endParaRPr sz="7200" b="0" dirty="0">
              <a:solidFill>
                <a:schemeClr val="dk1"/>
              </a:solidFill>
            </a:endParaRPr>
          </a:p>
          <a:p>
            <a:pPr marL="1600200" lvl="0" indent="-8572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Wingdings" panose="05000000000000000000" pitchFamily="2" charset="2"/>
              <a:buChar char="q"/>
            </a:pPr>
            <a:r>
              <a:rPr lang="el-GR" sz="7200" b="0" dirty="0" err="1">
                <a:solidFill>
                  <a:schemeClr val="dk1"/>
                </a:solidFill>
              </a:rPr>
              <a:t>olio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rimane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alla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pasta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oliva</a:t>
            </a:r>
            <a:r>
              <a:rPr lang="el-GR" sz="7200" b="0" dirty="0">
                <a:solidFill>
                  <a:schemeClr val="dk1"/>
                </a:solidFill>
              </a:rPr>
              <a:t>.</a:t>
            </a:r>
            <a:endParaRPr sz="7200" b="0" dirty="0">
              <a:solidFill>
                <a:schemeClr val="dk1"/>
              </a:solidFill>
            </a:endParaRPr>
          </a:p>
          <a:p>
            <a:pPr marL="74295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2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74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257175" algn="just" rtl="0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80" name="Google Shape;180;p9"/>
          <p:cNvGraphicFramePr/>
          <p:nvPr/>
        </p:nvGraphicFramePr>
        <p:xfrm>
          <a:off x="8316416" y="5589239"/>
          <a:ext cx="49188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1" name="Google Shape;181;p9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p9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" y="-10"/>
            <a:ext cx="1060703" cy="87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1180</Words>
  <Application>Microsoft Office PowerPoint</Application>
  <PresentationFormat>Προβολή στην οθόνη (4:3)</PresentationFormat>
  <Paragraphs>131</Paragraphs>
  <Slides>10</Slides>
  <Notes>10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5" baseType="lpstr">
      <vt:lpstr>Arial</vt:lpstr>
      <vt:lpstr>Noto Sans Symbols</vt:lpstr>
      <vt:lpstr>Verdana</vt:lpstr>
      <vt:lpstr>Wingdings</vt:lpstr>
      <vt:lpstr>Θέμα του Office</vt:lpstr>
      <vt:lpstr>   U.T. 6: PRESENTAZIONE DEL 2° PORTALE DEL SISTEMA DI CERTIFICAZIONE DI AUTENTICITA DELL’OLIO DI OLIVA – Metodi di Produzione e Tecniche di Coltivazione  ”Certification of Authenticity and Development of a Promotion Network olive products in the across border GREECE – ITALY area” https://interreg-authentic-olive-net.eu/        Il presente testo è stato prodotto con il sostegno economico dell’Unione Europea e rispecchia i punti di vista degli autori e l’Autorità di Gestione non è responsabile per qualsiasi uso delle informazioni contenute in questo documento. </vt:lpstr>
      <vt:lpstr>  RACCOLTA E TRASPORTO AL FRANTOIO    </vt:lpstr>
      <vt:lpstr>   LAVORAZIONE AL FRANTOIO     </vt:lpstr>
      <vt:lpstr>  IMBOTTIGLIAMENTO e COMMERCIALIZZAZIONE    </vt:lpstr>
      <vt:lpstr>      </vt:lpstr>
      <vt:lpstr>  METODI TRADIZIONALI DI ESTRAZIONE DELL’OLIO     </vt:lpstr>
      <vt:lpstr>       SVANTAGGI DEL METODO TRADIZIONALE DI ESTRAZIONE DELL’OLIO     </vt:lpstr>
      <vt:lpstr>      SISTEMI CENTRIFUGHI DI PIGIATURA DI OLIVE      </vt:lpstr>
      <vt:lpstr>       METODO DI FILTRAZIONE o SINOLEA     </vt:lpstr>
      <vt:lpstr>       Buone pratiche Agricole  di raccolta e pigiatura delle olive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U.T. 6: PRESENTAZIONE DEL 2° PORTALE DEL SISTEMA DI CERTIFICAZIONE DI AUTENTICITA DELL’OLIO DI OLIVA – Metodi di Produzione e Tecniche di Coltivazione  ”Certification of Authenticity and Development of a Promotion Network olive products in the across border GREECE – ITALY area” https://interreg-authentic-olive-net.eu/       Il presente testo è stato prodotto con il sostegno economico dell’Unione Europea e rispecchia i punti di vista degli autori e l’Autorità di Gestione non è responsabile per qualsiasi uso delle informazioni contenute in questo documento. </dc:title>
  <dc:creator>Stevy</dc:creator>
  <cp:lastModifiedBy>EURICON</cp:lastModifiedBy>
  <cp:revision>25</cp:revision>
  <dcterms:created xsi:type="dcterms:W3CDTF">2012-09-06T09:03:05Z</dcterms:created>
  <dcterms:modified xsi:type="dcterms:W3CDTF">2021-08-04T11:28:36Z</dcterms:modified>
</cp:coreProperties>
</file>