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charts/chart6.xml" ContentType="application/vnd.openxmlformats-officedocument.drawingml.chart+xml"/>
  <Override PartName="/ppt/notesSlides/notesSlide8.xml" ContentType="application/vnd.openxmlformats-officedocument.presentationml.notesSlide+xml"/>
  <Override PartName="/ppt/charts/chart7.xml" ContentType="application/vnd.openxmlformats-officedocument.drawingml.chart+xml"/>
  <Override PartName="/ppt/notesSlides/notesSlide9.xml" ContentType="application/vnd.openxmlformats-officedocument.presentationml.notesSlide+xml"/>
  <Override PartName="/ppt/charts/chart8.xml" ContentType="application/vnd.openxmlformats-officedocument.drawingml.chart+xml"/>
  <Override PartName="/ppt/notesSlides/notesSlide10.xml" ContentType="application/vnd.openxmlformats-officedocument.presentationml.notesSlide+xml"/>
  <Override PartName="/ppt/charts/chart9.xml" ContentType="application/vnd.openxmlformats-officedocument.drawingml.chart+xml"/>
  <Override PartName="/ppt/notesSlides/notesSlide11.xml" ContentType="application/vnd.openxmlformats-officedocument.presentationml.notesSlide+xml"/>
  <Override PartName="/ppt/charts/chart10.xml" ContentType="application/vnd.openxmlformats-officedocument.drawingml.chart+xml"/>
  <Override PartName="/ppt/notesSlides/notesSlide12.xml" ContentType="application/vnd.openxmlformats-officedocument.presentationml.notesSlide+xml"/>
  <Override PartName="/ppt/charts/chart11.xml" ContentType="application/vnd.openxmlformats-officedocument.drawingml.chart+xml"/>
  <Override PartName="/ppt/notesSlides/notesSlide13.xml" ContentType="application/vnd.openxmlformats-officedocument.presentationml.notesSlide+xml"/>
  <Override PartName="/ppt/charts/chart12.xml" ContentType="application/vnd.openxmlformats-officedocument.drawingml.chart+xml"/>
  <Override PartName="/ppt/notesSlides/notesSlide14.xml" ContentType="application/vnd.openxmlformats-officedocument.presentationml.notesSlide+xml"/>
  <Override PartName="/ppt/charts/chart13.xml" ContentType="application/vnd.openxmlformats-officedocument.drawingml.chart+xml"/>
  <Override PartName="/ppt/notesSlides/notesSlide15.xml" ContentType="application/vnd.openxmlformats-officedocument.presentationml.notesSlide+xml"/>
  <Override PartName="/ppt/charts/chart1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56" r:id="rId2"/>
    <p:sldId id="587" r:id="rId3"/>
    <p:sldId id="594" r:id="rId4"/>
    <p:sldId id="593" r:id="rId5"/>
    <p:sldId id="592" r:id="rId6"/>
    <p:sldId id="591" r:id="rId7"/>
    <p:sldId id="625" r:id="rId8"/>
    <p:sldId id="628" r:id="rId9"/>
    <p:sldId id="620" r:id="rId10"/>
    <p:sldId id="621" r:id="rId11"/>
    <p:sldId id="518" r:id="rId12"/>
    <p:sldId id="631" r:id="rId13"/>
    <p:sldId id="632" r:id="rId14"/>
    <p:sldId id="633" r:id="rId15"/>
    <p:sldId id="635" r:id="rId16"/>
  </p:sldIdLst>
  <p:sldSz cx="9144000" cy="6858000" type="screen4x3"/>
  <p:notesSz cx="6735763" cy="9866313"/>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512F115-2FCC-49EE-8759-A71F26F5819E}">
          <p14:sldIdLst>
            <p14:sldId id="256"/>
            <p14:sldId id="587"/>
            <p14:sldId id="594"/>
            <p14:sldId id="593"/>
            <p14:sldId id="592"/>
            <p14:sldId id="591"/>
            <p14:sldId id="625"/>
            <p14:sldId id="628"/>
            <p14:sldId id="620"/>
            <p14:sldId id="621"/>
            <p14:sldId id="518"/>
            <p14:sldId id="631"/>
            <p14:sldId id="632"/>
            <p14:sldId id="633"/>
            <p14:sldId id="635"/>
          </p14:sldIdLst>
        </p14:section>
        <p14:section name="Untitled Section" id="{0F1CB131-A6BD-43D0-B8D4-1F27CEF7A05E}">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07">
          <p15:clr>
            <a:srgbClr val="A4A3A4"/>
          </p15:clr>
        </p15:guide>
        <p15:guide id="2" pos="212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a:srgbClr val="003399"/>
    <a:srgbClr val="000099"/>
    <a:srgbClr val="5075BC"/>
    <a:srgbClr val="4478B6"/>
    <a:srgbClr val="4FD1FF"/>
    <a:srgbClr val="75DBFF"/>
    <a:srgbClr val="9FE6FF"/>
    <a:srgbClr val="9BCFD9"/>
    <a:srgbClr val="50AB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Μεσαίο στυλ 2 - Έμφαση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53" autoAdjust="0"/>
    <p:restoredTop sz="94849" autoAdjust="0"/>
  </p:normalViewPr>
  <p:slideViewPr>
    <p:cSldViewPr>
      <p:cViewPr varScale="1">
        <p:scale>
          <a:sx n="70" d="100"/>
          <a:sy n="70" d="100"/>
        </p:scale>
        <p:origin x="-1518"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p:cViewPr>
        <p:scale>
          <a:sx n="60" d="100"/>
          <a:sy n="60" d="100"/>
        </p:scale>
        <p:origin x="-2772" y="174"/>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xmlns:c16r2="http://schemas.microsoft.com/office/drawing/2015/06/chart">
            <c:ext xmlns:c16="http://schemas.microsoft.com/office/drawing/2014/chart" uri="{C3380CC4-5D6E-409C-BE32-E72D297353CC}">
              <c16:uniqueId val="{00000000-DBAE-42E4-B646-79426AEC748C}"/>
            </c:ext>
          </c:extLst>
        </c:ser>
        <c:dLbls>
          <c:showLegendKey val="0"/>
          <c:showVal val="0"/>
          <c:showCatName val="0"/>
          <c:showSerName val="0"/>
          <c:showPercent val="0"/>
          <c:showBubbleSize val="0"/>
        </c:dLbls>
        <c:axId val="131978240"/>
        <c:axId val="89160448"/>
      </c:radarChart>
      <c:catAx>
        <c:axId val="131978240"/>
        <c:scaling>
          <c:orientation val="minMax"/>
        </c:scaling>
        <c:delete val="1"/>
        <c:axPos val="b"/>
        <c:numFmt formatCode="General" sourceLinked="1"/>
        <c:majorTickMark val="none"/>
        <c:minorTickMark val="none"/>
        <c:tickLblPos val="none"/>
        <c:crossAx val="89160448"/>
        <c:crosses val="autoZero"/>
        <c:auto val="1"/>
        <c:lblAlgn val="ctr"/>
        <c:lblOffset val="100"/>
        <c:noMultiLvlLbl val="0"/>
      </c:catAx>
      <c:valAx>
        <c:axId val="89160448"/>
        <c:scaling>
          <c:orientation val="minMax"/>
        </c:scaling>
        <c:delete val="1"/>
        <c:axPos val="l"/>
        <c:numFmt formatCode="General" sourceLinked="1"/>
        <c:majorTickMark val="out"/>
        <c:minorTickMark val="none"/>
        <c:tickLblPos val="none"/>
        <c:crossAx val="131978240"/>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xmlns:c16r2="http://schemas.microsoft.com/office/drawing/2015/06/chart">
            <c:ext xmlns:c16="http://schemas.microsoft.com/office/drawing/2014/chart" uri="{C3380CC4-5D6E-409C-BE32-E72D297353CC}">
              <c16:uniqueId val="{00000000-8F15-41E5-B4C2-899B0EBCC433}"/>
            </c:ext>
          </c:extLst>
        </c:ser>
        <c:dLbls>
          <c:showLegendKey val="0"/>
          <c:showVal val="0"/>
          <c:showCatName val="0"/>
          <c:showSerName val="0"/>
          <c:showPercent val="0"/>
          <c:showBubbleSize val="0"/>
        </c:dLbls>
        <c:axId val="78713344"/>
        <c:axId val="34439744"/>
      </c:radarChart>
      <c:catAx>
        <c:axId val="78713344"/>
        <c:scaling>
          <c:orientation val="minMax"/>
        </c:scaling>
        <c:delete val="1"/>
        <c:axPos val="b"/>
        <c:numFmt formatCode="General" sourceLinked="1"/>
        <c:majorTickMark val="none"/>
        <c:minorTickMark val="none"/>
        <c:tickLblPos val="none"/>
        <c:crossAx val="34439744"/>
        <c:crosses val="autoZero"/>
        <c:auto val="1"/>
        <c:lblAlgn val="ctr"/>
        <c:lblOffset val="100"/>
        <c:noMultiLvlLbl val="0"/>
      </c:catAx>
      <c:valAx>
        <c:axId val="34439744"/>
        <c:scaling>
          <c:orientation val="minMax"/>
        </c:scaling>
        <c:delete val="1"/>
        <c:axPos val="l"/>
        <c:numFmt formatCode="General" sourceLinked="1"/>
        <c:majorTickMark val="out"/>
        <c:minorTickMark val="none"/>
        <c:tickLblPos val="none"/>
        <c:crossAx val="7871334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xmlns:c16r2="http://schemas.microsoft.com/office/drawing/2015/06/chart">
            <c:ext xmlns:c16="http://schemas.microsoft.com/office/drawing/2014/chart" uri="{C3380CC4-5D6E-409C-BE32-E72D297353CC}">
              <c16:uniqueId val="{00000000-96EE-4B58-8529-CB2DA255AC30}"/>
            </c:ext>
          </c:extLst>
        </c:ser>
        <c:dLbls>
          <c:showLegendKey val="0"/>
          <c:showVal val="0"/>
          <c:showCatName val="0"/>
          <c:showSerName val="0"/>
          <c:showPercent val="0"/>
          <c:showBubbleSize val="0"/>
        </c:dLbls>
        <c:axId val="142482944"/>
        <c:axId val="34446080"/>
      </c:radarChart>
      <c:catAx>
        <c:axId val="142482944"/>
        <c:scaling>
          <c:orientation val="minMax"/>
        </c:scaling>
        <c:delete val="1"/>
        <c:axPos val="b"/>
        <c:numFmt formatCode="General" sourceLinked="1"/>
        <c:majorTickMark val="none"/>
        <c:minorTickMark val="none"/>
        <c:tickLblPos val="none"/>
        <c:crossAx val="34446080"/>
        <c:crosses val="autoZero"/>
        <c:auto val="1"/>
        <c:lblAlgn val="ctr"/>
        <c:lblOffset val="100"/>
        <c:noMultiLvlLbl val="0"/>
      </c:catAx>
      <c:valAx>
        <c:axId val="34446080"/>
        <c:scaling>
          <c:orientation val="minMax"/>
        </c:scaling>
        <c:delete val="1"/>
        <c:axPos val="l"/>
        <c:numFmt formatCode="General" sourceLinked="1"/>
        <c:majorTickMark val="out"/>
        <c:minorTickMark val="none"/>
        <c:tickLblPos val="none"/>
        <c:crossAx val="14248294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xmlns:c16r2="http://schemas.microsoft.com/office/drawing/2015/06/chart">
            <c:ext xmlns:c16="http://schemas.microsoft.com/office/drawing/2014/chart" uri="{C3380CC4-5D6E-409C-BE32-E72D297353CC}">
              <c16:uniqueId val="{00000000-52F2-4691-BE70-619DF3649240}"/>
            </c:ext>
          </c:extLst>
        </c:ser>
        <c:dLbls>
          <c:showLegendKey val="0"/>
          <c:showVal val="0"/>
          <c:showCatName val="0"/>
          <c:showSerName val="0"/>
          <c:showPercent val="0"/>
          <c:showBubbleSize val="0"/>
        </c:dLbls>
        <c:axId val="150248960"/>
        <c:axId val="123755840"/>
      </c:radarChart>
      <c:catAx>
        <c:axId val="150248960"/>
        <c:scaling>
          <c:orientation val="minMax"/>
        </c:scaling>
        <c:delete val="1"/>
        <c:axPos val="b"/>
        <c:numFmt formatCode="General" sourceLinked="1"/>
        <c:majorTickMark val="none"/>
        <c:minorTickMark val="none"/>
        <c:tickLblPos val="none"/>
        <c:crossAx val="123755840"/>
        <c:crosses val="autoZero"/>
        <c:auto val="1"/>
        <c:lblAlgn val="ctr"/>
        <c:lblOffset val="100"/>
        <c:noMultiLvlLbl val="0"/>
      </c:catAx>
      <c:valAx>
        <c:axId val="123755840"/>
        <c:scaling>
          <c:orientation val="minMax"/>
        </c:scaling>
        <c:delete val="1"/>
        <c:axPos val="l"/>
        <c:numFmt formatCode="General" sourceLinked="1"/>
        <c:majorTickMark val="out"/>
        <c:minorTickMark val="none"/>
        <c:tickLblPos val="none"/>
        <c:crossAx val="150248960"/>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xmlns:c16r2="http://schemas.microsoft.com/office/drawing/2015/06/chart">
            <c:ext xmlns:c16="http://schemas.microsoft.com/office/drawing/2014/chart" uri="{C3380CC4-5D6E-409C-BE32-E72D297353CC}">
              <c16:uniqueId val="{00000000-82FE-4CB6-ADD2-63D535E662F5}"/>
            </c:ext>
          </c:extLst>
        </c:ser>
        <c:dLbls>
          <c:showLegendKey val="0"/>
          <c:showVal val="0"/>
          <c:showCatName val="0"/>
          <c:showSerName val="0"/>
          <c:showPercent val="0"/>
          <c:showBubbleSize val="0"/>
        </c:dLbls>
        <c:axId val="162735104"/>
        <c:axId val="142331264"/>
      </c:radarChart>
      <c:catAx>
        <c:axId val="162735104"/>
        <c:scaling>
          <c:orientation val="minMax"/>
        </c:scaling>
        <c:delete val="1"/>
        <c:axPos val="b"/>
        <c:numFmt formatCode="General" sourceLinked="1"/>
        <c:majorTickMark val="none"/>
        <c:minorTickMark val="none"/>
        <c:tickLblPos val="none"/>
        <c:crossAx val="142331264"/>
        <c:crosses val="autoZero"/>
        <c:auto val="1"/>
        <c:lblAlgn val="ctr"/>
        <c:lblOffset val="100"/>
        <c:noMultiLvlLbl val="0"/>
      </c:catAx>
      <c:valAx>
        <c:axId val="142331264"/>
        <c:scaling>
          <c:orientation val="minMax"/>
        </c:scaling>
        <c:delete val="1"/>
        <c:axPos val="l"/>
        <c:numFmt formatCode="General" sourceLinked="1"/>
        <c:majorTickMark val="out"/>
        <c:minorTickMark val="none"/>
        <c:tickLblPos val="none"/>
        <c:crossAx val="16273510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xmlns:c16r2="http://schemas.microsoft.com/office/drawing/2015/06/chart">
            <c:ext xmlns:c16="http://schemas.microsoft.com/office/drawing/2014/chart" uri="{C3380CC4-5D6E-409C-BE32-E72D297353CC}">
              <c16:uniqueId val="{00000000-EE88-4681-946E-9AF1C8B503D6}"/>
            </c:ext>
          </c:extLst>
        </c:ser>
        <c:dLbls>
          <c:showLegendKey val="0"/>
          <c:showVal val="0"/>
          <c:showCatName val="0"/>
          <c:showSerName val="0"/>
          <c:showPercent val="0"/>
          <c:showBubbleSize val="0"/>
        </c:dLbls>
        <c:axId val="162736640"/>
        <c:axId val="142334720"/>
      </c:radarChart>
      <c:catAx>
        <c:axId val="162736640"/>
        <c:scaling>
          <c:orientation val="minMax"/>
        </c:scaling>
        <c:delete val="1"/>
        <c:axPos val="b"/>
        <c:numFmt formatCode="General" sourceLinked="1"/>
        <c:majorTickMark val="none"/>
        <c:minorTickMark val="none"/>
        <c:tickLblPos val="none"/>
        <c:crossAx val="142334720"/>
        <c:crosses val="autoZero"/>
        <c:auto val="1"/>
        <c:lblAlgn val="ctr"/>
        <c:lblOffset val="100"/>
        <c:noMultiLvlLbl val="0"/>
      </c:catAx>
      <c:valAx>
        <c:axId val="142334720"/>
        <c:scaling>
          <c:orientation val="minMax"/>
        </c:scaling>
        <c:delete val="1"/>
        <c:axPos val="l"/>
        <c:numFmt formatCode="General" sourceLinked="1"/>
        <c:majorTickMark val="out"/>
        <c:minorTickMark val="none"/>
        <c:tickLblPos val="none"/>
        <c:crossAx val="162736640"/>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xmlns:c16r2="http://schemas.microsoft.com/office/drawing/2015/06/chart">
            <c:ext xmlns:c16="http://schemas.microsoft.com/office/drawing/2014/chart" uri="{C3380CC4-5D6E-409C-BE32-E72D297353CC}">
              <c16:uniqueId val="{00000000-B564-485A-A385-7B51B7272835}"/>
            </c:ext>
          </c:extLst>
        </c:ser>
        <c:dLbls>
          <c:showLegendKey val="0"/>
          <c:showVal val="0"/>
          <c:showCatName val="0"/>
          <c:showSerName val="0"/>
          <c:showPercent val="0"/>
          <c:showBubbleSize val="0"/>
        </c:dLbls>
        <c:axId val="132071424"/>
        <c:axId val="89158144"/>
      </c:radarChart>
      <c:catAx>
        <c:axId val="132071424"/>
        <c:scaling>
          <c:orientation val="minMax"/>
        </c:scaling>
        <c:delete val="1"/>
        <c:axPos val="b"/>
        <c:numFmt formatCode="General" sourceLinked="1"/>
        <c:majorTickMark val="none"/>
        <c:minorTickMark val="none"/>
        <c:tickLblPos val="none"/>
        <c:crossAx val="89158144"/>
        <c:crosses val="autoZero"/>
        <c:auto val="1"/>
        <c:lblAlgn val="ctr"/>
        <c:lblOffset val="100"/>
        <c:noMultiLvlLbl val="0"/>
      </c:catAx>
      <c:valAx>
        <c:axId val="89158144"/>
        <c:scaling>
          <c:orientation val="minMax"/>
        </c:scaling>
        <c:delete val="1"/>
        <c:axPos val="l"/>
        <c:numFmt formatCode="General" sourceLinked="1"/>
        <c:majorTickMark val="out"/>
        <c:minorTickMark val="none"/>
        <c:tickLblPos val="none"/>
        <c:crossAx val="13207142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xmlns:c16r2="http://schemas.microsoft.com/office/drawing/2015/06/chart">
            <c:ext xmlns:c16="http://schemas.microsoft.com/office/drawing/2014/chart" uri="{C3380CC4-5D6E-409C-BE32-E72D297353CC}">
              <c16:uniqueId val="{00000000-DA90-4309-A006-F1A4C4470D74}"/>
            </c:ext>
          </c:extLst>
        </c:ser>
        <c:dLbls>
          <c:showLegendKey val="0"/>
          <c:showVal val="0"/>
          <c:showCatName val="0"/>
          <c:showSerName val="0"/>
          <c:showPercent val="0"/>
          <c:showBubbleSize val="0"/>
        </c:dLbls>
        <c:axId val="132085248"/>
        <c:axId val="123745344"/>
      </c:radarChart>
      <c:catAx>
        <c:axId val="132085248"/>
        <c:scaling>
          <c:orientation val="minMax"/>
        </c:scaling>
        <c:delete val="1"/>
        <c:axPos val="b"/>
        <c:numFmt formatCode="General" sourceLinked="1"/>
        <c:majorTickMark val="none"/>
        <c:minorTickMark val="none"/>
        <c:tickLblPos val="none"/>
        <c:crossAx val="123745344"/>
        <c:crosses val="autoZero"/>
        <c:auto val="1"/>
        <c:lblAlgn val="ctr"/>
        <c:lblOffset val="100"/>
        <c:noMultiLvlLbl val="0"/>
      </c:catAx>
      <c:valAx>
        <c:axId val="123745344"/>
        <c:scaling>
          <c:orientation val="minMax"/>
        </c:scaling>
        <c:delete val="1"/>
        <c:axPos val="l"/>
        <c:numFmt formatCode="General" sourceLinked="1"/>
        <c:majorTickMark val="out"/>
        <c:minorTickMark val="none"/>
        <c:tickLblPos val="none"/>
        <c:crossAx val="132085248"/>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xmlns:c16r2="http://schemas.microsoft.com/office/drawing/2015/06/chart">
            <c:ext xmlns:c16="http://schemas.microsoft.com/office/drawing/2014/chart" uri="{C3380CC4-5D6E-409C-BE32-E72D297353CC}">
              <c16:uniqueId val="{00000000-D729-4BBE-A966-5B8468FD41E8}"/>
            </c:ext>
          </c:extLst>
        </c:ser>
        <c:dLbls>
          <c:showLegendKey val="0"/>
          <c:showVal val="0"/>
          <c:showCatName val="0"/>
          <c:showSerName val="0"/>
          <c:showPercent val="0"/>
          <c:showBubbleSize val="0"/>
        </c:dLbls>
        <c:axId val="132085760"/>
        <c:axId val="131523136"/>
      </c:radarChart>
      <c:catAx>
        <c:axId val="132085760"/>
        <c:scaling>
          <c:orientation val="minMax"/>
        </c:scaling>
        <c:delete val="1"/>
        <c:axPos val="b"/>
        <c:numFmt formatCode="General" sourceLinked="1"/>
        <c:majorTickMark val="none"/>
        <c:minorTickMark val="none"/>
        <c:tickLblPos val="none"/>
        <c:crossAx val="131523136"/>
        <c:crosses val="autoZero"/>
        <c:auto val="1"/>
        <c:lblAlgn val="ctr"/>
        <c:lblOffset val="100"/>
        <c:noMultiLvlLbl val="0"/>
      </c:catAx>
      <c:valAx>
        <c:axId val="131523136"/>
        <c:scaling>
          <c:orientation val="minMax"/>
        </c:scaling>
        <c:delete val="1"/>
        <c:axPos val="l"/>
        <c:numFmt formatCode="General" sourceLinked="1"/>
        <c:majorTickMark val="out"/>
        <c:minorTickMark val="none"/>
        <c:tickLblPos val="none"/>
        <c:crossAx val="132085760"/>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xmlns:c16r2="http://schemas.microsoft.com/office/drawing/2015/06/chart">
            <c:ext xmlns:c16="http://schemas.microsoft.com/office/drawing/2014/chart" uri="{C3380CC4-5D6E-409C-BE32-E72D297353CC}">
              <c16:uniqueId val="{00000000-A38F-490F-AA70-5BA84D279879}"/>
            </c:ext>
          </c:extLst>
        </c:ser>
        <c:dLbls>
          <c:showLegendKey val="0"/>
          <c:showVal val="0"/>
          <c:showCatName val="0"/>
          <c:showSerName val="0"/>
          <c:showPercent val="0"/>
          <c:showBubbleSize val="0"/>
        </c:dLbls>
        <c:axId val="33166336"/>
        <c:axId val="131527744"/>
      </c:radarChart>
      <c:catAx>
        <c:axId val="33166336"/>
        <c:scaling>
          <c:orientation val="minMax"/>
        </c:scaling>
        <c:delete val="1"/>
        <c:axPos val="b"/>
        <c:numFmt formatCode="General" sourceLinked="1"/>
        <c:majorTickMark val="none"/>
        <c:minorTickMark val="none"/>
        <c:tickLblPos val="none"/>
        <c:crossAx val="131527744"/>
        <c:crosses val="autoZero"/>
        <c:auto val="1"/>
        <c:lblAlgn val="ctr"/>
        <c:lblOffset val="100"/>
        <c:noMultiLvlLbl val="0"/>
      </c:catAx>
      <c:valAx>
        <c:axId val="131527744"/>
        <c:scaling>
          <c:orientation val="minMax"/>
        </c:scaling>
        <c:delete val="1"/>
        <c:axPos val="l"/>
        <c:numFmt formatCode="General" sourceLinked="1"/>
        <c:majorTickMark val="out"/>
        <c:minorTickMark val="none"/>
        <c:tickLblPos val="none"/>
        <c:crossAx val="33166336"/>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xmlns:c16r2="http://schemas.microsoft.com/office/drawing/2015/06/chart">
            <c:ext xmlns:c16="http://schemas.microsoft.com/office/drawing/2014/chart" uri="{C3380CC4-5D6E-409C-BE32-E72D297353CC}">
              <c16:uniqueId val="{00000000-6C59-4C6B-8B6B-99CC8C72F992}"/>
            </c:ext>
          </c:extLst>
        </c:ser>
        <c:dLbls>
          <c:showLegendKey val="0"/>
          <c:showVal val="0"/>
          <c:showCatName val="0"/>
          <c:showSerName val="0"/>
          <c:showPercent val="0"/>
          <c:showBubbleSize val="0"/>
        </c:dLbls>
        <c:axId val="31339520"/>
        <c:axId val="31392896"/>
      </c:radarChart>
      <c:catAx>
        <c:axId val="31339520"/>
        <c:scaling>
          <c:orientation val="minMax"/>
        </c:scaling>
        <c:delete val="1"/>
        <c:axPos val="b"/>
        <c:numFmt formatCode="General" sourceLinked="1"/>
        <c:majorTickMark val="none"/>
        <c:minorTickMark val="none"/>
        <c:tickLblPos val="none"/>
        <c:crossAx val="31392896"/>
        <c:crosses val="autoZero"/>
        <c:auto val="1"/>
        <c:lblAlgn val="ctr"/>
        <c:lblOffset val="100"/>
        <c:noMultiLvlLbl val="0"/>
      </c:catAx>
      <c:valAx>
        <c:axId val="31392896"/>
        <c:scaling>
          <c:orientation val="minMax"/>
        </c:scaling>
        <c:delete val="1"/>
        <c:axPos val="l"/>
        <c:numFmt formatCode="General" sourceLinked="1"/>
        <c:majorTickMark val="out"/>
        <c:minorTickMark val="none"/>
        <c:tickLblPos val="none"/>
        <c:crossAx val="31339520"/>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xmlns:c16r2="http://schemas.microsoft.com/office/drawing/2015/06/chart">
            <c:ext xmlns:c16="http://schemas.microsoft.com/office/drawing/2014/chart" uri="{C3380CC4-5D6E-409C-BE32-E72D297353CC}">
              <c16:uniqueId val="{00000000-DC1B-4981-90FD-3E899C2A74CB}"/>
            </c:ext>
          </c:extLst>
        </c:ser>
        <c:dLbls>
          <c:showLegendKey val="0"/>
          <c:showVal val="0"/>
          <c:showCatName val="0"/>
          <c:showSerName val="0"/>
          <c:showPercent val="0"/>
          <c:showBubbleSize val="0"/>
        </c:dLbls>
        <c:axId val="31512064"/>
        <c:axId val="31395776"/>
      </c:radarChart>
      <c:catAx>
        <c:axId val="31512064"/>
        <c:scaling>
          <c:orientation val="minMax"/>
        </c:scaling>
        <c:delete val="1"/>
        <c:axPos val="b"/>
        <c:numFmt formatCode="General" sourceLinked="1"/>
        <c:majorTickMark val="none"/>
        <c:minorTickMark val="none"/>
        <c:tickLblPos val="none"/>
        <c:crossAx val="31395776"/>
        <c:crosses val="autoZero"/>
        <c:auto val="1"/>
        <c:lblAlgn val="ctr"/>
        <c:lblOffset val="100"/>
        <c:noMultiLvlLbl val="0"/>
      </c:catAx>
      <c:valAx>
        <c:axId val="31395776"/>
        <c:scaling>
          <c:orientation val="minMax"/>
        </c:scaling>
        <c:delete val="1"/>
        <c:axPos val="l"/>
        <c:numFmt formatCode="General" sourceLinked="1"/>
        <c:majorTickMark val="out"/>
        <c:minorTickMark val="none"/>
        <c:tickLblPos val="none"/>
        <c:crossAx val="3151206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xmlns:c16r2="http://schemas.microsoft.com/office/drawing/2015/06/chart">
            <c:ext xmlns:c16="http://schemas.microsoft.com/office/drawing/2014/chart" uri="{C3380CC4-5D6E-409C-BE32-E72D297353CC}">
              <c16:uniqueId val="{00000000-A834-4C09-9030-2F4D781298BD}"/>
            </c:ext>
          </c:extLst>
        </c:ser>
        <c:dLbls>
          <c:showLegendKey val="0"/>
          <c:showVal val="0"/>
          <c:showCatName val="0"/>
          <c:showSerName val="0"/>
          <c:showPercent val="0"/>
          <c:showBubbleSize val="0"/>
        </c:dLbls>
        <c:axId val="33947648"/>
        <c:axId val="123748352"/>
      </c:radarChart>
      <c:catAx>
        <c:axId val="33947648"/>
        <c:scaling>
          <c:orientation val="minMax"/>
        </c:scaling>
        <c:delete val="1"/>
        <c:axPos val="b"/>
        <c:numFmt formatCode="General" sourceLinked="1"/>
        <c:majorTickMark val="none"/>
        <c:minorTickMark val="none"/>
        <c:tickLblPos val="none"/>
        <c:crossAx val="123748352"/>
        <c:crosses val="autoZero"/>
        <c:auto val="1"/>
        <c:lblAlgn val="ctr"/>
        <c:lblOffset val="100"/>
        <c:noMultiLvlLbl val="0"/>
      </c:catAx>
      <c:valAx>
        <c:axId val="123748352"/>
        <c:scaling>
          <c:orientation val="minMax"/>
        </c:scaling>
        <c:delete val="1"/>
        <c:axPos val="l"/>
        <c:numFmt formatCode="General" sourceLinked="1"/>
        <c:majorTickMark val="out"/>
        <c:minorTickMark val="none"/>
        <c:tickLblPos val="none"/>
        <c:crossAx val="33947648"/>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xmlns:c16r2="http://schemas.microsoft.com/office/drawing/2015/06/chart">
            <c:ext xmlns:c16="http://schemas.microsoft.com/office/drawing/2014/chart" uri="{C3380CC4-5D6E-409C-BE32-E72D297353CC}">
              <c16:uniqueId val="{00000000-9CBA-49CB-A1D3-2C7CBC4D9A88}"/>
            </c:ext>
          </c:extLst>
        </c:ser>
        <c:dLbls>
          <c:showLegendKey val="0"/>
          <c:showVal val="0"/>
          <c:showCatName val="0"/>
          <c:showSerName val="0"/>
          <c:showPercent val="0"/>
          <c:showBubbleSize val="0"/>
        </c:dLbls>
        <c:axId val="34162176"/>
        <c:axId val="123751808"/>
      </c:radarChart>
      <c:catAx>
        <c:axId val="34162176"/>
        <c:scaling>
          <c:orientation val="minMax"/>
        </c:scaling>
        <c:delete val="1"/>
        <c:axPos val="b"/>
        <c:numFmt formatCode="General" sourceLinked="1"/>
        <c:majorTickMark val="none"/>
        <c:minorTickMark val="none"/>
        <c:tickLblPos val="none"/>
        <c:crossAx val="123751808"/>
        <c:crosses val="autoZero"/>
        <c:auto val="1"/>
        <c:lblAlgn val="ctr"/>
        <c:lblOffset val="100"/>
        <c:noMultiLvlLbl val="0"/>
      </c:catAx>
      <c:valAx>
        <c:axId val="123751808"/>
        <c:scaling>
          <c:orientation val="minMax"/>
        </c:scaling>
        <c:delete val="1"/>
        <c:axPos val="l"/>
        <c:numFmt formatCode="General" sourceLinked="1"/>
        <c:majorTickMark val="out"/>
        <c:minorTickMark val="none"/>
        <c:tickLblPos val="none"/>
        <c:crossAx val="34162176"/>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el-GR"/>
          </a:p>
        </p:txBody>
      </p:sp>
      <p:sp>
        <p:nvSpPr>
          <p:cNvPr id="3" name="2 - Θέση ημερομηνίας"/>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fld id="{758B3BE0-EDA6-4C53-A4C2-ADA0A14EA136}" type="datetimeFigureOut">
              <a:rPr lang="el-GR" smtClean="0"/>
              <a:pPr/>
              <a:t>12/8/2021</a:t>
            </a:fld>
            <a:endParaRPr lang="el-GR"/>
          </a:p>
        </p:txBody>
      </p:sp>
      <p:sp>
        <p:nvSpPr>
          <p:cNvPr id="4" name="3 - Θέση υποσέλιδου"/>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lang="el-GR"/>
          </a:p>
        </p:txBody>
      </p:sp>
      <p:sp>
        <p:nvSpPr>
          <p:cNvPr id="5" name="4 - Θέση αριθμού διαφάνειας"/>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7EF0E0F9-2060-4677-B9CE-7E8282D43425}" type="slidenum">
              <a:rPr lang="el-GR" smtClean="0"/>
              <a:pPr/>
              <a:t>‹#›</a:t>
            </a:fld>
            <a:endParaRPr lang="el-GR"/>
          </a:p>
        </p:txBody>
      </p:sp>
    </p:spTree>
    <p:extLst>
      <p:ext uri="{BB962C8B-B14F-4D97-AF65-F5344CB8AC3E}">
        <p14:creationId xmlns:p14="http://schemas.microsoft.com/office/powerpoint/2010/main" val="2434071336"/>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017A379C-B41D-45E1-80CB-01FC82FDADA9}" type="datetimeFigureOut">
              <a:rPr lang="el-GR" smtClean="0"/>
              <a:pPr/>
              <a:t>12/8/2021</a:t>
            </a:fld>
            <a:endParaRPr lang="el-GR"/>
          </a:p>
        </p:txBody>
      </p:sp>
      <p:sp>
        <p:nvSpPr>
          <p:cNvPr id="4" name="Θέση εικόνας διαφάνειας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6" name="Θέση υποσέλιδου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EBA60D4E-153C-481E-9C52-31B1E4926C1F}" type="slidenum">
              <a:rPr lang="el-GR" smtClean="0"/>
              <a:pPr/>
              <a:t>‹#›</a:t>
            </a:fld>
            <a:endParaRPr lang="el-GR"/>
          </a:p>
        </p:txBody>
      </p:sp>
    </p:spTree>
    <p:extLst>
      <p:ext uri="{BB962C8B-B14F-4D97-AF65-F5344CB8AC3E}">
        <p14:creationId xmlns:p14="http://schemas.microsoft.com/office/powerpoint/2010/main" val="3955354062"/>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marL="171450" indent="-171450">
              <a:buFont typeface="Arial" pitchFamily="34" charset="0"/>
              <a:buChar char="•"/>
            </a:pPr>
            <a:endParaRPr lang="el-GR" dirty="0">
              <a:solidFill>
                <a:srgbClr val="FF0000"/>
              </a:solidFill>
            </a:endParaRPr>
          </a:p>
        </p:txBody>
      </p:sp>
      <p:sp>
        <p:nvSpPr>
          <p:cNvPr id="4" name="Θέση αριθμού διαφάνειας 3"/>
          <p:cNvSpPr>
            <a:spLocks noGrp="1"/>
          </p:cNvSpPr>
          <p:nvPr>
            <p:ph type="sldNum" sz="quarter" idx="10"/>
          </p:nvPr>
        </p:nvSpPr>
        <p:spPr/>
        <p:txBody>
          <a:bodyPr/>
          <a:lstStyle/>
          <a:p>
            <a:fld id="{EBA60D4E-153C-481E-9C52-31B1E4926C1F}" type="slidenum">
              <a:rPr lang="el-GR" smtClean="0"/>
              <a:pPr/>
              <a:t>1</a:t>
            </a:fld>
            <a:endParaRPr lang="el-GR"/>
          </a:p>
        </p:txBody>
      </p:sp>
      <p:sp>
        <p:nvSpPr>
          <p:cNvPr id="5" name="4 - Θέση υποσέλιδου"/>
          <p:cNvSpPr>
            <a:spLocks noGrp="1"/>
          </p:cNvSpPr>
          <p:nvPr>
            <p:ph type="ftr" sz="quarter" idx="11"/>
          </p:nvPr>
        </p:nvSpPr>
        <p:spPr/>
        <p:txBody>
          <a:bodyPr/>
          <a:lstStyle/>
          <a:p>
            <a:endParaRPr lang="el-GR"/>
          </a:p>
        </p:txBody>
      </p:sp>
    </p:spTree>
    <p:extLst>
      <p:ext uri="{BB962C8B-B14F-4D97-AF65-F5344CB8AC3E}">
        <p14:creationId xmlns:p14="http://schemas.microsoft.com/office/powerpoint/2010/main" val="39928127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A60D4E-153C-481E-9C52-31B1E4926C1F}" type="slidenum">
              <a:rPr lang="el-GR" smtClean="0">
                <a:solidFill>
                  <a:prstClr val="black"/>
                </a:solidFill>
              </a:rPr>
              <a:pPr/>
              <a:t>10</a:t>
            </a:fld>
            <a:endParaRPr lang="el-GR">
              <a:solidFill>
                <a:prstClr val="black"/>
              </a:solidFill>
            </a:endParaRPr>
          </a:p>
        </p:txBody>
      </p:sp>
    </p:spTree>
    <p:extLst>
      <p:ext uri="{BB962C8B-B14F-4D97-AF65-F5344CB8AC3E}">
        <p14:creationId xmlns:p14="http://schemas.microsoft.com/office/powerpoint/2010/main" val="14636730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A60D4E-153C-481E-9C52-31B1E4926C1F}" type="slidenum">
              <a:rPr lang="el-GR" smtClean="0"/>
              <a:pPr/>
              <a:t>11</a:t>
            </a:fld>
            <a:endParaRPr lang="el-GR"/>
          </a:p>
        </p:txBody>
      </p:sp>
    </p:spTree>
    <p:extLst>
      <p:ext uri="{BB962C8B-B14F-4D97-AF65-F5344CB8AC3E}">
        <p14:creationId xmlns:p14="http://schemas.microsoft.com/office/powerpoint/2010/main" val="1860594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A60D4E-153C-481E-9C52-31B1E4926C1F}" type="slidenum">
              <a:rPr lang="el-GR" smtClean="0">
                <a:solidFill>
                  <a:prstClr val="black"/>
                </a:solidFill>
              </a:rPr>
              <a:pPr/>
              <a:t>12</a:t>
            </a:fld>
            <a:endParaRPr lang="el-GR">
              <a:solidFill>
                <a:prstClr val="black"/>
              </a:solidFill>
            </a:endParaRPr>
          </a:p>
        </p:txBody>
      </p:sp>
    </p:spTree>
    <p:extLst>
      <p:ext uri="{BB962C8B-B14F-4D97-AF65-F5344CB8AC3E}">
        <p14:creationId xmlns:p14="http://schemas.microsoft.com/office/powerpoint/2010/main" val="1860594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A60D4E-153C-481E-9C52-31B1E4926C1F}" type="slidenum">
              <a:rPr lang="el-GR" smtClean="0">
                <a:solidFill>
                  <a:prstClr val="black"/>
                </a:solidFill>
              </a:rPr>
              <a:pPr/>
              <a:t>13</a:t>
            </a:fld>
            <a:endParaRPr lang="el-GR">
              <a:solidFill>
                <a:prstClr val="black"/>
              </a:solidFill>
            </a:endParaRPr>
          </a:p>
        </p:txBody>
      </p:sp>
    </p:spTree>
    <p:extLst>
      <p:ext uri="{BB962C8B-B14F-4D97-AF65-F5344CB8AC3E}">
        <p14:creationId xmlns:p14="http://schemas.microsoft.com/office/powerpoint/2010/main" val="18605945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A60D4E-153C-481E-9C52-31B1E4926C1F}" type="slidenum">
              <a:rPr lang="el-GR" smtClean="0">
                <a:solidFill>
                  <a:prstClr val="black"/>
                </a:solidFill>
              </a:rPr>
              <a:pPr/>
              <a:t>14</a:t>
            </a:fld>
            <a:endParaRPr lang="el-GR">
              <a:solidFill>
                <a:prstClr val="black"/>
              </a:solidFill>
            </a:endParaRPr>
          </a:p>
        </p:txBody>
      </p:sp>
    </p:spTree>
    <p:extLst>
      <p:ext uri="{BB962C8B-B14F-4D97-AF65-F5344CB8AC3E}">
        <p14:creationId xmlns:p14="http://schemas.microsoft.com/office/powerpoint/2010/main" val="1860594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A60D4E-153C-481E-9C52-31B1E4926C1F}" type="slidenum">
              <a:rPr lang="el-GR" smtClean="0">
                <a:solidFill>
                  <a:prstClr val="black"/>
                </a:solidFill>
              </a:rPr>
              <a:pPr/>
              <a:t>15</a:t>
            </a:fld>
            <a:endParaRPr lang="el-GR">
              <a:solidFill>
                <a:prstClr val="black"/>
              </a:solidFill>
            </a:endParaRPr>
          </a:p>
        </p:txBody>
      </p:sp>
    </p:spTree>
    <p:extLst>
      <p:ext uri="{BB962C8B-B14F-4D97-AF65-F5344CB8AC3E}">
        <p14:creationId xmlns:p14="http://schemas.microsoft.com/office/powerpoint/2010/main" val="1860594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A60D4E-153C-481E-9C52-31B1E4926C1F}" type="slidenum">
              <a:rPr lang="el-GR" smtClean="0">
                <a:solidFill>
                  <a:prstClr val="black"/>
                </a:solidFill>
              </a:rPr>
              <a:pPr/>
              <a:t>2</a:t>
            </a:fld>
            <a:endParaRPr lang="el-GR">
              <a:solidFill>
                <a:prstClr val="black"/>
              </a:solidFill>
            </a:endParaRPr>
          </a:p>
        </p:txBody>
      </p:sp>
    </p:spTree>
    <p:extLst>
      <p:ext uri="{BB962C8B-B14F-4D97-AF65-F5344CB8AC3E}">
        <p14:creationId xmlns:p14="http://schemas.microsoft.com/office/powerpoint/2010/main" val="1860594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A60D4E-153C-481E-9C52-31B1E4926C1F}" type="slidenum">
              <a:rPr lang="el-GR" smtClean="0">
                <a:solidFill>
                  <a:prstClr val="black"/>
                </a:solidFill>
              </a:rPr>
              <a:pPr/>
              <a:t>3</a:t>
            </a:fld>
            <a:endParaRPr lang="el-GR">
              <a:solidFill>
                <a:prstClr val="black"/>
              </a:solidFill>
            </a:endParaRPr>
          </a:p>
        </p:txBody>
      </p:sp>
    </p:spTree>
    <p:extLst>
      <p:ext uri="{BB962C8B-B14F-4D97-AF65-F5344CB8AC3E}">
        <p14:creationId xmlns:p14="http://schemas.microsoft.com/office/powerpoint/2010/main" val="1860594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A60D4E-153C-481E-9C52-31B1E4926C1F}" type="slidenum">
              <a:rPr lang="el-GR" smtClean="0">
                <a:solidFill>
                  <a:prstClr val="black"/>
                </a:solidFill>
              </a:rPr>
              <a:pPr/>
              <a:t>4</a:t>
            </a:fld>
            <a:endParaRPr lang="el-GR">
              <a:solidFill>
                <a:prstClr val="black"/>
              </a:solidFill>
            </a:endParaRPr>
          </a:p>
        </p:txBody>
      </p:sp>
    </p:spTree>
    <p:extLst>
      <p:ext uri="{BB962C8B-B14F-4D97-AF65-F5344CB8AC3E}">
        <p14:creationId xmlns:p14="http://schemas.microsoft.com/office/powerpoint/2010/main" val="18605945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A60D4E-153C-481E-9C52-31B1E4926C1F}" type="slidenum">
              <a:rPr lang="el-GR" smtClean="0">
                <a:solidFill>
                  <a:prstClr val="black"/>
                </a:solidFill>
              </a:rPr>
              <a:pPr/>
              <a:t>5</a:t>
            </a:fld>
            <a:endParaRPr lang="el-GR">
              <a:solidFill>
                <a:prstClr val="black"/>
              </a:solidFill>
            </a:endParaRPr>
          </a:p>
        </p:txBody>
      </p:sp>
    </p:spTree>
    <p:extLst>
      <p:ext uri="{BB962C8B-B14F-4D97-AF65-F5344CB8AC3E}">
        <p14:creationId xmlns:p14="http://schemas.microsoft.com/office/powerpoint/2010/main" val="1860594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A60D4E-153C-481E-9C52-31B1E4926C1F}" type="slidenum">
              <a:rPr lang="el-GR" smtClean="0">
                <a:solidFill>
                  <a:prstClr val="black"/>
                </a:solidFill>
              </a:rPr>
              <a:pPr/>
              <a:t>6</a:t>
            </a:fld>
            <a:endParaRPr lang="el-GR">
              <a:solidFill>
                <a:prstClr val="black"/>
              </a:solidFill>
            </a:endParaRPr>
          </a:p>
        </p:txBody>
      </p:sp>
    </p:spTree>
    <p:extLst>
      <p:ext uri="{BB962C8B-B14F-4D97-AF65-F5344CB8AC3E}">
        <p14:creationId xmlns:p14="http://schemas.microsoft.com/office/powerpoint/2010/main" val="18605945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A60D4E-153C-481E-9C52-31B1E4926C1F}" type="slidenum">
              <a:rPr lang="el-GR" smtClean="0">
                <a:solidFill>
                  <a:prstClr val="black"/>
                </a:solidFill>
              </a:rPr>
              <a:pPr/>
              <a:t>7</a:t>
            </a:fld>
            <a:endParaRPr lang="el-GR">
              <a:solidFill>
                <a:prstClr val="black"/>
              </a:solidFill>
            </a:endParaRPr>
          </a:p>
        </p:txBody>
      </p:sp>
    </p:spTree>
    <p:extLst>
      <p:ext uri="{BB962C8B-B14F-4D97-AF65-F5344CB8AC3E}">
        <p14:creationId xmlns:p14="http://schemas.microsoft.com/office/powerpoint/2010/main" val="1860594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A60D4E-153C-481E-9C52-31B1E4926C1F}" type="slidenum">
              <a:rPr lang="el-GR" smtClean="0">
                <a:solidFill>
                  <a:prstClr val="black"/>
                </a:solidFill>
              </a:rPr>
              <a:pPr/>
              <a:t>8</a:t>
            </a:fld>
            <a:endParaRPr lang="el-GR">
              <a:solidFill>
                <a:prstClr val="black"/>
              </a:solidFill>
            </a:endParaRPr>
          </a:p>
        </p:txBody>
      </p:sp>
    </p:spTree>
    <p:extLst>
      <p:ext uri="{BB962C8B-B14F-4D97-AF65-F5344CB8AC3E}">
        <p14:creationId xmlns:p14="http://schemas.microsoft.com/office/powerpoint/2010/main" val="18605945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A60D4E-153C-481E-9C52-31B1E4926C1F}" type="slidenum">
              <a:rPr lang="el-GR" smtClean="0">
                <a:solidFill>
                  <a:prstClr val="black"/>
                </a:solidFill>
              </a:rPr>
              <a:pPr/>
              <a:t>9</a:t>
            </a:fld>
            <a:endParaRPr lang="el-GR">
              <a:solidFill>
                <a:prstClr val="black"/>
              </a:solidFill>
            </a:endParaRPr>
          </a:p>
        </p:txBody>
      </p:sp>
    </p:spTree>
    <p:extLst>
      <p:ext uri="{BB962C8B-B14F-4D97-AF65-F5344CB8AC3E}">
        <p14:creationId xmlns:p14="http://schemas.microsoft.com/office/powerpoint/2010/main" val="14636730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lvl1pPr>
              <a:defRPr baseline="0">
                <a:solidFill>
                  <a:srgbClr val="47796A"/>
                </a:solidFill>
              </a:defRPr>
            </a:lvl1pPr>
          </a:lstStyle>
          <a:p>
            <a:r>
              <a:rPr lang="el-GR" dirty="0"/>
              <a:t>Στυλ κύριου τίτλου</a:t>
            </a:r>
          </a:p>
        </p:txBody>
      </p:sp>
      <p:sp>
        <p:nvSpPr>
          <p:cNvPr id="3" name="Υπότιτλος 2"/>
          <p:cNvSpPr>
            <a:spLocks noGrp="1"/>
          </p:cNvSpPr>
          <p:nvPr>
            <p:ph type="subTitle" idx="1"/>
          </p:nvPr>
        </p:nvSpPr>
        <p:spPr>
          <a:xfrm>
            <a:off x="683568" y="3886200"/>
            <a:ext cx="7776864"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dirty="0"/>
              <a:t>Στυλ κύριου υπότιτλου</a:t>
            </a:r>
          </a:p>
        </p:txBody>
      </p:sp>
    </p:spTree>
    <p:extLst>
      <p:ext uri="{BB962C8B-B14F-4D97-AF65-F5344CB8AC3E}">
        <p14:creationId xmlns:p14="http://schemas.microsoft.com/office/powerpoint/2010/main" val="4245247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b="0" baseline="0">
                <a:solidFill>
                  <a:srgbClr val="47796A"/>
                </a:solidFill>
              </a:defRPr>
            </a:lvl1pPr>
          </a:lstStyle>
          <a:p>
            <a:r>
              <a:rPr lang="el-GR" dirty="0"/>
              <a:t>Στυλ κύριου τίτλου</a:t>
            </a:r>
          </a:p>
        </p:txBody>
      </p:sp>
      <p:sp>
        <p:nvSpPr>
          <p:cNvPr id="3" name="Θέση κατακόρυφου κειμένου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4" name="Θέση αριθμού διαφάνειας 5"/>
          <p:cNvSpPr txBox="1">
            <a:spLocks/>
          </p:cNvSpPr>
          <p:nvPr userDrawn="1"/>
        </p:nvSpPr>
        <p:spPr>
          <a:xfrm>
            <a:off x="8644854" y="6441971"/>
            <a:ext cx="432869" cy="268139"/>
          </a:xfrm>
          <a:prstGeom prst="rect">
            <a:avLst/>
          </a:prstGeom>
          <a:solidFill>
            <a:schemeClr val="bg1">
              <a:lumMod val="95000"/>
            </a:schemeClr>
          </a:solidFill>
        </p:spPr>
        <p:txBody>
          <a:bodyPr/>
          <a:lstStyle>
            <a:defPPr>
              <a:defRPr lang="el-GR"/>
            </a:defPPr>
            <a:lvl1pPr marL="0" algn="l" defTabSz="914400" rtl="0" eaLnBrk="1" latinLnBrk="0" hangingPunct="1">
              <a:defRPr sz="1200" b="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53C4726A-630D-4CB4-B088-BAB00F4188E9}" type="slidenum">
              <a:rPr lang="el-GR" baseline="0" smtClean="0">
                <a:solidFill>
                  <a:srgbClr val="47796A"/>
                </a:solidFill>
              </a:rPr>
              <a:pPr algn="ctr"/>
              <a:t>‹#›</a:t>
            </a:fld>
            <a:endParaRPr lang="el-GR" baseline="0" dirty="0">
              <a:solidFill>
                <a:srgbClr val="47796A"/>
              </a:solidFill>
            </a:endParaRPr>
          </a:p>
        </p:txBody>
      </p:sp>
      <p:sp>
        <p:nvSpPr>
          <p:cNvPr id="6" name="2 - Θέση υποσέλιδου"/>
          <p:cNvSpPr txBox="1">
            <a:spLocks/>
          </p:cNvSpPr>
          <p:nvPr userDrawn="1"/>
        </p:nvSpPr>
        <p:spPr bwMode="auto">
          <a:xfrm>
            <a:off x="1574202" y="6441600"/>
            <a:ext cx="6958237" cy="268139"/>
          </a:xfrm>
          <a:prstGeom prst="rect">
            <a:avLst/>
          </a:prstGeom>
          <a:solidFill>
            <a:schemeClr val="bg1">
              <a:lumMod val="95000"/>
            </a:schemeClr>
          </a:solidFill>
          <a:ln>
            <a:miter lim="800000"/>
            <a:headEnd/>
            <a:tailEnd/>
          </a:ln>
        </p:spPr>
        <p:txBody>
          <a:bodyPr anchor="ctr"/>
          <a:lstStyle/>
          <a:p>
            <a:pPr fontAlgn="auto">
              <a:spcBef>
                <a:spcPts val="0"/>
              </a:spcBef>
              <a:spcAft>
                <a:spcPts val="0"/>
              </a:spcAft>
              <a:defRPr/>
            </a:pPr>
            <a:r>
              <a:rPr lang="en-US" sz="1000" baseline="0" dirty="0">
                <a:solidFill>
                  <a:srgbClr val="47796A"/>
                </a:solidFill>
              </a:rPr>
              <a:t>Unit title</a:t>
            </a:r>
            <a:endParaRPr lang="en-US" sz="1000" baseline="0" dirty="0">
              <a:solidFill>
                <a:srgbClr val="47796A"/>
              </a:solidFill>
              <a:ea typeface="ＭＳ Ｐゴシック" pitchFamily="34" charset="-128"/>
              <a:cs typeface="+mn-cs"/>
            </a:endParaRPr>
          </a:p>
        </p:txBody>
      </p:sp>
      <p:pic>
        <p:nvPicPr>
          <p:cNvPr id="7" name="Εικόνα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504" y="6105101"/>
            <a:ext cx="1466698" cy="672998"/>
          </a:xfrm>
          <a:prstGeom prst="rect">
            <a:avLst/>
          </a:prstGeom>
        </p:spPr>
      </p:pic>
    </p:spTree>
    <p:extLst>
      <p:ext uri="{BB962C8B-B14F-4D97-AF65-F5344CB8AC3E}">
        <p14:creationId xmlns:p14="http://schemas.microsoft.com/office/powerpoint/2010/main" val="2458615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lvl1pPr>
              <a:defRPr b="0" baseline="0">
                <a:solidFill>
                  <a:srgbClr val="47796A"/>
                </a:solidFill>
              </a:defRPr>
            </a:lvl1pPr>
          </a:lstStyle>
          <a:p>
            <a:r>
              <a:rPr lang="el-GR" dirty="0"/>
              <a:t>Στυλ κύριου τίτλου</a:t>
            </a: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Tree>
    <p:extLst>
      <p:ext uri="{BB962C8B-B14F-4D97-AF65-F5344CB8AC3E}">
        <p14:creationId xmlns:p14="http://schemas.microsoft.com/office/powerpoint/2010/main" val="42386126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l-GR"/>
          </a:p>
        </p:txBody>
      </p:sp>
      <p:sp>
        <p:nvSpPr>
          <p:cNvPr id="3" name="Text Placeholder 2"/>
          <p:cNvSpPr>
            <a:spLocks noGrp="1"/>
          </p:cNvSpPr>
          <p:nvPr>
            <p:ph type="body" idx="1"/>
          </p:nvPr>
        </p:nvSpPr>
        <p:spPr>
          <a:xfrm>
            <a:off x="403106" y="1583511"/>
            <a:ext cx="8393257" cy="597735"/>
          </a:xfrm>
        </p:spPr>
        <p:txBody>
          <a:bodyPr rtlCol="0">
            <a:noAutofit/>
          </a:bodyPr>
          <a:lstStyle>
            <a:lvl1pPr>
              <a:defRPr lang="en-US" sz="2100" b="1" dirty="0" smtClean="0">
                <a:solidFill>
                  <a:schemeClr val="bg2"/>
                </a:solidFill>
              </a:defRPr>
            </a:lvl1pPr>
          </a:lstStyle>
          <a:p>
            <a:pPr lvl="0"/>
            <a:r>
              <a:rPr lang="en-US" dirty="0" smtClean="0"/>
              <a:t>Click to edit Master text styles</a:t>
            </a:r>
          </a:p>
        </p:txBody>
      </p:sp>
      <p:sp>
        <p:nvSpPr>
          <p:cNvPr id="4" name="Content Placeholder 3"/>
          <p:cNvSpPr>
            <a:spLocks noGrp="1"/>
          </p:cNvSpPr>
          <p:nvPr>
            <p:ph sz="half" idx="2"/>
          </p:nvPr>
        </p:nvSpPr>
        <p:spPr>
          <a:xfrm>
            <a:off x="403106" y="2175262"/>
            <a:ext cx="8393257" cy="3950598"/>
          </a:xfrm>
        </p:spPr>
        <p:txBody>
          <a:bodyPr/>
          <a:lstStyle>
            <a:lvl1pPr marL="0" indent="0">
              <a:buNone/>
              <a:defRPr sz="1700">
                <a:solidFill>
                  <a:schemeClr val="tx1">
                    <a:lumMod val="75000"/>
                    <a:lumOff val="25000"/>
                  </a:schemeClr>
                </a:solidFill>
              </a:defRPr>
            </a:lvl1pPr>
            <a:lvl2pPr marL="609402" indent="0">
              <a:buNone/>
              <a:defRPr sz="1700">
                <a:solidFill>
                  <a:schemeClr val="tx1">
                    <a:lumMod val="75000"/>
                    <a:lumOff val="25000"/>
                  </a:schemeClr>
                </a:solidFill>
              </a:defRPr>
            </a:lvl2pPr>
            <a:lvl3pPr marL="1218804" indent="0">
              <a:buNone/>
              <a:defRPr sz="1700">
                <a:solidFill>
                  <a:schemeClr val="tx1">
                    <a:lumMod val="75000"/>
                    <a:lumOff val="25000"/>
                  </a:schemeClr>
                </a:solidFill>
              </a:defRPr>
            </a:lvl3pPr>
            <a:lvl4pPr marL="1828206" indent="0">
              <a:buNone/>
              <a:defRPr sz="1700">
                <a:solidFill>
                  <a:schemeClr val="tx1">
                    <a:lumMod val="75000"/>
                    <a:lumOff val="25000"/>
                  </a:schemeClr>
                </a:solidFill>
              </a:defRPr>
            </a:lvl4pPr>
            <a:lvl5pPr marL="2437608" indent="0">
              <a:buNone/>
              <a:defRPr sz="1700">
                <a:solidFill>
                  <a:schemeClr val="tx1">
                    <a:lumMod val="75000"/>
                    <a:lumOff val="25000"/>
                  </a:schemeClr>
                </a:solidFill>
              </a:defRPr>
            </a:lvl5pPr>
            <a:lvl6pPr>
              <a:defRPr sz="2100"/>
            </a:lvl6pPr>
            <a:lvl7pPr>
              <a:defRPr sz="2100"/>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l-G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b="0" baseline="0">
                <a:solidFill>
                  <a:srgbClr val="47796A"/>
                </a:solidFill>
              </a:defRPr>
            </a:lvl1pPr>
          </a:lstStyle>
          <a:p>
            <a:r>
              <a:rPr lang="el-GR" dirty="0"/>
              <a:t>Στυλ κύριου τίτλου</a:t>
            </a:r>
          </a:p>
        </p:txBody>
      </p:sp>
      <p:sp>
        <p:nvSpPr>
          <p:cNvPr id="3" name="Θέση περιεχομένου 2"/>
          <p:cNvSpPr>
            <a:spLocks noGrp="1"/>
          </p:cNvSpPr>
          <p:nvPr>
            <p:ph idx="1"/>
          </p:nvPr>
        </p:nvSpPr>
        <p:spPr>
          <a:xfrm>
            <a:off x="464156" y="1556792"/>
            <a:ext cx="8229600" cy="4525963"/>
          </a:xfrm>
        </p:spPr>
        <p:txBody>
          <a:bodyPr/>
          <a:lstStyle>
            <a:lvl1pPr>
              <a:spcBef>
                <a:spcPts val="1200"/>
              </a:spcBef>
              <a:defRPr/>
            </a:lvl1pPr>
            <a:lvl2pPr>
              <a:spcBef>
                <a:spcPts val="1200"/>
              </a:spcBef>
              <a:defRPr/>
            </a:lvl2pPr>
            <a:lvl3pPr>
              <a:spcBef>
                <a:spcPts val="1200"/>
              </a:spcBef>
              <a:defRPr/>
            </a:lvl3pPr>
            <a:lvl4pPr>
              <a:spcBef>
                <a:spcPts val="1200"/>
              </a:spcBef>
              <a:defRPr/>
            </a:lvl4pPr>
            <a:lvl5pPr>
              <a:spcBef>
                <a:spcPts val="1200"/>
              </a:spcBef>
              <a:defRPr/>
            </a:lvl5pPr>
          </a:lstStyle>
          <a:p>
            <a:pPr lvl="0"/>
            <a:r>
              <a:rPr lang="el-GR" dirty="0"/>
              <a:t>Στυλ υποδείγματος κειμένου</a:t>
            </a:r>
          </a:p>
          <a:p>
            <a:pPr lvl="1"/>
            <a:r>
              <a:rPr lang="el-GR" dirty="0"/>
              <a:t>Δεύτερου επιπέδου</a:t>
            </a:r>
          </a:p>
          <a:p>
            <a:pPr lvl="2"/>
            <a:r>
              <a:rPr lang="el-GR" dirty="0"/>
              <a:t>Τρίτου επιπέδου</a:t>
            </a:r>
          </a:p>
          <a:p>
            <a:pPr lvl="3"/>
            <a:r>
              <a:rPr lang="el-GR" dirty="0"/>
              <a:t>Τέταρτου επιπέδου</a:t>
            </a:r>
          </a:p>
          <a:p>
            <a:pPr lvl="4"/>
            <a:r>
              <a:rPr lang="el-GR" dirty="0"/>
              <a:t>Πέμπτου επιπέδου</a:t>
            </a:r>
          </a:p>
        </p:txBody>
      </p:sp>
      <p:sp>
        <p:nvSpPr>
          <p:cNvPr id="4" name="Θέση αριθμού διαφάνειας 5"/>
          <p:cNvSpPr txBox="1">
            <a:spLocks/>
          </p:cNvSpPr>
          <p:nvPr userDrawn="1"/>
        </p:nvSpPr>
        <p:spPr>
          <a:xfrm>
            <a:off x="8644854" y="6441971"/>
            <a:ext cx="432869" cy="268139"/>
          </a:xfrm>
          <a:prstGeom prst="rect">
            <a:avLst/>
          </a:prstGeom>
          <a:solidFill>
            <a:schemeClr val="bg1">
              <a:lumMod val="95000"/>
            </a:schemeClr>
          </a:solidFill>
        </p:spPr>
        <p:txBody>
          <a:bodyPr/>
          <a:lstStyle>
            <a:defPPr>
              <a:defRPr lang="el-GR"/>
            </a:defPPr>
            <a:lvl1pPr marL="0" algn="l" defTabSz="914400" rtl="0" eaLnBrk="1" latinLnBrk="0" hangingPunct="1">
              <a:defRPr sz="1200" b="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53C4726A-630D-4CB4-B088-BAB00F4188E9}" type="slidenum">
              <a:rPr lang="el-GR" baseline="0" smtClean="0">
                <a:solidFill>
                  <a:srgbClr val="47796A"/>
                </a:solidFill>
              </a:rPr>
              <a:pPr algn="ctr"/>
              <a:t>‹#›</a:t>
            </a:fld>
            <a:endParaRPr lang="el-GR" baseline="0" dirty="0">
              <a:solidFill>
                <a:srgbClr val="47796A"/>
              </a:solidFill>
            </a:endParaRPr>
          </a:p>
        </p:txBody>
      </p:sp>
      <p:sp>
        <p:nvSpPr>
          <p:cNvPr id="5" name="2 - Θέση υποσέλιδου"/>
          <p:cNvSpPr txBox="1">
            <a:spLocks/>
          </p:cNvSpPr>
          <p:nvPr userDrawn="1"/>
        </p:nvSpPr>
        <p:spPr bwMode="auto">
          <a:xfrm>
            <a:off x="1574202" y="6441600"/>
            <a:ext cx="6958237" cy="268139"/>
          </a:xfrm>
          <a:prstGeom prst="rect">
            <a:avLst/>
          </a:prstGeom>
          <a:solidFill>
            <a:schemeClr val="bg1">
              <a:lumMod val="95000"/>
            </a:schemeClr>
          </a:solidFill>
          <a:ln>
            <a:miter lim="800000"/>
            <a:headEnd/>
            <a:tailEnd/>
          </a:ln>
        </p:spPr>
        <p:txBody>
          <a:bodyPr anchor="ctr"/>
          <a:lstStyle/>
          <a:p>
            <a:pPr fontAlgn="auto">
              <a:spcBef>
                <a:spcPts val="0"/>
              </a:spcBef>
              <a:spcAft>
                <a:spcPts val="0"/>
              </a:spcAft>
              <a:defRPr/>
            </a:pPr>
            <a:r>
              <a:rPr lang="en-US" sz="1000" baseline="0" dirty="0">
                <a:solidFill>
                  <a:srgbClr val="47796A"/>
                </a:solidFill>
              </a:rPr>
              <a:t>Unit title</a:t>
            </a:r>
            <a:endParaRPr lang="en-US" sz="1000" baseline="0" dirty="0">
              <a:solidFill>
                <a:srgbClr val="47796A"/>
              </a:solidFill>
              <a:ea typeface="ＭＳ Ｐゴシック" pitchFamily="34" charset="-128"/>
              <a:cs typeface="+mn-cs"/>
            </a:endParaRPr>
          </a:p>
        </p:txBody>
      </p:sp>
      <p:pic>
        <p:nvPicPr>
          <p:cNvPr id="6" name="Εικόνα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504" y="6105101"/>
            <a:ext cx="1466698" cy="672998"/>
          </a:xfrm>
          <a:prstGeom prst="rect">
            <a:avLst/>
          </a:prstGeom>
        </p:spPr>
      </p:pic>
    </p:spTree>
    <p:extLst>
      <p:ext uri="{BB962C8B-B14F-4D97-AF65-F5344CB8AC3E}">
        <p14:creationId xmlns:p14="http://schemas.microsoft.com/office/powerpoint/2010/main" val="36375188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0" cap="none" baseline="0">
                <a:solidFill>
                  <a:srgbClr val="47796A"/>
                </a:solidFill>
              </a:defRPr>
            </a:lvl1pPr>
          </a:lstStyle>
          <a:p>
            <a:r>
              <a:rPr lang="el-GR" dirty="0"/>
              <a:t>Στυλ κύριου τίτλου</a:t>
            </a: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dirty="0"/>
              <a:t>Στυλ υποδείγματος κειμένου</a:t>
            </a:r>
          </a:p>
        </p:txBody>
      </p:sp>
    </p:spTree>
    <p:extLst>
      <p:ext uri="{BB962C8B-B14F-4D97-AF65-F5344CB8AC3E}">
        <p14:creationId xmlns:p14="http://schemas.microsoft.com/office/powerpoint/2010/main" val="1212086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b="0" baseline="0">
                <a:solidFill>
                  <a:srgbClr val="47796A"/>
                </a:solidFill>
              </a:defRPr>
            </a:lvl1pPr>
          </a:lstStyle>
          <a:p>
            <a:r>
              <a:rPr lang="el-GR" dirty="0"/>
              <a:t>Στυλ κύριου τίτλου</a:t>
            </a:r>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5" name="Θέση αριθμού διαφάνειας 5"/>
          <p:cNvSpPr txBox="1">
            <a:spLocks/>
          </p:cNvSpPr>
          <p:nvPr userDrawn="1"/>
        </p:nvSpPr>
        <p:spPr>
          <a:xfrm>
            <a:off x="8644854" y="6441971"/>
            <a:ext cx="432869" cy="268139"/>
          </a:xfrm>
          <a:prstGeom prst="rect">
            <a:avLst/>
          </a:prstGeom>
          <a:solidFill>
            <a:schemeClr val="bg1">
              <a:lumMod val="95000"/>
            </a:schemeClr>
          </a:solidFill>
        </p:spPr>
        <p:txBody>
          <a:bodyPr/>
          <a:lstStyle>
            <a:defPPr>
              <a:defRPr lang="el-GR"/>
            </a:defPPr>
            <a:lvl1pPr marL="0" algn="l" defTabSz="914400" rtl="0" eaLnBrk="1" latinLnBrk="0" hangingPunct="1">
              <a:defRPr sz="1200" b="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53C4726A-630D-4CB4-B088-BAB00F4188E9}" type="slidenum">
              <a:rPr lang="el-GR" baseline="0" smtClean="0">
                <a:solidFill>
                  <a:srgbClr val="47796A"/>
                </a:solidFill>
              </a:rPr>
              <a:pPr algn="ctr"/>
              <a:t>‹#›</a:t>
            </a:fld>
            <a:endParaRPr lang="el-GR" baseline="0" dirty="0">
              <a:solidFill>
                <a:srgbClr val="47796A"/>
              </a:solidFill>
            </a:endParaRPr>
          </a:p>
        </p:txBody>
      </p:sp>
      <p:sp>
        <p:nvSpPr>
          <p:cNvPr id="7" name="2 - Θέση υποσέλιδου"/>
          <p:cNvSpPr txBox="1">
            <a:spLocks/>
          </p:cNvSpPr>
          <p:nvPr userDrawn="1"/>
        </p:nvSpPr>
        <p:spPr bwMode="auto">
          <a:xfrm>
            <a:off x="1574202" y="6441600"/>
            <a:ext cx="6958237" cy="268139"/>
          </a:xfrm>
          <a:prstGeom prst="rect">
            <a:avLst/>
          </a:prstGeom>
          <a:solidFill>
            <a:schemeClr val="bg1">
              <a:lumMod val="95000"/>
            </a:schemeClr>
          </a:solidFill>
          <a:ln>
            <a:miter lim="800000"/>
            <a:headEnd/>
            <a:tailEnd/>
          </a:ln>
        </p:spPr>
        <p:txBody>
          <a:bodyPr anchor="ctr"/>
          <a:lstStyle/>
          <a:p>
            <a:pPr fontAlgn="auto">
              <a:spcBef>
                <a:spcPts val="0"/>
              </a:spcBef>
              <a:spcAft>
                <a:spcPts val="0"/>
              </a:spcAft>
              <a:defRPr/>
            </a:pPr>
            <a:r>
              <a:rPr lang="en-US" sz="1000" baseline="0" dirty="0">
                <a:solidFill>
                  <a:srgbClr val="47796A"/>
                </a:solidFill>
              </a:rPr>
              <a:t>Unit title</a:t>
            </a:r>
            <a:endParaRPr lang="en-US" sz="1000" baseline="0" dirty="0">
              <a:solidFill>
                <a:srgbClr val="47796A"/>
              </a:solidFill>
              <a:ea typeface="ＭＳ Ｐゴシック" pitchFamily="34" charset="-128"/>
              <a:cs typeface="+mn-cs"/>
            </a:endParaRPr>
          </a:p>
        </p:txBody>
      </p:sp>
      <p:pic>
        <p:nvPicPr>
          <p:cNvPr id="8" name="Εικόνα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504" y="6105101"/>
            <a:ext cx="1466698" cy="672998"/>
          </a:xfrm>
          <a:prstGeom prst="rect">
            <a:avLst/>
          </a:prstGeom>
        </p:spPr>
      </p:pic>
    </p:spTree>
    <p:extLst>
      <p:ext uri="{BB962C8B-B14F-4D97-AF65-F5344CB8AC3E}">
        <p14:creationId xmlns:p14="http://schemas.microsoft.com/office/powerpoint/2010/main" val="3283250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baseline="0">
                <a:solidFill>
                  <a:srgbClr val="47796A"/>
                </a:solidFill>
              </a:defRPr>
            </a:lvl1pPr>
          </a:lstStyle>
          <a:p>
            <a:r>
              <a:rPr lang="el-GR" dirty="0"/>
              <a:t>Στυλ κύριου τίτλου</a:t>
            </a:r>
          </a:p>
        </p:txBody>
      </p:sp>
      <p:sp>
        <p:nvSpPr>
          <p:cNvPr id="3" name="Θέση κειμένου 2"/>
          <p:cNvSpPr>
            <a:spLocks noGrp="1"/>
          </p:cNvSpPr>
          <p:nvPr>
            <p:ph type="body" idx="1"/>
          </p:nvPr>
        </p:nvSpPr>
        <p:spPr>
          <a:xfrm>
            <a:off x="457200" y="157425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Θέση περιεχομένου 3"/>
          <p:cNvSpPr>
            <a:spLocks noGrp="1"/>
          </p:cNvSpPr>
          <p:nvPr>
            <p:ph sz="half" idx="2"/>
          </p:nvPr>
        </p:nvSpPr>
        <p:spPr>
          <a:xfrm>
            <a:off x="457200" y="2214016"/>
            <a:ext cx="4040188"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5" name="Θέση κειμένου 4"/>
          <p:cNvSpPr>
            <a:spLocks noGrp="1"/>
          </p:cNvSpPr>
          <p:nvPr>
            <p:ph type="body" sz="quarter" idx="3"/>
          </p:nvPr>
        </p:nvSpPr>
        <p:spPr>
          <a:xfrm>
            <a:off x="4645025" y="157425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Θέση περιεχομένου 5"/>
          <p:cNvSpPr>
            <a:spLocks noGrp="1"/>
          </p:cNvSpPr>
          <p:nvPr>
            <p:ph sz="quarter" idx="4"/>
          </p:nvPr>
        </p:nvSpPr>
        <p:spPr>
          <a:xfrm>
            <a:off x="4645025" y="2214016"/>
            <a:ext cx="4041775" cy="38792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7" name="Θέση αριθμού διαφάνειας 5"/>
          <p:cNvSpPr txBox="1">
            <a:spLocks/>
          </p:cNvSpPr>
          <p:nvPr userDrawn="1"/>
        </p:nvSpPr>
        <p:spPr>
          <a:xfrm>
            <a:off x="8644854" y="6441971"/>
            <a:ext cx="432869" cy="268139"/>
          </a:xfrm>
          <a:prstGeom prst="rect">
            <a:avLst/>
          </a:prstGeom>
          <a:solidFill>
            <a:schemeClr val="bg1">
              <a:lumMod val="95000"/>
            </a:schemeClr>
          </a:solidFill>
        </p:spPr>
        <p:txBody>
          <a:bodyPr/>
          <a:lstStyle>
            <a:defPPr>
              <a:defRPr lang="el-GR"/>
            </a:defPPr>
            <a:lvl1pPr marL="0" algn="l" defTabSz="914400" rtl="0" eaLnBrk="1" latinLnBrk="0" hangingPunct="1">
              <a:defRPr sz="1200" b="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53C4726A-630D-4CB4-B088-BAB00F4188E9}" type="slidenum">
              <a:rPr lang="el-GR" baseline="0" smtClean="0">
                <a:solidFill>
                  <a:srgbClr val="47796A"/>
                </a:solidFill>
              </a:rPr>
              <a:pPr algn="ctr"/>
              <a:t>‹#›</a:t>
            </a:fld>
            <a:endParaRPr lang="el-GR" baseline="0" dirty="0">
              <a:solidFill>
                <a:srgbClr val="47796A"/>
              </a:solidFill>
            </a:endParaRPr>
          </a:p>
        </p:txBody>
      </p:sp>
      <p:sp>
        <p:nvSpPr>
          <p:cNvPr id="9" name="2 - Θέση υποσέλιδου"/>
          <p:cNvSpPr txBox="1">
            <a:spLocks/>
          </p:cNvSpPr>
          <p:nvPr userDrawn="1"/>
        </p:nvSpPr>
        <p:spPr bwMode="auto">
          <a:xfrm>
            <a:off x="1574202" y="6441600"/>
            <a:ext cx="6958237" cy="268139"/>
          </a:xfrm>
          <a:prstGeom prst="rect">
            <a:avLst/>
          </a:prstGeom>
          <a:solidFill>
            <a:schemeClr val="bg1">
              <a:lumMod val="95000"/>
            </a:schemeClr>
          </a:solidFill>
          <a:ln>
            <a:miter lim="800000"/>
            <a:headEnd/>
            <a:tailEnd/>
          </a:ln>
        </p:spPr>
        <p:txBody>
          <a:bodyPr anchor="ctr"/>
          <a:lstStyle/>
          <a:p>
            <a:pPr fontAlgn="auto">
              <a:spcBef>
                <a:spcPts val="0"/>
              </a:spcBef>
              <a:spcAft>
                <a:spcPts val="0"/>
              </a:spcAft>
              <a:defRPr/>
            </a:pPr>
            <a:r>
              <a:rPr lang="en-US" sz="1000" baseline="0" dirty="0">
                <a:solidFill>
                  <a:srgbClr val="47796A"/>
                </a:solidFill>
              </a:rPr>
              <a:t>Unit title</a:t>
            </a:r>
            <a:endParaRPr lang="en-US" sz="1000" baseline="0" dirty="0">
              <a:solidFill>
                <a:srgbClr val="47796A"/>
              </a:solidFill>
              <a:ea typeface="ＭＳ Ｐゴシック" pitchFamily="34" charset="-128"/>
              <a:cs typeface="+mn-cs"/>
            </a:endParaRPr>
          </a:p>
        </p:txBody>
      </p:sp>
      <p:pic>
        <p:nvPicPr>
          <p:cNvPr id="10" name="Εικόνα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504" y="6105101"/>
            <a:ext cx="1466698" cy="672998"/>
          </a:xfrm>
          <a:prstGeom prst="rect">
            <a:avLst/>
          </a:prstGeom>
        </p:spPr>
      </p:pic>
    </p:spTree>
    <p:extLst>
      <p:ext uri="{BB962C8B-B14F-4D97-AF65-F5344CB8AC3E}">
        <p14:creationId xmlns:p14="http://schemas.microsoft.com/office/powerpoint/2010/main" val="10761127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b="0" baseline="0">
                <a:solidFill>
                  <a:srgbClr val="47796A"/>
                </a:solidFill>
              </a:defRPr>
            </a:lvl1pPr>
          </a:lstStyle>
          <a:p>
            <a:r>
              <a:rPr lang="el-GR" dirty="0"/>
              <a:t>Στυλ κύριου τίτλου</a:t>
            </a:r>
          </a:p>
        </p:txBody>
      </p:sp>
      <p:sp>
        <p:nvSpPr>
          <p:cNvPr id="3" name="Θέση αριθμού διαφάνειας 5"/>
          <p:cNvSpPr txBox="1">
            <a:spLocks/>
          </p:cNvSpPr>
          <p:nvPr userDrawn="1"/>
        </p:nvSpPr>
        <p:spPr>
          <a:xfrm>
            <a:off x="8644854" y="6441971"/>
            <a:ext cx="432869" cy="268139"/>
          </a:xfrm>
          <a:prstGeom prst="rect">
            <a:avLst/>
          </a:prstGeom>
          <a:solidFill>
            <a:schemeClr val="bg1">
              <a:lumMod val="95000"/>
            </a:schemeClr>
          </a:solidFill>
        </p:spPr>
        <p:txBody>
          <a:bodyPr/>
          <a:lstStyle>
            <a:defPPr>
              <a:defRPr lang="el-GR"/>
            </a:defPPr>
            <a:lvl1pPr marL="0" algn="l" defTabSz="914400" rtl="0" eaLnBrk="1" latinLnBrk="0" hangingPunct="1">
              <a:defRPr sz="1200" b="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53C4726A-630D-4CB4-B088-BAB00F4188E9}" type="slidenum">
              <a:rPr lang="el-GR" baseline="0" smtClean="0">
                <a:solidFill>
                  <a:srgbClr val="47796A"/>
                </a:solidFill>
              </a:rPr>
              <a:pPr algn="ctr"/>
              <a:t>‹#›</a:t>
            </a:fld>
            <a:endParaRPr lang="el-GR" baseline="0" dirty="0">
              <a:solidFill>
                <a:srgbClr val="47796A"/>
              </a:solidFill>
            </a:endParaRPr>
          </a:p>
        </p:txBody>
      </p:sp>
      <p:sp>
        <p:nvSpPr>
          <p:cNvPr id="5" name="2 - Θέση υποσέλιδου"/>
          <p:cNvSpPr txBox="1">
            <a:spLocks/>
          </p:cNvSpPr>
          <p:nvPr userDrawn="1"/>
        </p:nvSpPr>
        <p:spPr bwMode="auto">
          <a:xfrm>
            <a:off x="1574202" y="6441600"/>
            <a:ext cx="6958237" cy="268139"/>
          </a:xfrm>
          <a:prstGeom prst="rect">
            <a:avLst/>
          </a:prstGeom>
          <a:solidFill>
            <a:schemeClr val="bg1">
              <a:lumMod val="95000"/>
            </a:schemeClr>
          </a:solidFill>
          <a:ln>
            <a:miter lim="800000"/>
            <a:headEnd/>
            <a:tailEnd/>
          </a:ln>
        </p:spPr>
        <p:txBody>
          <a:bodyPr anchor="ctr"/>
          <a:lstStyle/>
          <a:p>
            <a:pPr fontAlgn="auto">
              <a:spcBef>
                <a:spcPts val="0"/>
              </a:spcBef>
              <a:spcAft>
                <a:spcPts val="0"/>
              </a:spcAft>
              <a:defRPr/>
            </a:pPr>
            <a:r>
              <a:rPr lang="en-US" sz="1000" baseline="0" dirty="0">
                <a:solidFill>
                  <a:srgbClr val="47796A"/>
                </a:solidFill>
              </a:rPr>
              <a:t>Unit title</a:t>
            </a:r>
            <a:endParaRPr lang="en-US" sz="1000" baseline="0" dirty="0">
              <a:solidFill>
                <a:srgbClr val="47796A"/>
              </a:solidFill>
              <a:ea typeface="ＭＳ Ｐゴシック" pitchFamily="34" charset="-128"/>
              <a:cs typeface="+mn-cs"/>
            </a:endParaRPr>
          </a:p>
        </p:txBody>
      </p:sp>
      <p:pic>
        <p:nvPicPr>
          <p:cNvPr id="6" name="Εικόνα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504" y="6105101"/>
            <a:ext cx="1466698" cy="672998"/>
          </a:xfrm>
          <a:prstGeom prst="rect">
            <a:avLst/>
          </a:prstGeom>
        </p:spPr>
      </p:pic>
    </p:spTree>
    <p:extLst>
      <p:ext uri="{BB962C8B-B14F-4D97-AF65-F5344CB8AC3E}">
        <p14:creationId xmlns:p14="http://schemas.microsoft.com/office/powerpoint/2010/main" val="1315794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9620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Περιεχόμενο με λεζάντα">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3575050" y="1556792"/>
            <a:ext cx="5111750" cy="46085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4" name="Θέση κειμένου 3"/>
          <p:cNvSpPr>
            <a:spLocks noGrp="1"/>
          </p:cNvSpPr>
          <p:nvPr>
            <p:ph type="body" sz="half" idx="2"/>
          </p:nvPr>
        </p:nvSpPr>
        <p:spPr>
          <a:xfrm>
            <a:off x="457200" y="1556792"/>
            <a:ext cx="3008313" cy="4608512"/>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a:t>Στυλ υποδείγματος κειμένου</a:t>
            </a:r>
          </a:p>
        </p:txBody>
      </p:sp>
      <p:sp>
        <p:nvSpPr>
          <p:cNvPr id="6" name="Τίτλος 1"/>
          <p:cNvSpPr>
            <a:spLocks noGrp="1"/>
          </p:cNvSpPr>
          <p:nvPr>
            <p:ph type="title"/>
          </p:nvPr>
        </p:nvSpPr>
        <p:spPr>
          <a:xfrm>
            <a:off x="457200" y="273600"/>
            <a:ext cx="8229600" cy="1144800"/>
          </a:xfrm>
        </p:spPr>
        <p:txBody>
          <a:bodyPr vert="horz" lIns="91440" tIns="45720" rIns="91440" bIns="45720" rtlCol="0" anchor="ctr">
            <a:normAutofit/>
          </a:bodyPr>
          <a:lstStyle>
            <a:lvl1pPr>
              <a:defRPr lang="el-GR" b="0" baseline="0">
                <a:solidFill>
                  <a:srgbClr val="47796A"/>
                </a:solidFill>
              </a:defRPr>
            </a:lvl1pPr>
          </a:lstStyle>
          <a:p>
            <a:pPr lvl="0"/>
            <a:r>
              <a:rPr lang="el-GR" dirty="0"/>
              <a:t>Στυλ κύριου τίτλου</a:t>
            </a:r>
          </a:p>
        </p:txBody>
      </p:sp>
      <p:sp>
        <p:nvSpPr>
          <p:cNvPr id="5" name="Θέση αριθμού διαφάνειας 5"/>
          <p:cNvSpPr txBox="1">
            <a:spLocks/>
          </p:cNvSpPr>
          <p:nvPr userDrawn="1"/>
        </p:nvSpPr>
        <p:spPr>
          <a:xfrm>
            <a:off x="8644854" y="6441971"/>
            <a:ext cx="432869" cy="268139"/>
          </a:xfrm>
          <a:prstGeom prst="rect">
            <a:avLst/>
          </a:prstGeom>
          <a:solidFill>
            <a:schemeClr val="bg1">
              <a:lumMod val="95000"/>
            </a:schemeClr>
          </a:solidFill>
        </p:spPr>
        <p:txBody>
          <a:bodyPr/>
          <a:lstStyle>
            <a:defPPr>
              <a:defRPr lang="el-GR"/>
            </a:defPPr>
            <a:lvl1pPr marL="0" algn="l" defTabSz="914400" rtl="0" eaLnBrk="1" latinLnBrk="0" hangingPunct="1">
              <a:defRPr sz="1200" b="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53C4726A-630D-4CB4-B088-BAB00F4188E9}" type="slidenum">
              <a:rPr lang="el-GR" baseline="0" smtClean="0">
                <a:solidFill>
                  <a:srgbClr val="47796A"/>
                </a:solidFill>
              </a:rPr>
              <a:pPr algn="ctr"/>
              <a:t>‹#›</a:t>
            </a:fld>
            <a:endParaRPr lang="el-GR" baseline="0" dirty="0">
              <a:solidFill>
                <a:srgbClr val="47796A"/>
              </a:solidFill>
            </a:endParaRPr>
          </a:p>
        </p:txBody>
      </p:sp>
      <p:sp>
        <p:nvSpPr>
          <p:cNvPr id="8" name="2 - Θέση υποσέλιδου"/>
          <p:cNvSpPr txBox="1">
            <a:spLocks/>
          </p:cNvSpPr>
          <p:nvPr userDrawn="1"/>
        </p:nvSpPr>
        <p:spPr bwMode="auto">
          <a:xfrm>
            <a:off x="1574202" y="6441600"/>
            <a:ext cx="6958237" cy="268139"/>
          </a:xfrm>
          <a:prstGeom prst="rect">
            <a:avLst/>
          </a:prstGeom>
          <a:solidFill>
            <a:schemeClr val="bg1">
              <a:lumMod val="95000"/>
            </a:schemeClr>
          </a:solidFill>
          <a:ln>
            <a:miter lim="800000"/>
            <a:headEnd/>
            <a:tailEnd/>
          </a:ln>
        </p:spPr>
        <p:txBody>
          <a:bodyPr anchor="ctr"/>
          <a:lstStyle/>
          <a:p>
            <a:pPr fontAlgn="auto">
              <a:spcBef>
                <a:spcPts val="0"/>
              </a:spcBef>
              <a:spcAft>
                <a:spcPts val="0"/>
              </a:spcAft>
              <a:defRPr/>
            </a:pPr>
            <a:r>
              <a:rPr lang="en-US" sz="1000" baseline="0" dirty="0">
                <a:solidFill>
                  <a:srgbClr val="47796A"/>
                </a:solidFill>
              </a:rPr>
              <a:t>Unit title</a:t>
            </a:r>
            <a:endParaRPr lang="en-US" sz="1000" baseline="0" dirty="0">
              <a:solidFill>
                <a:srgbClr val="47796A"/>
              </a:solidFill>
              <a:ea typeface="ＭＳ Ｐゴシック" pitchFamily="34" charset="-128"/>
              <a:cs typeface="+mn-cs"/>
            </a:endParaRPr>
          </a:p>
        </p:txBody>
      </p:sp>
      <p:pic>
        <p:nvPicPr>
          <p:cNvPr id="9" name="Εικόνα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504" y="6105101"/>
            <a:ext cx="1466698" cy="672998"/>
          </a:xfrm>
          <a:prstGeom prst="rect">
            <a:avLst/>
          </a:prstGeom>
        </p:spPr>
      </p:pic>
    </p:spTree>
    <p:extLst>
      <p:ext uri="{BB962C8B-B14F-4D97-AF65-F5344CB8AC3E}">
        <p14:creationId xmlns:p14="http://schemas.microsoft.com/office/powerpoint/2010/main" val="3423171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Εικόνα με λεζάντα">
    <p:spTree>
      <p:nvGrpSpPr>
        <p:cNvPr id="1" name=""/>
        <p:cNvGrpSpPr/>
        <p:nvPr/>
      </p:nvGrpSpPr>
      <p:grpSpPr>
        <a:xfrm>
          <a:off x="0" y="0"/>
          <a:ext cx="0" cy="0"/>
          <a:chOff x="0" y="0"/>
          <a:chExt cx="0" cy="0"/>
        </a:xfrm>
      </p:grpSpPr>
      <p:sp>
        <p:nvSpPr>
          <p:cNvPr id="3" name="Θέση εικόνας 2"/>
          <p:cNvSpPr>
            <a:spLocks noGrp="1"/>
          </p:cNvSpPr>
          <p:nvPr>
            <p:ph type="pic" idx="1"/>
          </p:nvPr>
        </p:nvSpPr>
        <p:spPr>
          <a:xfrm>
            <a:off x="1792288" y="1556792"/>
            <a:ext cx="5486400" cy="345638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dirty="0"/>
          </a:p>
        </p:txBody>
      </p:sp>
      <p:sp>
        <p:nvSpPr>
          <p:cNvPr id="4" name="Θέση κειμένου 3"/>
          <p:cNvSpPr>
            <a:spLocks noGrp="1"/>
          </p:cNvSpPr>
          <p:nvPr>
            <p:ph type="body" sz="half" idx="2"/>
          </p:nvPr>
        </p:nvSpPr>
        <p:spPr>
          <a:xfrm>
            <a:off x="1792288" y="5157192"/>
            <a:ext cx="5486400" cy="1015008"/>
          </a:xfrm>
        </p:spPr>
        <p:txBody>
          <a:bodyPr>
            <a:norm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dirty="0"/>
              <a:t>Στυλ υποδείγματος κειμένου</a:t>
            </a:r>
          </a:p>
        </p:txBody>
      </p:sp>
      <p:sp>
        <p:nvSpPr>
          <p:cNvPr id="9" name="Τίτλος 1"/>
          <p:cNvSpPr>
            <a:spLocks noGrp="1"/>
          </p:cNvSpPr>
          <p:nvPr>
            <p:ph type="title"/>
          </p:nvPr>
        </p:nvSpPr>
        <p:spPr>
          <a:xfrm>
            <a:off x="457200" y="273600"/>
            <a:ext cx="8229600" cy="1144800"/>
          </a:xfrm>
        </p:spPr>
        <p:txBody>
          <a:bodyPr vert="horz" lIns="91440" tIns="45720" rIns="91440" bIns="45720" rtlCol="0" anchor="ctr">
            <a:normAutofit/>
          </a:bodyPr>
          <a:lstStyle>
            <a:lvl1pPr>
              <a:defRPr lang="el-GR" b="0" baseline="0">
                <a:solidFill>
                  <a:srgbClr val="47796A"/>
                </a:solidFill>
              </a:defRPr>
            </a:lvl1pPr>
          </a:lstStyle>
          <a:p>
            <a:pPr lvl="0"/>
            <a:r>
              <a:rPr lang="el-GR" dirty="0"/>
              <a:t>Στυλ κύριου τίτλου</a:t>
            </a:r>
          </a:p>
        </p:txBody>
      </p:sp>
      <p:sp>
        <p:nvSpPr>
          <p:cNvPr id="5" name="Θέση αριθμού διαφάνειας 5"/>
          <p:cNvSpPr txBox="1">
            <a:spLocks/>
          </p:cNvSpPr>
          <p:nvPr userDrawn="1"/>
        </p:nvSpPr>
        <p:spPr>
          <a:xfrm>
            <a:off x="8644854" y="6441971"/>
            <a:ext cx="432869" cy="268139"/>
          </a:xfrm>
          <a:prstGeom prst="rect">
            <a:avLst/>
          </a:prstGeom>
          <a:solidFill>
            <a:schemeClr val="bg1">
              <a:lumMod val="95000"/>
            </a:schemeClr>
          </a:solidFill>
        </p:spPr>
        <p:txBody>
          <a:bodyPr/>
          <a:lstStyle>
            <a:defPPr>
              <a:defRPr lang="el-GR"/>
            </a:defPPr>
            <a:lvl1pPr marL="0" algn="l" defTabSz="914400" rtl="0" eaLnBrk="1" latinLnBrk="0" hangingPunct="1">
              <a:defRPr sz="1200" b="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53C4726A-630D-4CB4-B088-BAB00F4188E9}" type="slidenum">
              <a:rPr lang="el-GR" baseline="0" smtClean="0">
                <a:solidFill>
                  <a:srgbClr val="47796A"/>
                </a:solidFill>
              </a:rPr>
              <a:pPr algn="ctr"/>
              <a:t>‹#›</a:t>
            </a:fld>
            <a:endParaRPr lang="el-GR" baseline="0" dirty="0">
              <a:solidFill>
                <a:srgbClr val="47796A"/>
              </a:solidFill>
            </a:endParaRPr>
          </a:p>
        </p:txBody>
      </p:sp>
      <p:sp>
        <p:nvSpPr>
          <p:cNvPr id="7" name="2 - Θέση υποσέλιδου"/>
          <p:cNvSpPr txBox="1">
            <a:spLocks/>
          </p:cNvSpPr>
          <p:nvPr userDrawn="1"/>
        </p:nvSpPr>
        <p:spPr bwMode="auto">
          <a:xfrm>
            <a:off x="1574202" y="6441600"/>
            <a:ext cx="6958237" cy="268139"/>
          </a:xfrm>
          <a:prstGeom prst="rect">
            <a:avLst/>
          </a:prstGeom>
          <a:solidFill>
            <a:schemeClr val="bg1">
              <a:lumMod val="95000"/>
            </a:schemeClr>
          </a:solidFill>
          <a:ln>
            <a:miter lim="800000"/>
            <a:headEnd/>
            <a:tailEnd/>
          </a:ln>
        </p:spPr>
        <p:txBody>
          <a:bodyPr anchor="ctr"/>
          <a:lstStyle/>
          <a:p>
            <a:pPr fontAlgn="auto">
              <a:spcBef>
                <a:spcPts val="0"/>
              </a:spcBef>
              <a:spcAft>
                <a:spcPts val="0"/>
              </a:spcAft>
              <a:defRPr/>
            </a:pPr>
            <a:r>
              <a:rPr lang="en-US" sz="1000" baseline="0" dirty="0">
                <a:solidFill>
                  <a:srgbClr val="47796A"/>
                </a:solidFill>
              </a:rPr>
              <a:t>Unit title</a:t>
            </a:r>
            <a:endParaRPr lang="en-US" sz="1000" baseline="0" dirty="0">
              <a:solidFill>
                <a:srgbClr val="47796A"/>
              </a:solidFill>
              <a:ea typeface="ＭＳ Ｐゴシック" pitchFamily="34" charset="-128"/>
              <a:cs typeface="+mn-cs"/>
            </a:endParaRPr>
          </a:p>
        </p:txBody>
      </p:sp>
      <p:pic>
        <p:nvPicPr>
          <p:cNvPr id="8" name="Εικόνα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504" y="6105101"/>
            <a:ext cx="1466698" cy="672998"/>
          </a:xfrm>
          <a:prstGeom prst="rect">
            <a:avLst/>
          </a:prstGeom>
        </p:spPr>
      </p:pic>
    </p:spTree>
    <p:extLst>
      <p:ext uri="{BB962C8B-B14F-4D97-AF65-F5344CB8AC3E}">
        <p14:creationId xmlns:p14="http://schemas.microsoft.com/office/powerpoint/2010/main" val="4105077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dirty="0"/>
              <a:t>Στυλ κύριου τίτλου</a:t>
            </a:r>
          </a:p>
        </p:txBody>
      </p:sp>
      <p:sp>
        <p:nvSpPr>
          <p:cNvPr id="3" name="Θέση κειμένου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Tree>
    <p:extLst>
      <p:ext uri="{BB962C8B-B14F-4D97-AF65-F5344CB8AC3E}">
        <p14:creationId xmlns:p14="http://schemas.microsoft.com/office/powerpoint/2010/main" val="9838095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58" r:id="rId10"/>
    <p:sldLayoutId id="2147483659" r:id="rId11"/>
    <p:sldLayoutId id="2147483662" r:id="rId12"/>
  </p:sldLayoutIdLst>
  <p:hf sldNum="0" hdr="0" dt="0"/>
  <p:txStyles>
    <p:titleStyle>
      <a:lvl1pPr algn="ctr" defTabSz="914400" rtl="0" eaLnBrk="1" latinLnBrk="0" hangingPunct="1">
        <a:spcBef>
          <a:spcPct val="0"/>
        </a:spcBef>
        <a:buNone/>
        <a:defRPr sz="4400" b="0" kern="1200">
          <a:solidFill>
            <a:schemeClr val="accent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hyperlink" Target="http://www.minagric.gr/images/stories/docs/agrotis/POP-PGE/fek745_1993.pdf"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chart" Target="../charts/chart10.xml"/></Relationships>
</file>

<file path=ppt/slides/_rels/slide12.xml.rels><?xml version="1.0" encoding="UTF-8" standalone="yes"?>
<Relationships xmlns="http://schemas.openxmlformats.org/package/2006/relationships"><Relationship Id="rId3" Type="http://schemas.openxmlformats.org/officeDocument/2006/relationships/hyperlink" Target="http://www.minagric.gr/images/stories/docs/agrotis/POP-PGE/fek871_1993.pdf" TargetMode="Externa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chart" Target="../charts/chart11.xml"/></Relationships>
</file>

<file path=ppt/slides/_rels/slide13.xml.rels><?xml version="1.0" encoding="UTF-8" standalone="yes"?>
<Relationships xmlns="http://schemas.openxmlformats.org/package/2006/relationships"><Relationship Id="rId3" Type="http://schemas.openxmlformats.org/officeDocument/2006/relationships/hyperlink" Target="https://www.cookipedia.co.uk/recipes_wiki/Terra_di_Bari_(Terra_di_Bari_olive_oil)" TargetMode="External"/><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chart" Target="../charts/chart12.xml"/></Relationships>
</file>

<file path=ppt/slides/_rels/slide14.xml.rels><?xml version="1.0" encoding="UTF-8" standalone="yes"?>
<Relationships xmlns="http://schemas.openxmlformats.org/package/2006/relationships"><Relationship Id="rId3" Type="http://schemas.openxmlformats.org/officeDocument/2006/relationships/hyperlink" Target="http://www.portfoil.com/en/index.php?option=com_oliveoil&amp;task=view&amp;id=802&amp;params" TargetMode="External"/><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chart" Target="../charts/chart13.xml"/></Relationships>
</file>

<file path=ppt/slides/_rels/slide15.xml.rels><?xml version="1.0" encoding="UTF-8" standalone="yes"?>
<Relationships xmlns="http://schemas.openxmlformats.org/package/2006/relationships"><Relationship Id="rId3" Type="http://schemas.openxmlformats.org/officeDocument/2006/relationships/hyperlink" Target="http://www.portfoil.com/en/index.php?option=com_oliveoil&amp;task=view&amp;id=801&amp;params" TargetMode="External"/><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chart" Target="../charts/chart14.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7.emf"/><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8.emf"/><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9.emf"/><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0.emf"/><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1.emf"/><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3568" y="1916832"/>
            <a:ext cx="7772400" cy="3168352"/>
          </a:xfrm>
        </p:spPr>
        <p:txBody>
          <a:bodyPr>
            <a:normAutofit fontScale="90000"/>
          </a:bodyPr>
          <a:lstStyle/>
          <a:p>
            <a:r>
              <a:rPr lang="en-US" dirty="0" smtClean="0">
                <a:solidFill>
                  <a:srgbClr val="47796A"/>
                </a:solidFill>
              </a:rPr>
              <a:t/>
            </a:r>
            <a:br>
              <a:rPr lang="en-US" dirty="0" smtClean="0">
                <a:solidFill>
                  <a:srgbClr val="47796A"/>
                </a:solidFill>
              </a:rPr>
            </a:br>
            <a:r>
              <a:rPr lang="en-US" dirty="0" smtClean="0"/>
              <a:t/>
            </a:r>
            <a:br>
              <a:rPr lang="en-US" dirty="0" smtClean="0"/>
            </a:br>
            <a:r>
              <a:rPr lang="en-US" dirty="0" smtClean="0"/>
              <a:t/>
            </a:r>
            <a:br>
              <a:rPr lang="en-US" dirty="0" smtClean="0"/>
            </a:br>
            <a:r>
              <a:rPr lang="el-GR" sz="2200" b="1" dirty="0" smtClean="0">
                <a:solidFill>
                  <a:schemeClr val="tx2"/>
                </a:solidFill>
                <a:latin typeface="Cambria" panose="02040503050406030204" pitchFamily="18" charset="0"/>
              </a:rPr>
              <a:t>Θ.Ε. </a:t>
            </a:r>
            <a:r>
              <a:rPr lang="en-US" sz="2200" b="1" dirty="0">
                <a:solidFill>
                  <a:schemeClr val="tx2"/>
                </a:solidFill>
                <a:latin typeface="Cambria" panose="02040503050406030204" pitchFamily="18" charset="0"/>
              </a:rPr>
              <a:t>5</a:t>
            </a:r>
            <a:r>
              <a:rPr lang="en-US" sz="2200" b="1" dirty="0" smtClean="0">
                <a:solidFill>
                  <a:schemeClr val="tx2"/>
                </a:solidFill>
                <a:latin typeface="Cambria" panose="02040503050406030204" pitchFamily="18" charset="0"/>
              </a:rPr>
              <a:t>: </a:t>
            </a:r>
            <a:r>
              <a:rPr lang="el-GR" sz="2200" b="1" dirty="0" smtClean="0">
                <a:solidFill>
                  <a:schemeClr val="tx2"/>
                </a:solidFill>
                <a:latin typeface="Cambria" panose="02040503050406030204" pitchFamily="18" charset="0"/>
              </a:rPr>
              <a:t>ΠΑΡΟΥΣΙΑΣΗ</a:t>
            </a:r>
            <a:r>
              <a:rPr lang="en-US" sz="2200" b="1" dirty="0" smtClean="0">
                <a:solidFill>
                  <a:schemeClr val="tx2"/>
                </a:solidFill>
                <a:latin typeface="Cambria" panose="02040503050406030204" pitchFamily="18" charset="0"/>
              </a:rPr>
              <a:t>  </a:t>
            </a:r>
            <a:r>
              <a:rPr lang="el-GR" sz="2200" b="1" dirty="0" smtClean="0">
                <a:solidFill>
                  <a:schemeClr val="tx2"/>
                </a:solidFill>
                <a:latin typeface="Cambria" panose="02040503050406030204" pitchFamily="18" charset="0"/>
              </a:rPr>
              <a:t>1ου ΠΥΛΩΝΑ ΤΟΥ ΣΥΣΤΗΜΑΤΟΣ ΠΙΣΤΟΠΟΙΗΣΗΣ ΑΥΘΕΝΤΙΚΟΤΗΤΑΣ ΕΛΑΙΟΛΑΔΟΥ - ΠΡΟΕΛΕΥΣΗ   </a:t>
            </a:r>
            <a:r>
              <a:rPr lang="el-GR" sz="2200" b="1" dirty="0">
                <a:solidFill>
                  <a:schemeClr val="tx2"/>
                </a:solidFill>
                <a:latin typeface="Cambria" panose="02040503050406030204" pitchFamily="18" charset="0"/>
              </a:rPr>
              <a:t/>
            </a:r>
            <a:br>
              <a:rPr lang="el-GR" sz="2200" b="1" dirty="0">
                <a:solidFill>
                  <a:schemeClr val="tx2"/>
                </a:solidFill>
                <a:latin typeface="Cambria" panose="02040503050406030204" pitchFamily="18" charset="0"/>
              </a:rPr>
            </a:br>
            <a:r>
              <a:rPr lang="en-US" sz="1600" b="1" dirty="0" smtClean="0">
                <a:solidFill>
                  <a:schemeClr val="tx1"/>
                </a:solidFill>
                <a:latin typeface="Cambria" pitchFamily="18" charset="0"/>
              </a:rPr>
              <a:t/>
            </a:r>
            <a:br>
              <a:rPr lang="en-US" sz="1600" b="1" dirty="0" smtClean="0">
                <a:solidFill>
                  <a:schemeClr val="tx1"/>
                </a:solidFill>
                <a:latin typeface="Cambria" pitchFamily="18" charset="0"/>
              </a:rPr>
            </a:br>
            <a:r>
              <a:rPr lang="en-US" sz="2000" b="1" dirty="0" smtClean="0">
                <a:solidFill>
                  <a:srgbClr val="1F497D"/>
                </a:solidFill>
                <a:latin typeface="Cambria" panose="02040503050406030204" pitchFamily="18" charset="0"/>
              </a:rPr>
              <a:t>”</a:t>
            </a:r>
            <a:r>
              <a:rPr lang="en-US" sz="2000" b="1" dirty="0">
                <a:solidFill>
                  <a:srgbClr val="1F497D"/>
                </a:solidFill>
                <a:latin typeface="Cambria" panose="02040503050406030204" pitchFamily="18" charset="0"/>
              </a:rPr>
              <a:t>Certification of Authenticity and Development of a Promotion Network olive products in the across border GREECE – ITALY area”</a:t>
            </a:r>
            <a:r>
              <a:rPr lang="el-GR" sz="2000" b="1" dirty="0">
                <a:solidFill>
                  <a:srgbClr val="1F497D"/>
                </a:solidFill>
                <a:latin typeface="Cambria" panose="02040503050406030204" pitchFamily="18" charset="0"/>
              </a:rPr>
              <a:t/>
            </a:r>
            <a:br>
              <a:rPr lang="el-GR" sz="2000" b="1" dirty="0">
                <a:solidFill>
                  <a:srgbClr val="1F497D"/>
                </a:solidFill>
                <a:latin typeface="Cambria" panose="02040503050406030204" pitchFamily="18" charset="0"/>
              </a:rPr>
            </a:br>
            <a:r>
              <a:rPr lang="en-US" sz="2000" b="1" dirty="0">
                <a:solidFill>
                  <a:srgbClr val="1F497D"/>
                </a:solidFill>
                <a:latin typeface="Cambria" panose="02040503050406030204" pitchFamily="18" charset="0"/>
              </a:rPr>
              <a:t>https://interreg-authentic-olive-net.eu</a:t>
            </a:r>
            <a:r>
              <a:rPr lang="en-US" sz="2000" b="1" dirty="0" smtClean="0">
                <a:solidFill>
                  <a:srgbClr val="1F497D"/>
                </a:solidFill>
                <a:latin typeface="Cambria" panose="02040503050406030204" pitchFamily="18" charset="0"/>
              </a:rPr>
              <a:t>/</a:t>
            </a:r>
            <a:r>
              <a:rPr lang="el-GR" sz="2000" b="1" dirty="0" smtClean="0">
                <a:solidFill>
                  <a:srgbClr val="1F497D"/>
                </a:solidFill>
                <a:latin typeface="Cambria" panose="02040503050406030204" pitchFamily="18" charset="0"/>
              </a:rPr>
              <a:t/>
            </a:r>
            <a:br>
              <a:rPr lang="el-GR" sz="2000" b="1" dirty="0" smtClean="0">
                <a:solidFill>
                  <a:srgbClr val="1F497D"/>
                </a:solidFill>
                <a:latin typeface="Cambria" panose="02040503050406030204" pitchFamily="18" charset="0"/>
              </a:rPr>
            </a:br>
            <a:r>
              <a:rPr lang="en-US" sz="2000" b="1" dirty="0" smtClean="0">
                <a:solidFill>
                  <a:schemeClr val="tx2"/>
                </a:solidFill>
                <a:latin typeface="Cambria" panose="02040503050406030204" pitchFamily="18" charset="0"/>
              </a:rPr>
              <a:t/>
            </a:r>
            <a:br>
              <a:rPr lang="en-US" sz="2000" b="1" dirty="0" smtClean="0">
                <a:solidFill>
                  <a:schemeClr val="tx2"/>
                </a:solidFill>
                <a:latin typeface="Cambria" panose="02040503050406030204" pitchFamily="18" charset="0"/>
              </a:rPr>
            </a:br>
            <a:r>
              <a:rPr lang="en-US" sz="2000" b="1" dirty="0">
                <a:solidFill>
                  <a:schemeClr val="tx2"/>
                </a:solidFill>
                <a:latin typeface="Cambria" panose="02040503050406030204" pitchFamily="18" charset="0"/>
              </a:rPr>
              <a:t/>
            </a:r>
            <a:br>
              <a:rPr lang="en-US" sz="2000" b="1" dirty="0">
                <a:solidFill>
                  <a:schemeClr val="tx2"/>
                </a:solidFill>
                <a:latin typeface="Cambria" panose="02040503050406030204" pitchFamily="18" charset="0"/>
              </a:rPr>
            </a:br>
            <a:r>
              <a:rPr lang="en-US" sz="2000" b="1" dirty="0" smtClean="0">
                <a:solidFill>
                  <a:schemeClr val="tx2"/>
                </a:solidFill>
                <a:latin typeface="Cambria" panose="02040503050406030204" pitchFamily="18" charset="0"/>
              </a:rPr>
              <a:t/>
            </a:r>
            <a:br>
              <a:rPr lang="en-US" sz="2000" b="1" dirty="0" smtClean="0">
                <a:solidFill>
                  <a:schemeClr val="tx2"/>
                </a:solidFill>
                <a:latin typeface="Cambria" panose="02040503050406030204" pitchFamily="18" charset="0"/>
              </a:rPr>
            </a:br>
            <a:r>
              <a:rPr lang="en-US" sz="2000" b="1" dirty="0">
                <a:solidFill>
                  <a:schemeClr val="tx2"/>
                </a:solidFill>
                <a:latin typeface="Cambria" panose="02040503050406030204" pitchFamily="18" charset="0"/>
              </a:rPr>
              <a:t/>
            </a:r>
            <a:br>
              <a:rPr lang="en-US" sz="2000" b="1" dirty="0">
                <a:solidFill>
                  <a:schemeClr val="tx2"/>
                </a:solidFill>
                <a:latin typeface="Cambria" panose="02040503050406030204" pitchFamily="18" charset="0"/>
              </a:rPr>
            </a:br>
            <a:r>
              <a:rPr lang="en-US" sz="1600" dirty="0" smtClean="0">
                <a:solidFill>
                  <a:srgbClr val="000099"/>
                </a:solidFill>
                <a:latin typeface="Cambria" panose="02040503050406030204" pitchFamily="18" charset="0"/>
              </a:rPr>
              <a:t/>
            </a:r>
            <a:br>
              <a:rPr lang="en-US" sz="1600" dirty="0" smtClean="0">
                <a:solidFill>
                  <a:srgbClr val="000099"/>
                </a:solidFill>
                <a:latin typeface="Cambria" panose="02040503050406030204" pitchFamily="18" charset="0"/>
              </a:rPr>
            </a:br>
            <a:r>
              <a:rPr lang="en-US" sz="1600" dirty="0" smtClean="0">
                <a:solidFill>
                  <a:srgbClr val="000099"/>
                </a:solidFill>
                <a:latin typeface="Cambria" panose="02040503050406030204" pitchFamily="18" charset="0"/>
              </a:rPr>
              <a:t/>
            </a:r>
            <a:br>
              <a:rPr lang="en-US" sz="1600" dirty="0" smtClean="0">
                <a:solidFill>
                  <a:srgbClr val="000099"/>
                </a:solidFill>
                <a:latin typeface="Cambria" panose="02040503050406030204" pitchFamily="18" charset="0"/>
              </a:rPr>
            </a:br>
            <a:r>
              <a:rPr lang="en-US" sz="1600" dirty="0">
                <a:solidFill>
                  <a:srgbClr val="000099"/>
                </a:solidFill>
                <a:latin typeface="Cambria" panose="02040503050406030204" pitchFamily="18" charset="0"/>
              </a:rPr>
              <a:t/>
            </a:r>
            <a:br>
              <a:rPr lang="en-US" sz="1600" dirty="0">
                <a:solidFill>
                  <a:srgbClr val="000099"/>
                </a:solidFill>
                <a:latin typeface="Cambria" panose="02040503050406030204" pitchFamily="18" charset="0"/>
              </a:rPr>
            </a:br>
            <a:r>
              <a:rPr lang="el-GR" sz="1600" i="1" dirty="0" smtClean="0"/>
              <a:t>Το παρόν κείμενο παράχθηκε με την οικονομική υποστήριξη της Ευρωπαϊκής Ένωσης και  αντανακλά τις απόψεις των συγγραφέα και  η Διαχειριστική </a:t>
            </a:r>
            <a:r>
              <a:rPr lang="el-GR" sz="1600" i="1" dirty="0"/>
              <a:t>Αρχή  δεν ευθύνεται για οποιαδήποτε χρήση των πληροφοριών που περιέχονται σε </a:t>
            </a:r>
            <a:r>
              <a:rPr lang="el-GR" sz="1600" i="1" dirty="0" smtClean="0"/>
              <a:t>αυτήν</a:t>
            </a:r>
            <a:r>
              <a:rPr lang="en-US" sz="1600" i="1" dirty="0" smtClean="0">
                <a:ea typeface="Calibri"/>
                <a:cs typeface="Calibri"/>
              </a:rPr>
              <a:t> </a:t>
            </a:r>
            <a:r>
              <a:rPr lang="en-US" sz="1600" i="1" dirty="0">
                <a:solidFill>
                  <a:srgbClr val="000099"/>
                </a:solidFill>
                <a:latin typeface="Cambria" panose="02040503050406030204" pitchFamily="18" charset="0"/>
              </a:rPr>
              <a:t/>
            </a:r>
            <a:br>
              <a:rPr lang="en-US" sz="1600" i="1" dirty="0">
                <a:solidFill>
                  <a:srgbClr val="000099"/>
                </a:solidFill>
                <a:latin typeface="Cambria" panose="02040503050406030204" pitchFamily="18" charset="0"/>
              </a:rPr>
            </a:br>
            <a:r>
              <a:rPr lang="en-US" dirty="0" smtClean="0">
                <a:solidFill>
                  <a:schemeClr val="tx1"/>
                </a:solidFill>
                <a:latin typeface="Cambria" pitchFamily="18" charset="0"/>
              </a:rPr>
              <a:t/>
            </a:r>
            <a:br>
              <a:rPr lang="en-US" dirty="0" smtClean="0">
                <a:solidFill>
                  <a:schemeClr val="tx1"/>
                </a:solidFill>
                <a:latin typeface="Cambria" pitchFamily="18" charset="0"/>
              </a:rPr>
            </a:br>
            <a:endParaRPr lang="el-GR" b="1" dirty="0">
              <a:solidFill>
                <a:schemeClr val="tx2"/>
              </a:solidFill>
            </a:endParaRPr>
          </a:p>
        </p:txBody>
      </p:sp>
      <p:sp>
        <p:nvSpPr>
          <p:cNvPr id="3" name="AutoShape 4" descr="ÎÏÎ¿ÏÎ­Î»ÎµÏÎ¼Î± ÎµÎ¹ÎºÏÎ½Î±Ï Î³Î¹Î± interreg greece italy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6" name="Εικόνα 5" descr="C:\Users\user\AppData\Local\Microsoft\Windows\Temporary Internet Files\Content.Outlook\0TVTFSZK\AUTHENTIC-OLIVE-NET_Logo.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232492"/>
            <a:ext cx="3933298" cy="1080120"/>
          </a:xfrm>
          <a:prstGeom prst="rect">
            <a:avLst/>
          </a:prstGeom>
          <a:noFill/>
          <a:ln>
            <a:noFill/>
          </a:ln>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919" y="3855598"/>
            <a:ext cx="1486313" cy="1229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81475" y="5877272"/>
            <a:ext cx="781050"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81954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403648" y="713740"/>
            <a:ext cx="7530040" cy="627028"/>
          </a:xfrm>
        </p:spPr>
        <p:txBody>
          <a:bodyPr>
            <a:normAutofit fontScale="90000"/>
          </a:bodyPr>
          <a:lstStyle/>
          <a:p>
            <a:pPr>
              <a:lnSpc>
                <a:spcPct val="115000"/>
              </a:lnSpc>
              <a:spcAft>
                <a:spcPts val="600"/>
              </a:spcAft>
              <a:tabLst>
                <a:tab pos="4591050" algn="l"/>
              </a:tabLst>
            </a:pPr>
            <a:r>
              <a:rPr lang="el-GR" sz="1800" b="1" dirty="0">
                <a:solidFill>
                  <a:srgbClr val="47796A"/>
                </a:solidFill>
              </a:rPr>
              <a:t>ΕΝΔΕΙΚΤΙΚΟΣ ΚΑΤΑΛΟΓΟΣ ΕΛΑΙΟΛΑΔΩΝ ΠΟΥ ΕΛΑΒΑΝ ΤΟ ΕΛΛΗΝΙΚΟ ΣΗΜΑ ΠΟΙΟΤΗΤΑΣ</a:t>
            </a:r>
            <a:r>
              <a:rPr lang="en-US" sz="1100" dirty="0">
                <a:ea typeface="Calibri"/>
                <a:cs typeface="Times New Roman"/>
              </a:rPr>
              <a:t/>
            </a:r>
            <a:br>
              <a:rPr lang="en-US" sz="1100" dirty="0">
                <a:ea typeface="Calibri"/>
                <a:cs typeface="Times New Roman"/>
              </a:rPr>
            </a:br>
            <a:endParaRPr lang="el-GR" sz="1800" b="1" dirty="0" smtClean="0">
              <a:solidFill>
                <a:schemeClr val="tx2"/>
              </a:solidFill>
            </a:endParaRPr>
          </a:p>
        </p:txBody>
      </p:sp>
      <p:sp>
        <p:nvSpPr>
          <p:cNvPr id="8" name="Rectangle 2"/>
          <p:cNvSpPr>
            <a:spLocks noGrp="1" noChangeArrowheads="1"/>
          </p:cNvSpPr>
          <p:nvPr>
            <p:ph idx="1"/>
          </p:nvPr>
        </p:nvSpPr>
        <p:spPr>
          <a:xfrm>
            <a:off x="683568" y="1196752"/>
            <a:ext cx="7848872" cy="5760640"/>
          </a:xfrm>
        </p:spPr>
        <p:txBody>
          <a:bodyPr>
            <a:normAutofit/>
          </a:bodyPr>
          <a:lstStyle/>
          <a:p>
            <a:pPr algn="just">
              <a:lnSpc>
                <a:spcPct val="80000"/>
              </a:lnSpc>
              <a:spcAft>
                <a:spcPct val="20000"/>
              </a:spcAft>
              <a:buFont typeface="Wingdings" pitchFamily="2" charset="2"/>
              <a:buChar char="q"/>
            </a:pPr>
            <a:endParaRPr lang="en-US" sz="1800" b="0" dirty="0" smtClean="0">
              <a:solidFill>
                <a:schemeClr val="tx1"/>
              </a:solidFill>
              <a:latin typeface="+mj-lt"/>
            </a:endParaRPr>
          </a:p>
          <a:p>
            <a:pPr algn="just">
              <a:lnSpc>
                <a:spcPct val="80000"/>
              </a:lnSpc>
              <a:spcAft>
                <a:spcPct val="20000"/>
              </a:spcAft>
              <a:buFont typeface="Wingdings" pitchFamily="2" charset="2"/>
              <a:buChar char="q"/>
            </a:pPr>
            <a:endParaRPr lang="en-US" sz="1800" b="0" dirty="0" smtClean="0">
              <a:solidFill>
                <a:schemeClr val="tx1"/>
              </a:solidFill>
              <a:latin typeface="+mj-lt"/>
            </a:endParaRPr>
          </a:p>
          <a:p>
            <a:pPr algn="just">
              <a:lnSpc>
                <a:spcPct val="80000"/>
              </a:lnSpc>
              <a:spcAft>
                <a:spcPct val="20000"/>
              </a:spcAft>
              <a:buFont typeface="Wingdings" pitchFamily="2" charset="2"/>
              <a:buChar char="q"/>
            </a:pPr>
            <a:endParaRPr lang="en-US" sz="1800" b="0" dirty="0" smtClean="0">
              <a:solidFill>
                <a:schemeClr val="tx1"/>
              </a:solidFill>
              <a:latin typeface="+mj-lt"/>
            </a:endParaRPr>
          </a:p>
          <a:p>
            <a:pPr algn="just">
              <a:lnSpc>
                <a:spcPct val="80000"/>
              </a:lnSpc>
              <a:spcAft>
                <a:spcPct val="20000"/>
              </a:spcAft>
              <a:buFont typeface="Wingdings" pitchFamily="2" charset="2"/>
              <a:buChar char="q"/>
            </a:pPr>
            <a:endParaRPr lang="en-US" sz="1800" b="0" dirty="0" smtClean="0">
              <a:solidFill>
                <a:schemeClr val="tx1"/>
              </a:solidFill>
              <a:latin typeface="+mj-lt"/>
            </a:endParaRPr>
          </a:p>
          <a:p>
            <a:pPr algn="just">
              <a:lnSpc>
                <a:spcPct val="80000"/>
              </a:lnSpc>
              <a:spcAft>
                <a:spcPct val="20000"/>
              </a:spcAft>
              <a:buFont typeface="Wingdings" pitchFamily="2" charset="2"/>
              <a:buChar char="q"/>
            </a:pPr>
            <a:endParaRPr lang="en-US" sz="2800" b="0" dirty="0" smtClean="0">
              <a:solidFill>
                <a:schemeClr val="tx1"/>
              </a:solidFill>
              <a:latin typeface="+mj-lt"/>
            </a:endParaRPr>
          </a:p>
          <a:p>
            <a:pPr lvl="1" algn="just">
              <a:lnSpc>
                <a:spcPct val="80000"/>
              </a:lnSpc>
              <a:spcAft>
                <a:spcPct val="20000"/>
              </a:spcAft>
            </a:pPr>
            <a:endParaRPr lang="el-GR" sz="1800" b="1" dirty="0">
              <a:latin typeface="+mj-lt"/>
            </a:endParaRPr>
          </a:p>
        </p:txBody>
      </p:sp>
      <p:graphicFrame>
        <p:nvGraphicFramePr>
          <p:cNvPr id="10" name="Chart 42"/>
          <p:cNvGraphicFramePr/>
          <p:nvPr>
            <p:extLst>
              <p:ext uri="{D42A27DB-BD31-4B8C-83A1-F6EECF244321}">
                <p14:modId xmlns:p14="http://schemas.microsoft.com/office/powerpoint/2010/main" val="1157138103"/>
              </p:ext>
            </p:extLst>
          </p:nvPr>
        </p:nvGraphicFramePr>
        <p:xfrm>
          <a:off x="7668344" y="5589239"/>
          <a:ext cx="697260" cy="316909"/>
        </p:xfrm>
        <a:graphic>
          <a:graphicData uri="http://schemas.openxmlformats.org/drawingml/2006/chart">
            <c:chart xmlns:c="http://schemas.openxmlformats.org/drawingml/2006/chart" xmlns:r="http://schemas.openxmlformats.org/officeDocument/2006/relationships" r:id="rId3"/>
          </a:graphicData>
        </a:graphic>
      </p:graphicFrame>
      <p:sp>
        <p:nvSpPr>
          <p:cNvPr id="11" name="6 - Τίτλος"/>
          <p:cNvSpPr txBox="1">
            <a:spLocks/>
          </p:cNvSpPr>
          <p:nvPr/>
        </p:nvSpPr>
        <p:spPr>
          <a:xfrm>
            <a:off x="0" y="5733256"/>
            <a:ext cx="1691680" cy="288032"/>
          </a:xfrm>
          <a:prstGeom prst="rect">
            <a:avLst/>
          </a:prstGeom>
        </p:spPr>
        <p:txBody>
          <a:bodyPr vert="horz" lIns="91440" tIns="45720" rIns="91440" bIns="45720" rtlCol="0" anchor="ctr">
            <a:normAutofit fontScale="92500" lnSpcReduction="20000"/>
          </a:bodyPr>
          <a:lstStyle/>
          <a:p>
            <a:pPr algn="ctr">
              <a:spcBef>
                <a:spcPct val="0"/>
              </a:spcBef>
              <a:defRPr/>
            </a:pPr>
            <a:endParaRPr lang="el-GR" sz="1600" dirty="0" smtClean="0">
              <a:solidFill>
                <a:prstClr val="black"/>
              </a:solidFill>
              <a:latin typeface="Cambria" pitchFamily="18" charset="0"/>
            </a:endParaRPr>
          </a:p>
        </p:txBody>
      </p:sp>
      <p:pic>
        <p:nvPicPr>
          <p:cNvPr id="9" name="Εικόνα 8" descr="C:\Users\user\AppData\Local\Microsoft\Windows\Temporary Internet Files\Content.Outlook\0TVTFSZK\AUTHENTIC-OLIVE-NET_Logo.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709" y="0"/>
            <a:ext cx="2152650" cy="713740"/>
          </a:xfrm>
          <a:prstGeom prst="rect">
            <a:avLst/>
          </a:prstGeom>
          <a:noFill/>
          <a:ln>
            <a:noFill/>
          </a:ln>
        </p:spPr>
      </p:pic>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54385"/>
            <a:ext cx="951384" cy="789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Table 1"/>
          <p:cNvGraphicFramePr>
            <a:graphicFrameLocks noGrp="1"/>
          </p:cNvGraphicFramePr>
          <p:nvPr>
            <p:extLst>
              <p:ext uri="{D42A27DB-BD31-4B8C-83A1-F6EECF244321}">
                <p14:modId xmlns:p14="http://schemas.microsoft.com/office/powerpoint/2010/main" val="2778468468"/>
              </p:ext>
            </p:extLst>
          </p:nvPr>
        </p:nvGraphicFramePr>
        <p:xfrm>
          <a:off x="457200" y="1268760"/>
          <a:ext cx="8229600" cy="3947160"/>
        </p:xfrm>
        <a:graphic>
          <a:graphicData uri="http://schemas.openxmlformats.org/drawingml/2006/table">
            <a:tbl>
              <a:tblPr firstRow="1" firstCol="1" bandRow="1"/>
              <a:tblGrid>
                <a:gridCol w="4170117">
                  <a:extLst>
                    <a:ext uri="{9D8B030D-6E8A-4147-A177-3AD203B41FA5}">
                      <a16:colId xmlns="" xmlns:a16="http://schemas.microsoft.com/office/drawing/2014/main" val="20000"/>
                    </a:ext>
                  </a:extLst>
                </a:gridCol>
                <a:gridCol w="4059483">
                  <a:extLst>
                    <a:ext uri="{9D8B030D-6E8A-4147-A177-3AD203B41FA5}">
                      <a16:colId xmlns="" xmlns:a16="http://schemas.microsoft.com/office/drawing/2014/main" val="20001"/>
                    </a:ext>
                  </a:extLst>
                </a:gridCol>
              </a:tblGrid>
              <a:tr h="3888432">
                <a:tc>
                  <a:txBody>
                    <a:bodyPr/>
                    <a:lstStyle/>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a:t>
                      </a:r>
                      <a:r>
                        <a:rPr lang="el-GR" sz="1000" b="1" i="1" kern="1200" dirty="0" err="1">
                          <a:solidFill>
                            <a:srgbClr val="47796A"/>
                          </a:solidFill>
                          <a:effectLst/>
                          <a:latin typeface="Calibri"/>
                          <a:ea typeface="+mj-ea"/>
                          <a:cs typeface="+mj-cs"/>
                        </a:rPr>
                        <a:t>Theogonia</a:t>
                      </a:r>
                      <a:r>
                        <a:rPr lang="el-GR" sz="1000" b="1" i="1" kern="1200" dirty="0">
                          <a:solidFill>
                            <a:srgbClr val="47796A"/>
                          </a:solidFill>
                          <a:effectLst/>
                          <a:latin typeface="Calibri"/>
                          <a:ea typeface="+mj-ea"/>
                          <a:cs typeface="+mj-cs"/>
                        </a:rPr>
                        <a:t>’’ - ΚΑΛΑΜΑΤΑ Π.Ο.Π.</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n-US" sz="1000" b="1" i="1" kern="1200" dirty="0">
                          <a:solidFill>
                            <a:srgbClr val="47796A"/>
                          </a:solidFill>
                          <a:effectLst/>
                          <a:latin typeface="Calibri"/>
                          <a:ea typeface="+mj-ea"/>
                          <a:cs typeface="+mj-cs"/>
                        </a:rPr>
                        <a:t>EXTRA VIRGIN OLIVE OIL- IONIS - KOLYMVARI CHANION KRITIS P.D.O.</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n-US" sz="1000" b="1" i="1" kern="1200" dirty="0">
                          <a:solidFill>
                            <a:srgbClr val="47796A"/>
                          </a:solidFill>
                          <a:effectLst/>
                          <a:latin typeface="Calibri"/>
                          <a:ea typeface="+mj-ea"/>
                          <a:cs typeface="+mj-cs"/>
                        </a:rPr>
                        <a:t>EXTRA VIRGIN OLIVE OIL- MYTHOLIO - KALAMATA P.D.O.</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n-US" sz="1000" b="1" i="1" kern="1200" dirty="0">
                          <a:solidFill>
                            <a:srgbClr val="47796A"/>
                          </a:solidFill>
                          <a:effectLst/>
                          <a:latin typeface="Calibri"/>
                          <a:ea typeface="+mj-ea"/>
                          <a:cs typeface="+mj-cs"/>
                        </a:rPr>
                        <a:t>GREEK EXTRA VIRGIN OLIVE OIL KALAMATA PDO PELAGOS</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n-US" sz="1000" b="1" i="1" kern="1200" dirty="0">
                          <a:solidFill>
                            <a:srgbClr val="47796A"/>
                          </a:solidFill>
                          <a:effectLst/>
                          <a:latin typeface="Calibri"/>
                          <a:ea typeface="+mj-ea"/>
                          <a:cs typeface="+mj-cs"/>
                        </a:rPr>
                        <a:t>KALAMATA PDO – NESTORAS</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n-US" sz="1000" b="1" i="1" kern="1200" dirty="0">
                          <a:solidFill>
                            <a:srgbClr val="47796A"/>
                          </a:solidFill>
                          <a:effectLst/>
                          <a:latin typeface="Calibri"/>
                          <a:ea typeface="+mj-ea"/>
                          <a:cs typeface="+mj-cs"/>
                        </a:rPr>
                        <a:t>MESSARA PDO</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n-US" sz="1000" b="1" i="1" kern="1200" dirty="0">
                          <a:solidFill>
                            <a:srgbClr val="47796A"/>
                          </a:solidFill>
                          <a:effectLst/>
                          <a:latin typeface="Calibri"/>
                          <a:ea typeface="+mj-ea"/>
                          <a:cs typeface="+mj-cs"/>
                        </a:rPr>
                        <a:t>SITIA LASITHIOU KRITIS P.D.O.-OLEUM-ORGANIC</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n-US" sz="1000" b="1" i="1" kern="1200" dirty="0">
                          <a:solidFill>
                            <a:srgbClr val="47796A"/>
                          </a:solidFill>
                          <a:effectLst/>
                          <a:latin typeface="Calibri"/>
                          <a:ea typeface="+mj-ea"/>
                          <a:cs typeface="+mj-cs"/>
                        </a:rPr>
                        <a:t>ULTRA PREMIUM EXTRA VIRGIN OLIVE OIL SITIA LASITHIOU KRITIS PDO</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n-US" sz="1000" b="1" i="1" kern="1200" dirty="0">
                          <a:solidFill>
                            <a:srgbClr val="47796A"/>
                          </a:solidFill>
                          <a:effectLst/>
                          <a:latin typeface="Calibri"/>
                          <a:ea typeface="+mj-ea"/>
                          <a:cs typeface="+mj-cs"/>
                        </a:rPr>
                        <a:t>VIANNOS IRAKLIOU KRITIS PDO – KRIS</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ΒΙΟΛΟΓΙΚΟ ΕΞΑΙΡΕΤΙΚΟ ΠΑΡΘΕΝΟ ΕΛΑΙΟΛΑΔΟ</a:t>
                      </a:r>
                      <a:r>
                        <a:rPr lang="en-US" sz="1000" b="1" i="1" kern="1200" dirty="0">
                          <a:solidFill>
                            <a:srgbClr val="47796A"/>
                          </a:solidFill>
                          <a:effectLst/>
                          <a:latin typeface="Calibri"/>
                          <a:ea typeface="+mj-ea"/>
                          <a:cs typeface="+mj-cs"/>
                        </a:rPr>
                        <a:t> - NATURE BLESSED</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ΒΙΟΛΟΓΙΚΟ ΕΞΑΙΡΕΤΙΚΟ ΠΑΡΘΕΝΟ ΕΛΑΙΟΛΑΔΟ «ΛΑΚΩΝΙΑ Π.Γ.Ε.»</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 ΕΞΑΙΡΕΤΙΚΟ ΠΑΡΘΕΝΟ ΕΛΑΙΟΛΑΔΟ "ΔΗΜΗΤΡΙΑΣ"</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ΕΞΑΙΡΕΤΙΚΟ ΠΑΡΘΕΝΟ ΕΛΑΙΟΛΑΔΟ- 7 ISLANDS</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ΕΞΑΙΡΕΤΙΚΟ ΠΑΡΘΕΝΟ ΕΛΑΙΟΛΑΔΟ BIOILIS</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ΕΞΑΙΡΕΤΙΚΟ ΠΑΡΘΕΝΟ ΕΛΑΙΟΛΑΔΟ- DIVINE MOUNT OLYMPUS</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ΕΞΑΙΡΕΤΙΚΟ ΠΑΡΘΕΝΟ ΕΛΑΙΟΛΑΔΟ- MEDOLIO - ORGANIC</a:t>
                      </a:r>
                      <a:endParaRPr lang="en-US" sz="900" dirty="0">
                        <a:effectLst/>
                        <a:latin typeface="Calibri"/>
                        <a:ea typeface="Calibri"/>
                        <a:cs typeface="Times New Roman"/>
                      </a:endParaRPr>
                    </a:p>
                  </a:txBody>
                  <a:tcPr marL="59151" marR="591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ΒΙΟΛΟΓΙΚΟ ΕΞΑΙΡΕΤΙΚΟ ΠΑΡΘΕΝΟ ΕΛΑΙΟΛΑΔΟ- TERRA CRETA ESTATE</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Ελαιόλαδο ΠΟΠ ΚΑΛΑΜΑΤΑ ΒΙΟΛΟΓΙΚΟ</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ΕΞΑΙΡΕΤΙΚΟ ΠΑΡΘΕΝΟ ΕΛΑΙΟΛΑΔΟ – «ΕΛΙΣΙΟΣ»</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ΕΞΑΙΡΕΤΙΚΟ ΠΑΡΘΕΝΟ ΕΛΑΙΟΛΑΔΟ - </a:t>
                      </a:r>
                      <a:r>
                        <a:rPr lang="en-US" sz="1000" b="1" i="1" kern="1200" dirty="0">
                          <a:solidFill>
                            <a:srgbClr val="47796A"/>
                          </a:solidFill>
                          <a:effectLst/>
                          <a:latin typeface="Calibri"/>
                          <a:ea typeface="+mj-ea"/>
                          <a:cs typeface="+mj-cs"/>
                        </a:rPr>
                        <a:t>CRETA ELEON EARLY HARVEST</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ΕΞΑΙΡΕΤΙΚΟ ΠΑΡΘΕΝΟ ΕΛΑΙΟΛΑΔΟ – ΕΥ ΒΙΟ</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ΕΞΑΙΡΕΤΙΚΟ ΠΑΡΘΕΝΟ ΕΛΑΙΟΛΑΔΟ - ΛΙΟΛΑΔΟ ΣΑΒΟΥΙΔΑΚΗΣ</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ΕΞΑΙΡΕΤΙΚΟ ΠΑΡΘΕΝΟ ΕΛΑΙΟΛΑΔΟ – ΠΕΤΡΟΜΥΛΟΣ</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ΕΞΑΙΡΕΤΙΚΟ ΠΑΡΘΕΝΟ ΕΛΑΙΟΛΑΔΟ- ΚΑΛΑΜΑΤΑ Π.Ο.Π.- ‘’</a:t>
                      </a:r>
                      <a:r>
                        <a:rPr lang="el-GR" sz="1000" b="1" i="1" kern="1200" dirty="0" err="1">
                          <a:solidFill>
                            <a:srgbClr val="47796A"/>
                          </a:solidFill>
                          <a:effectLst/>
                          <a:latin typeface="Calibri"/>
                          <a:ea typeface="+mj-ea"/>
                          <a:cs typeface="+mj-cs"/>
                        </a:rPr>
                        <a:t>Duvichus</a:t>
                      </a:r>
                      <a:r>
                        <a:rPr lang="el-GR" sz="1000" b="1" i="1" kern="1200" dirty="0">
                          <a:solidFill>
                            <a:srgbClr val="47796A"/>
                          </a:solidFill>
                          <a:effectLst/>
                          <a:latin typeface="Calibri"/>
                          <a:ea typeface="+mj-ea"/>
                          <a:cs typeface="+mj-cs"/>
                        </a:rPr>
                        <a:t>’’</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ΕΞΑΙΡΕΤΙΚΟ ΠΑΡΘΕΝΟ ΕΛΑΙΟΛΑΔΟ-GOLD ELASION</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ΕΞΑΙΡΕΤΙΚΟ ΠΑΡΘΕΝΟ ΕΛΑΙΟΛΑΔΟ-ΔΩΡΙΚΟ</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ΕΞΑΙΡΕΤΙΚΟ ΠΑΡΘΕΝΟ ΕΛΑΙΟΛΑΔΟ-ΙΩΝΙΑ - ΚΟΛΥΜΒΑΡΙ ΧΑΝΙΩΝ ΚΡΗΤΗΣ Π.Ο.Π.</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ΕΞΑΙΡΕΤΙΚΟ ΠΑΡΘΕΝΟ ΕΛΑΙΟΛΑΔΟ-ΚΟΛΥΜΒΑΡΙ ΧΑΝΙΩΝ ΚΡΗΤΗΣ ΠΟΠ</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ΕΞΑΙΡΕΤΙΚΟ ΠΑΡΘΕΝΟ ΕΛΑΙΟΛΑΔΟ-ΛΥΓΟΥΡΙΟ ΑΣΚΛΗΠΙΕΙΟΥ ΠΟΠ</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ΕΞΑΙΡΕΤΙΚΟ ΠΑΡΘΕΝΟ ΕΛΑΙΟΛΑΔΟ-ΣΗΤΕΙΑ ΛΑΣΙΘΙΟΥ ΚΡΗΤΗΣ ΠΟΠ</a:t>
                      </a:r>
                      <a:endParaRPr lang="en-US" sz="900" dirty="0">
                        <a:effectLst/>
                        <a:latin typeface="Calibri"/>
                        <a:ea typeface="Calibri"/>
                        <a:cs typeface="Times New Roman"/>
                      </a:endParaRPr>
                    </a:p>
                    <a:p>
                      <a:pPr algn="ctr">
                        <a:lnSpc>
                          <a:spcPct val="115000"/>
                        </a:lnSpc>
                        <a:spcBef>
                          <a:spcPts val="300"/>
                        </a:spcBef>
                        <a:spcAft>
                          <a:spcPts val="300"/>
                        </a:spcAft>
                        <a:tabLst>
                          <a:tab pos="4591050" algn="l"/>
                        </a:tabLst>
                      </a:pPr>
                      <a:r>
                        <a:rPr lang="el-GR" sz="1000" b="1" i="1" kern="1200" dirty="0">
                          <a:solidFill>
                            <a:srgbClr val="47796A"/>
                          </a:solidFill>
                          <a:effectLst/>
                          <a:latin typeface="Calibri"/>
                          <a:ea typeface="+mj-ea"/>
                          <a:cs typeface="+mj-cs"/>
                        </a:rPr>
                        <a:t>ΕΞΑΙΡΕΤΙΚΟ ΠΑΡΘΕΝΟ ΕΛΑΙΟΛΑΔΟ-ΧΑΝΙΑ ΚΡΗΤΗΣ Π.Γ.Ε.-ΝΩΜΑ</a:t>
                      </a:r>
                      <a:endParaRPr lang="en-US" sz="900" dirty="0">
                        <a:effectLst/>
                        <a:latin typeface="Calibri"/>
                        <a:ea typeface="Calibri"/>
                        <a:cs typeface="Times New Roman"/>
                      </a:endParaRPr>
                    </a:p>
                  </a:txBody>
                  <a:tcPr marL="59151" marR="591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3007020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79512" y="188640"/>
            <a:ext cx="7992888" cy="1656184"/>
          </a:xfrm>
        </p:spPr>
        <p:txBody>
          <a:bodyPr>
            <a:normAutofit fontScale="90000"/>
          </a:bodyPr>
          <a:lstStyle/>
          <a:p>
            <a:pPr>
              <a:lnSpc>
                <a:spcPct val="115000"/>
              </a:lnSpc>
              <a:spcAft>
                <a:spcPts val="600"/>
              </a:spcAft>
              <a:tabLst>
                <a:tab pos="4591050" algn="l"/>
              </a:tabLst>
            </a:pPr>
            <a:r>
              <a:rPr lang="el-GR" sz="3600" b="1" dirty="0" smtClean="0">
                <a:solidFill>
                  <a:prstClr val="black"/>
                </a:solidFill>
                <a:latin typeface="Cambria" pitchFamily="18" charset="0"/>
                <a:ea typeface="Times New Roman"/>
                <a:cs typeface="Times New Roman"/>
              </a:rPr>
              <a:t/>
            </a:r>
            <a:br>
              <a:rPr lang="el-GR" sz="3600" b="1" dirty="0" smtClean="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
            </a:r>
            <a:br>
              <a:rPr lang="el-GR" sz="3600" b="1" dirty="0" smtClean="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   </a:t>
            </a:r>
            <a:br>
              <a:rPr lang="el-GR" sz="3600" b="1" dirty="0" smtClean="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ΠΓΕ ΟΛΥΜΠΙΑ</a:t>
            </a:r>
            <a:r>
              <a:rPr lang="en-US" sz="2200" dirty="0" smtClean="0">
                <a:ea typeface="Calibri"/>
                <a:cs typeface="Times New Roman"/>
              </a:rPr>
              <a:t/>
            </a:r>
            <a:br>
              <a:rPr lang="en-US" sz="2200" dirty="0" smtClean="0">
                <a:ea typeface="Calibri"/>
                <a:cs typeface="Times New Roman"/>
              </a:rPr>
            </a:br>
            <a:r>
              <a:rPr lang="en-US" sz="2200" b="1" dirty="0" smtClean="0">
                <a:solidFill>
                  <a:prstClr val="black"/>
                </a:solidFill>
                <a:latin typeface="Cambria" pitchFamily="18" charset="0"/>
                <a:ea typeface="Times New Roman"/>
                <a:cs typeface="Times New Roman"/>
              </a:rPr>
              <a:t/>
            </a:r>
            <a:br>
              <a:rPr lang="en-US" sz="2200" b="1" dirty="0" smtClean="0">
                <a:solidFill>
                  <a:prstClr val="black"/>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200" dirty="0" smtClean="0">
                <a:solidFill>
                  <a:srgbClr val="47796A"/>
                </a:solidFill>
              </a:rPr>
              <a:t> </a:t>
            </a:r>
            <a:endParaRPr lang="el-GR" sz="3200" dirty="0" smtClean="0">
              <a:solidFill>
                <a:srgbClr val="47796A"/>
              </a:solidFill>
            </a:endParaRPr>
          </a:p>
        </p:txBody>
      </p:sp>
      <p:sp>
        <p:nvSpPr>
          <p:cNvPr id="8" name="Rectangle 2"/>
          <p:cNvSpPr>
            <a:spLocks noGrp="1" noChangeArrowheads="1"/>
          </p:cNvSpPr>
          <p:nvPr>
            <p:ph idx="1"/>
          </p:nvPr>
        </p:nvSpPr>
        <p:spPr>
          <a:xfrm>
            <a:off x="447936" y="836712"/>
            <a:ext cx="7796472" cy="5904656"/>
          </a:xfrm>
        </p:spPr>
        <p:txBody>
          <a:bodyPr>
            <a:normAutofit lnSpcReduction="10000"/>
          </a:bodyPr>
          <a:lstStyle/>
          <a:p>
            <a:pPr marL="0" lvl="0" indent="0" algn="just">
              <a:lnSpc>
                <a:spcPct val="120000"/>
              </a:lnSpc>
              <a:spcBef>
                <a:spcPts val="600"/>
              </a:spcBef>
              <a:buNone/>
            </a:pPr>
            <a:r>
              <a:rPr lang="el-GR" sz="1800" b="0" dirty="0">
                <a:solidFill>
                  <a:prstClr val="black"/>
                </a:solidFill>
              </a:rPr>
              <a:t>Η Ολυμπία παράγει το εξαιρετικό παρθένο </a:t>
            </a:r>
            <a:r>
              <a:rPr lang="el-GR" sz="1800" b="0" dirty="0" smtClean="0">
                <a:solidFill>
                  <a:prstClr val="black"/>
                </a:solidFill>
              </a:rPr>
              <a:t>ελαιόλαδο ΠΓΕ ΟΛΥΜΠΙΑ από </a:t>
            </a:r>
            <a:r>
              <a:rPr lang="el-GR" sz="1800" b="0" dirty="0">
                <a:solidFill>
                  <a:prstClr val="black"/>
                </a:solidFill>
              </a:rPr>
              <a:t>ένα μοναδικό μείγμα </a:t>
            </a:r>
            <a:r>
              <a:rPr lang="el-GR" sz="1800" b="0" dirty="0" smtClean="0">
                <a:solidFill>
                  <a:prstClr val="black"/>
                </a:solidFill>
              </a:rPr>
              <a:t>Κορωνέϊκης (90%) &amp; </a:t>
            </a:r>
            <a:r>
              <a:rPr lang="el-GR" sz="1800" b="0" dirty="0" err="1" smtClean="0">
                <a:solidFill>
                  <a:prstClr val="black"/>
                </a:solidFill>
              </a:rPr>
              <a:t>Κολλυρέικης</a:t>
            </a:r>
            <a:r>
              <a:rPr lang="el-GR" sz="1800" b="0" dirty="0" smtClean="0">
                <a:solidFill>
                  <a:prstClr val="black"/>
                </a:solidFill>
              </a:rPr>
              <a:t> (10%) ελιάς</a:t>
            </a:r>
            <a:r>
              <a:rPr lang="el-GR" sz="1800" b="0" dirty="0">
                <a:solidFill>
                  <a:prstClr val="black"/>
                </a:solidFill>
              </a:rPr>
              <a:t>. </a:t>
            </a:r>
            <a:r>
              <a:rPr lang="el-GR" sz="1800" b="0" dirty="0" smtClean="0">
                <a:solidFill>
                  <a:prstClr val="black"/>
                </a:solidFill>
              </a:rPr>
              <a:t>Η επεξεργασία του ελαιοκάρπου γίνεται άμεσα σε ελαιοτριβεία εντός της οριοθετημένης περιοχής διατηρώντας </a:t>
            </a:r>
            <a:r>
              <a:rPr lang="el-GR" sz="1800" b="0" dirty="0">
                <a:solidFill>
                  <a:prstClr val="black"/>
                </a:solidFill>
              </a:rPr>
              <a:t>έτσι όλα τα ποιοτικά χαρακτηριστικά του. </a:t>
            </a:r>
            <a:r>
              <a:rPr lang="el-GR" sz="1800" b="0" dirty="0" smtClean="0">
                <a:solidFill>
                  <a:prstClr val="black"/>
                </a:solidFill>
              </a:rPr>
              <a:t>Το χρώμα του ελαιολάδου λαμπερό ανοιχτό κιτρινοπράσινο , με παχιά φρουτώδη γεύση και καθαρή οσμή.</a:t>
            </a:r>
          </a:p>
          <a:p>
            <a:pPr marL="0" lvl="0" indent="0" algn="just">
              <a:lnSpc>
                <a:spcPct val="120000"/>
              </a:lnSpc>
              <a:spcBef>
                <a:spcPts val="0"/>
              </a:spcBef>
              <a:buNone/>
            </a:pPr>
            <a:r>
              <a:rPr lang="el-GR" sz="1800" b="0" dirty="0" smtClean="0">
                <a:solidFill>
                  <a:prstClr val="black"/>
                </a:solidFill>
              </a:rPr>
              <a:t>Ο ελαιόκαρπος για την παραγωγή ελαιολάδου ΠΓΕ ΟΛΥΜΠΙΑ  καλύπτει τις παρακάτω προδιαγραφές</a:t>
            </a:r>
            <a:r>
              <a:rPr lang="en-US" sz="1800" b="0" dirty="0" smtClean="0">
                <a:solidFill>
                  <a:prstClr val="black"/>
                </a:solidFill>
              </a:rPr>
              <a:t>:</a:t>
            </a:r>
          </a:p>
          <a:p>
            <a:pPr lvl="0" algn="just">
              <a:lnSpc>
                <a:spcPct val="120000"/>
              </a:lnSpc>
              <a:spcBef>
                <a:spcPts val="0"/>
              </a:spcBef>
              <a:buFontTx/>
              <a:buChar char="-"/>
            </a:pPr>
            <a:r>
              <a:rPr lang="el-GR" sz="1800" b="0" dirty="0" smtClean="0">
                <a:solidFill>
                  <a:prstClr val="black"/>
                </a:solidFill>
              </a:rPr>
              <a:t>Προέρχεται από ελαιώνες που καταπολεμούν τον δάκο με βιολογικές μεθόδους ή χωρίς καμία μέθοδο καταπολέμησης.</a:t>
            </a:r>
          </a:p>
          <a:p>
            <a:pPr lvl="0" algn="just">
              <a:lnSpc>
                <a:spcPct val="120000"/>
              </a:lnSpc>
              <a:spcBef>
                <a:spcPts val="0"/>
              </a:spcBef>
              <a:buFontTx/>
              <a:buChar char="-"/>
            </a:pPr>
            <a:r>
              <a:rPr lang="el-GR" sz="1800" b="0" dirty="0" smtClean="0">
                <a:solidFill>
                  <a:prstClr val="black"/>
                </a:solidFill>
              </a:rPr>
              <a:t>Η συλλογή των ελιών γίνεται με ραβδισμό ή με το χέρι, και σε καμία περίπτωση δεν συλλέγεται η «χαμάδα» πεσμένος καρπός.</a:t>
            </a:r>
          </a:p>
          <a:p>
            <a:pPr lvl="0" algn="just">
              <a:lnSpc>
                <a:spcPct val="120000"/>
              </a:lnSpc>
              <a:spcBef>
                <a:spcPts val="0"/>
              </a:spcBef>
              <a:buFontTx/>
              <a:buChar char="-"/>
            </a:pPr>
            <a:r>
              <a:rPr lang="el-GR" sz="1800" b="0" dirty="0" smtClean="0">
                <a:solidFill>
                  <a:prstClr val="black"/>
                </a:solidFill>
              </a:rPr>
              <a:t>Η μεταφορά του ελαιοκάρπου στα ελαιοτριβεία γίνεται σε πλαστικά τελάρα διάτρητα ή σάκους από φυτικά υλικά χωρητικότητας 30-50 </a:t>
            </a:r>
            <a:r>
              <a:rPr lang="en-US" sz="1800" b="0" dirty="0" smtClean="0">
                <a:solidFill>
                  <a:prstClr val="black"/>
                </a:solidFill>
              </a:rPr>
              <a:t>kg.</a:t>
            </a:r>
          </a:p>
          <a:p>
            <a:pPr lvl="0" algn="just">
              <a:lnSpc>
                <a:spcPct val="120000"/>
              </a:lnSpc>
              <a:spcBef>
                <a:spcPts val="0"/>
              </a:spcBef>
              <a:buFontTx/>
              <a:buChar char="-"/>
            </a:pPr>
            <a:r>
              <a:rPr lang="el-GR" sz="1800" b="0" dirty="0" smtClean="0">
                <a:solidFill>
                  <a:prstClr val="black"/>
                </a:solidFill>
              </a:rPr>
              <a:t>Η επεξεργασία του ελαιοκάρπου γίνεται εντός 3 ημερών σε κλασικά ή φυγοκεντρικά ελαιοτριβεία που διασφαλίζουν χαμηλές θερμοκρασίες </a:t>
            </a:r>
            <a:r>
              <a:rPr lang="en-US" sz="1800" b="0" dirty="0" smtClean="0">
                <a:solidFill>
                  <a:prstClr val="black"/>
                </a:solidFill>
              </a:rPr>
              <a:t> </a:t>
            </a:r>
            <a:r>
              <a:rPr lang="el-GR" sz="1800" b="0" dirty="0" smtClean="0">
                <a:solidFill>
                  <a:prstClr val="black"/>
                </a:solidFill>
              </a:rPr>
              <a:t>έκθλιψης</a:t>
            </a:r>
          </a:p>
          <a:p>
            <a:pPr marL="0" lvl="0" indent="0" algn="just">
              <a:lnSpc>
                <a:spcPct val="120000"/>
              </a:lnSpc>
              <a:spcBef>
                <a:spcPts val="0"/>
              </a:spcBef>
              <a:buNone/>
            </a:pPr>
            <a:r>
              <a:rPr lang="el-GR" sz="1700" i="1" dirty="0" smtClean="0">
                <a:solidFill>
                  <a:prstClr val="black"/>
                </a:solidFill>
              </a:rPr>
              <a:t>Περισσότερες πληροφορίες στο </a:t>
            </a:r>
            <a:r>
              <a:rPr lang="en-US" sz="1700" i="1" dirty="0">
                <a:solidFill>
                  <a:prstClr val="black"/>
                </a:solidFill>
              </a:rPr>
              <a:t>link</a:t>
            </a:r>
            <a:r>
              <a:rPr lang="en-US" sz="1700" i="1" dirty="0" smtClean="0">
                <a:solidFill>
                  <a:prstClr val="black"/>
                </a:solidFill>
              </a:rPr>
              <a:t>:</a:t>
            </a:r>
          </a:p>
          <a:p>
            <a:pPr marL="0" lvl="0" indent="0" algn="just">
              <a:lnSpc>
                <a:spcPct val="120000"/>
              </a:lnSpc>
              <a:spcBef>
                <a:spcPts val="0"/>
              </a:spcBef>
              <a:buNone/>
            </a:pPr>
            <a:r>
              <a:rPr lang="en-US" sz="1700" dirty="0" smtClean="0">
                <a:solidFill>
                  <a:prstClr val="black"/>
                </a:solidFill>
                <a:hlinkClick r:id="rId3"/>
              </a:rPr>
              <a:t>http</a:t>
            </a:r>
            <a:r>
              <a:rPr lang="en-US" sz="1700" dirty="0">
                <a:solidFill>
                  <a:prstClr val="black"/>
                </a:solidFill>
                <a:hlinkClick r:id="rId3"/>
              </a:rPr>
              <a:t>://</a:t>
            </a:r>
            <a:r>
              <a:rPr lang="en-US" sz="1700" dirty="0" smtClean="0">
                <a:solidFill>
                  <a:prstClr val="black"/>
                </a:solidFill>
                <a:hlinkClick r:id="rId3"/>
              </a:rPr>
              <a:t>www.minagric.gr/images/stories/docs/agrotis/POP-PGE/fek745_1993.pdf</a:t>
            </a:r>
            <a:endParaRPr lang="el-GR" sz="1700" b="0" dirty="0" smtClean="0">
              <a:solidFill>
                <a:prstClr val="black"/>
              </a:solidFill>
            </a:endParaRPr>
          </a:p>
          <a:p>
            <a:pPr lvl="0" algn="just">
              <a:lnSpc>
                <a:spcPct val="120000"/>
              </a:lnSpc>
              <a:spcBef>
                <a:spcPts val="600"/>
              </a:spcBef>
              <a:buFontTx/>
              <a:buChar char="-"/>
            </a:pPr>
            <a:endParaRPr lang="el-GR" sz="1700" b="0" dirty="0">
              <a:solidFill>
                <a:prstClr val="black"/>
              </a:solidFill>
            </a:endParaRPr>
          </a:p>
          <a:p>
            <a:pPr marL="0" indent="0" algn="just">
              <a:lnSpc>
                <a:spcPct val="120000"/>
              </a:lnSpc>
              <a:spcBef>
                <a:spcPts val="600"/>
              </a:spcBef>
              <a:buNone/>
            </a:pPr>
            <a:endParaRPr lang="el-GR" sz="1800" dirty="0" smtClean="0">
              <a:solidFill>
                <a:schemeClr val="tx1"/>
              </a:solidFill>
            </a:endParaRPr>
          </a:p>
          <a:p>
            <a:pPr algn="just">
              <a:lnSpc>
                <a:spcPct val="120000"/>
              </a:lnSpc>
              <a:spcBef>
                <a:spcPts val="600"/>
              </a:spcBef>
              <a:buFont typeface="Wingdings" panose="05000000000000000000" pitchFamily="2" charset="2"/>
              <a:buChar char="v"/>
            </a:pPr>
            <a:endParaRPr lang="en-US" sz="8000" b="0" dirty="0" smtClean="0">
              <a:solidFill>
                <a:schemeClr val="tx1"/>
              </a:solidFill>
            </a:endParaRPr>
          </a:p>
          <a:p>
            <a:pPr marL="0" indent="0" algn="just">
              <a:lnSpc>
                <a:spcPct val="120000"/>
              </a:lnSpc>
              <a:spcBef>
                <a:spcPts val="600"/>
              </a:spcBef>
              <a:buNone/>
            </a:pPr>
            <a:endParaRPr lang="en-US" sz="8000" b="0" dirty="0">
              <a:solidFill>
                <a:schemeClr val="tx1"/>
              </a:solidFill>
            </a:endParaRPr>
          </a:p>
          <a:p>
            <a:pPr marL="0" indent="0">
              <a:buNone/>
            </a:pPr>
            <a:endParaRPr lang="it-IT" sz="8000" dirty="0" smtClean="0">
              <a:solidFill>
                <a:schemeClr val="tx2"/>
              </a:solidFill>
              <a:latin typeface="Cambria" panose="02040503050406030204" pitchFamily="18" charset="0"/>
            </a:endParaRPr>
          </a:p>
          <a:p>
            <a:pPr marL="0" indent="0">
              <a:buNone/>
            </a:pPr>
            <a:endParaRPr lang="it-IT" sz="8000" dirty="0">
              <a:solidFill>
                <a:schemeClr val="tx2"/>
              </a:solidFill>
              <a:latin typeface="Cambria" panose="02040503050406030204" pitchFamily="18" charset="0"/>
            </a:endParaRPr>
          </a:p>
          <a:p>
            <a:pPr marL="0" indent="0">
              <a:buNone/>
            </a:pPr>
            <a:endParaRPr lang="el-GR" sz="8000" dirty="0">
              <a:solidFill>
                <a:schemeClr val="tx2"/>
              </a:solidFill>
              <a:latin typeface="Cambria" panose="02040503050406030204" pitchFamily="18" charset="0"/>
            </a:endParaRPr>
          </a:p>
          <a:p>
            <a:pPr marL="0" indent="0" algn="just">
              <a:lnSpc>
                <a:spcPct val="120000"/>
              </a:lnSpc>
              <a:spcBef>
                <a:spcPts val="600"/>
              </a:spcBef>
              <a:spcAft>
                <a:spcPts val="600"/>
              </a:spcAft>
              <a:buNone/>
            </a:pPr>
            <a:endParaRPr lang="en-US" sz="8000" b="0" dirty="0" smtClean="0">
              <a:solidFill>
                <a:schemeClr val="tx1"/>
              </a:solidFill>
              <a:latin typeface="Cambria" pitchFamily="18"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lvl="1" algn="just">
              <a:lnSpc>
                <a:spcPct val="80000"/>
              </a:lnSpc>
              <a:spcAft>
                <a:spcPct val="20000"/>
              </a:spcAft>
            </a:pPr>
            <a:endParaRPr lang="el-GR" sz="1800" b="1" dirty="0">
              <a:latin typeface="Verdana" pitchFamily="34" charset="0"/>
            </a:endParaRPr>
          </a:p>
        </p:txBody>
      </p:sp>
      <p:graphicFrame>
        <p:nvGraphicFramePr>
          <p:cNvPr id="10" name="Chart 42"/>
          <p:cNvGraphicFramePr/>
          <p:nvPr>
            <p:extLst>
              <p:ext uri="{D42A27DB-BD31-4B8C-83A1-F6EECF244321}">
                <p14:modId xmlns:p14="http://schemas.microsoft.com/office/powerpoint/2010/main" val="2159776156"/>
              </p:ext>
            </p:extLst>
          </p:nvPr>
        </p:nvGraphicFramePr>
        <p:xfrm>
          <a:off x="8316416" y="5589239"/>
          <a:ext cx="49188" cy="316909"/>
        </p:xfrm>
        <a:graphic>
          <a:graphicData uri="http://schemas.openxmlformats.org/drawingml/2006/chart">
            <c:chart xmlns:c="http://schemas.openxmlformats.org/drawingml/2006/chart" xmlns:r="http://schemas.openxmlformats.org/officeDocument/2006/relationships" r:id="rId4"/>
          </a:graphicData>
        </a:graphic>
      </p:graphicFrame>
      <p:sp>
        <p:nvSpPr>
          <p:cNvPr id="11" name="6 - Τίτλος"/>
          <p:cNvSpPr txBox="1">
            <a:spLocks/>
          </p:cNvSpPr>
          <p:nvPr/>
        </p:nvSpPr>
        <p:spPr>
          <a:xfrm>
            <a:off x="0" y="5733256"/>
            <a:ext cx="1691680" cy="288032"/>
          </a:xfrm>
          <a:prstGeom prst="rect">
            <a:avLst/>
          </a:prstGeom>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l-GR" sz="1600" b="0" i="0" u="none" strike="noStrike" kern="1200" cap="none" spc="0" normalizeH="0" baseline="0" noProof="0" dirty="0" smtClean="0">
              <a:ln>
                <a:noFill/>
              </a:ln>
              <a:solidFill>
                <a:schemeClr val="tx1"/>
              </a:solidFill>
              <a:effectLst/>
              <a:uLnTx/>
              <a:uFillTx/>
              <a:latin typeface="Cambria" pitchFamily="18" charset="0"/>
              <a:ea typeface="+mj-ea"/>
              <a:cs typeface="+mj-cs"/>
            </a:endParaRPr>
          </a:p>
        </p:txBody>
      </p:sp>
      <p:pic>
        <p:nvPicPr>
          <p:cNvPr id="9" name="Εικόνα 8" descr="C:\Users\user\AppData\Local\Microsoft\Windows\Temporary Internet Files\Content.Outlook\0TVTFSZK\AUTHENTIC-OLIVE-NET_Logo.p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8709" y="0"/>
            <a:ext cx="2152650" cy="713740"/>
          </a:xfrm>
          <a:prstGeom prst="rect">
            <a:avLst/>
          </a:prstGeom>
          <a:noFill/>
          <a:ln>
            <a:noFill/>
          </a:ln>
        </p:spPr>
      </p:pic>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505" y="28946"/>
            <a:ext cx="864096" cy="716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77215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79512" y="188640"/>
            <a:ext cx="7992888" cy="1656184"/>
          </a:xfrm>
        </p:spPr>
        <p:txBody>
          <a:bodyPr>
            <a:normAutofit fontScale="90000"/>
          </a:bodyPr>
          <a:lstStyle/>
          <a:p>
            <a:pPr>
              <a:lnSpc>
                <a:spcPct val="115000"/>
              </a:lnSpc>
              <a:spcAft>
                <a:spcPts val="600"/>
              </a:spcAft>
              <a:tabLst>
                <a:tab pos="4591050" algn="l"/>
              </a:tabLst>
            </a:pPr>
            <a:r>
              <a:rPr lang="el-GR" sz="3600" b="1" dirty="0" smtClean="0">
                <a:solidFill>
                  <a:prstClr val="black"/>
                </a:solidFill>
                <a:latin typeface="Cambria" pitchFamily="18" charset="0"/>
                <a:ea typeface="Times New Roman"/>
                <a:cs typeface="Times New Roman"/>
              </a:rPr>
              <a:t/>
            </a:r>
            <a:br>
              <a:rPr lang="el-GR" sz="3600" b="1" dirty="0" smtClean="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
            </a:r>
            <a:br>
              <a:rPr lang="el-GR" sz="3600" b="1" dirty="0" smtClean="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   </a:t>
            </a:r>
            <a:br>
              <a:rPr lang="el-GR" sz="3600" b="1" dirty="0" smtClean="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ΠΓΕ ΠΡΕΒΕΖΑ</a:t>
            </a:r>
            <a:r>
              <a:rPr lang="en-US" sz="2200" dirty="0" smtClean="0">
                <a:ea typeface="Calibri"/>
                <a:cs typeface="Times New Roman"/>
              </a:rPr>
              <a:t/>
            </a:r>
            <a:br>
              <a:rPr lang="en-US" sz="2200" dirty="0" smtClean="0">
                <a:ea typeface="Calibri"/>
                <a:cs typeface="Times New Roman"/>
              </a:rPr>
            </a:br>
            <a:r>
              <a:rPr lang="en-US" sz="2200" b="1" dirty="0" smtClean="0">
                <a:solidFill>
                  <a:prstClr val="black"/>
                </a:solidFill>
                <a:latin typeface="Cambria" pitchFamily="18" charset="0"/>
                <a:ea typeface="Times New Roman"/>
                <a:cs typeface="Times New Roman"/>
              </a:rPr>
              <a:t/>
            </a:r>
            <a:br>
              <a:rPr lang="en-US" sz="2200" b="1" dirty="0" smtClean="0">
                <a:solidFill>
                  <a:prstClr val="black"/>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200" dirty="0" smtClean="0">
                <a:solidFill>
                  <a:srgbClr val="47796A"/>
                </a:solidFill>
              </a:rPr>
              <a:t> </a:t>
            </a:r>
            <a:endParaRPr lang="el-GR" sz="3200" dirty="0" smtClean="0">
              <a:solidFill>
                <a:srgbClr val="47796A"/>
              </a:solidFill>
            </a:endParaRPr>
          </a:p>
        </p:txBody>
      </p:sp>
      <p:sp>
        <p:nvSpPr>
          <p:cNvPr id="8" name="Rectangle 2"/>
          <p:cNvSpPr>
            <a:spLocks noGrp="1" noChangeArrowheads="1"/>
          </p:cNvSpPr>
          <p:nvPr>
            <p:ph idx="1"/>
          </p:nvPr>
        </p:nvSpPr>
        <p:spPr>
          <a:xfrm>
            <a:off x="447936" y="836712"/>
            <a:ext cx="7796472" cy="5760640"/>
          </a:xfrm>
        </p:spPr>
        <p:txBody>
          <a:bodyPr>
            <a:normAutofit lnSpcReduction="10000"/>
          </a:bodyPr>
          <a:lstStyle/>
          <a:p>
            <a:pPr marL="0" lvl="0" indent="0" algn="just">
              <a:lnSpc>
                <a:spcPct val="120000"/>
              </a:lnSpc>
              <a:spcBef>
                <a:spcPts val="600"/>
              </a:spcBef>
              <a:buNone/>
            </a:pPr>
            <a:r>
              <a:rPr lang="el-GR" sz="1700" b="0" dirty="0">
                <a:solidFill>
                  <a:prstClr val="black"/>
                </a:solidFill>
              </a:rPr>
              <a:t>Η </a:t>
            </a:r>
            <a:r>
              <a:rPr lang="el-GR" sz="1700" b="0" dirty="0" smtClean="0">
                <a:solidFill>
                  <a:prstClr val="black"/>
                </a:solidFill>
              </a:rPr>
              <a:t>Πρέβεζα παράγει </a:t>
            </a:r>
            <a:r>
              <a:rPr lang="el-GR" sz="1700" b="0" dirty="0">
                <a:solidFill>
                  <a:prstClr val="black"/>
                </a:solidFill>
              </a:rPr>
              <a:t>το </a:t>
            </a:r>
            <a:r>
              <a:rPr lang="el-GR" sz="1700" b="0" dirty="0" smtClean="0">
                <a:solidFill>
                  <a:prstClr val="black"/>
                </a:solidFill>
              </a:rPr>
              <a:t>παρθένο </a:t>
            </a:r>
            <a:r>
              <a:rPr lang="el-GR" sz="1700" b="0" dirty="0">
                <a:solidFill>
                  <a:prstClr val="black"/>
                </a:solidFill>
              </a:rPr>
              <a:t>ελαιόλαδο </a:t>
            </a:r>
            <a:r>
              <a:rPr lang="el-GR" sz="1700" b="0" dirty="0" smtClean="0">
                <a:solidFill>
                  <a:prstClr val="black"/>
                </a:solidFill>
              </a:rPr>
              <a:t>ΠΓΕ ΠΡΕΒΕΖΑ από την ποικιλία ελιάς Λιανολιά Κερκύρας. Η επεξεργασία του ελαιοκάρπου γίνεται άμεσα σε ελαιοτριβεία εντός της οριοθετημένης περιοχής διατηρώντας </a:t>
            </a:r>
            <a:r>
              <a:rPr lang="el-GR" sz="1700" b="0" dirty="0">
                <a:solidFill>
                  <a:prstClr val="black"/>
                </a:solidFill>
              </a:rPr>
              <a:t>έτσι όλα τα ποιοτικά χαρακτηριστικά του. Το παρθένο ελαιόλαδο «ΠΡΕΒΕΖΑ» Π.Γ.Ε. έχει κιτρινοπράσινο χρώμα και φρουτώδη γεύση και άρωμα. </a:t>
            </a:r>
            <a:endParaRPr lang="el-GR" sz="1700" b="0" dirty="0" smtClean="0">
              <a:solidFill>
                <a:prstClr val="black"/>
              </a:solidFill>
            </a:endParaRPr>
          </a:p>
          <a:p>
            <a:pPr marL="0" lvl="0" indent="0" algn="just">
              <a:lnSpc>
                <a:spcPct val="120000"/>
              </a:lnSpc>
              <a:spcBef>
                <a:spcPts val="600"/>
              </a:spcBef>
              <a:buNone/>
            </a:pPr>
            <a:r>
              <a:rPr lang="el-GR" sz="1700" b="0" dirty="0" smtClean="0">
                <a:solidFill>
                  <a:prstClr val="black"/>
                </a:solidFill>
              </a:rPr>
              <a:t>Ο ελαιόκαρπος για την παραγωγή ελαιολάδου ΠΓΕ ΠΡΕΒΕΖΑ καλύπτει τις παρακάτω προδιαγραφές</a:t>
            </a:r>
            <a:r>
              <a:rPr lang="en-US" sz="1700" b="0" dirty="0" smtClean="0">
                <a:solidFill>
                  <a:prstClr val="black"/>
                </a:solidFill>
              </a:rPr>
              <a:t>:</a:t>
            </a:r>
            <a:endParaRPr lang="el-GR" sz="1700" b="0" dirty="0" smtClean="0">
              <a:solidFill>
                <a:prstClr val="black"/>
              </a:solidFill>
            </a:endParaRPr>
          </a:p>
          <a:p>
            <a:pPr marL="0" lvl="0" indent="0" algn="just">
              <a:lnSpc>
                <a:spcPct val="120000"/>
              </a:lnSpc>
              <a:spcBef>
                <a:spcPts val="0"/>
              </a:spcBef>
              <a:buNone/>
            </a:pPr>
            <a:r>
              <a:rPr lang="el-GR" sz="1700" b="0" dirty="0" smtClean="0">
                <a:solidFill>
                  <a:prstClr val="black"/>
                </a:solidFill>
              </a:rPr>
              <a:t>α. Προέρχεται </a:t>
            </a:r>
            <a:r>
              <a:rPr lang="el-GR" sz="1700" b="0" dirty="0">
                <a:solidFill>
                  <a:prstClr val="black"/>
                </a:solidFill>
              </a:rPr>
              <a:t>από ελαιώνες στους οποίους η καταπολέμηση του δάκου γίνεται </a:t>
            </a:r>
            <a:r>
              <a:rPr lang="el-GR" sz="1700" b="0" dirty="0" smtClean="0">
                <a:solidFill>
                  <a:prstClr val="black"/>
                </a:solidFill>
              </a:rPr>
              <a:t>με </a:t>
            </a:r>
            <a:r>
              <a:rPr lang="el-GR" sz="1700" b="0" dirty="0">
                <a:solidFill>
                  <a:prstClr val="black"/>
                </a:solidFill>
              </a:rPr>
              <a:t>βιολογικές μεθόδους ή χωρίς καμία καταπολέμηση </a:t>
            </a:r>
          </a:p>
          <a:p>
            <a:pPr marL="0" lvl="0" indent="0" algn="just">
              <a:lnSpc>
                <a:spcPct val="120000"/>
              </a:lnSpc>
              <a:spcBef>
                <a:spcPts val="0"/>
              </a:spcBef>
              <a:buNone/>
            </a:pPr>
            <a:r>
              <a:rPr lang="el-GR" sz="1700" b="0" dirty="0" smtClean="0">
                <a:solidFill>
                  <a:prstClr val="black"/>
                </a:solidFill>
              </a:rPr>
              <a:t>β</a:t>
            </a:r>
            <a:r>
              <a:rPr lang="el-GR" sz="1700" b="0" dirty="0">
                <a:solidFill>
                  <a:prstClr val="black"/>
                </a:solidFill>
              </a:rPr>
              <a:t>. Η συλλογή του ελαιοκάρπου γίνεται με μάδημα (με τη χρήση κτενών). </a:t>
            </a:r>
          </a:p>
          <a:p>
            <a:pPr marL="0" lvl="0" indent="0" algn="just">
              <a:lnSpc>
                <a:spcPct val="120000"/>
              </a:lnSpc>
              <a:spcBef>
                <a:spcPts val="0"/>
              </a:spcBef>
              <a:buNone/>
            </a:pPr>
            <a:r>
              <a:rPr lang="el-GR" sz="1700" b="0" dirty="0" smtClean="0">
                <a:solidFill>
                  <a:prstClr val="black"/>
                </a:solidFill>
              </a:rPr>
              <a:t>γ</a:t>
            </a:r>
            <a:r>
              <a:rPr lang="el-GR" sz="1700" b="0" dirty="0">
                <a:solidFill>
                  <a:prstClr val="black"/>
                </a:solidFill>
              </a:rPr>
              <a:t>. Η μεταφορά του ελαιοκάρπου στα ελαιοτριβεία γίνεται με πλαστικά τελάρα διάτρητα ή σάκους από φυτικά υλικά χωρητικότητας 30-50 κιλών. </a:t>
            </a:r>
          </a:p>
          <a:p>
            <a:pPr marL="0" lvl="0" indent="0" algn="just">
              <a:lnSpc>
                <a:spcPct val="120000"/>
              </a:lnSpc>
              <a:spcBef>
                <a:spcPts val="0"/>
              </a:spcBef>
              <a:buNone/>
            </a:pPr>
            <a:r>
              <a:rPr lang="el-GR" sz="1700" b="0" dirty="0" smtClean="0">
                <a:solidFill>
                  <a:prstClr val="black"/>
                </a:solidFill>
              </a:rPr>
              <a:t>δ. </a:t>
            </a:r>
            <a:r>
              <a:rPr lang="el-GR" sz="1700" b="0" dirty="0">
                <a:solidFill>
                  <a:prstClr val="black"/>
                </a:solidFill>
              </a:rPr>
              <a:t>Η επεξεργασία του ελαιοκάρπου στα ελαιοτριβεία γίνεται εντός τριών (3) ημερών κατ’ ανώτατο όριο από τη συλλογή του. </a:t>
            </a:r>
          </a:p>
          <a:p>
            <a:pPr marL="0" lvl="0" indent="0" algn="just">
              <a:lnSpc>
                <a:spcPct val="120000"/>
              </a:lnSpc>
              <a:spcBef>
                <a:spcPts val="0"/>
              </a:spcBef>
              <a:buNone/>
            </a:pPr>
            <a:r>
              <a:rPr lang="el-GR" sz="1700" b="0" dirty="0">
                <a:solidFill>
                  <a:prstClr val="black"/>
                </a:solidFill>
              </a:rPr>
              <a:t>στ. Η επεξεργασία του ελαιοκάρπου γίνεται σε κλασικά ή φυγοκεντρικά ελαιοτριβεία που διασφαλίζουν </a:t>
            </a:r>
            <a:r>
              <a:rPr lang="el-GR" sz="1700" b="0" dirty="0" smtClean="0">
                <a:solidFill>
                  <a:prstClr val="black"/>
                </a:solidFill>
              </a:rPr>
              <a:t>χαμηλές θερμοκρασίες έκθλιψης. </a:t>
            </a:r>
            <a:endParaRPr lang="el-GR" sz="1700" b="0" i="1" dirty="0">
              <a:solidFill>
                <a:prstClr val="black"/>
              </a:solidFill>
            </a:endParaRPr>
          </a:p>
          <a:p>
            <a:pPr marL="0" lvl="0" indent="0" algn="just">
              <a:lnSpc>
                <a:spcPct val="120000"/>
              </a:lnSpc>
              <a:spcBef>
                <a:spcPts val="600"/>
              </a:spcBef>
              <a:buNone/>
            </a:pPr>
            <a:r>
              <a:rPr lang="el-GR" sz="1700" i="1" dirty="0" smtClean="0">
                <a:solidFill>
                  <a:prstClr val="black"/>
                </a:solidFill>
              </a:rPr>
              <a:t>Περισσότερες πληροφορίες στο </a:t>
            </a:r>
            <a:r>
              <a:rPr lang="en-US" sz="1700" i="1" dirty="0">
                <a:solidFill>
                  <a:prstClr val="black"/>
                </a:solidFill>
              </a:rPr>
              <a:t>link</a:t>
            </a:r>
            <a:r>
              <a:rPr lang="en-US" sz="1700" i="1" dirty="0" smtClean="0">
                <a:solidFill>
                  <a:prstClr val="black"/>
                </a:solidFill>
              </a:rPr>
              <a:t>:</a:t>
            </a:r>
          </a:p>
          <a:p>
            <a:pPr marL="0" lvl="0" indent="0" algn="just">
              <a:lnSpc>
                <a:spcPct val="120000"/>
              </a:lnSpc>
              <a:spcBef>
                <a:spcPts val="0"/>
              </a:spcBef>
              <a:buNone/>
            </a:pPr>
            <a:r>
              <a:rPr lang="en-US" sz="1700" dirty="0">
                <a:solidFill>
                  <a:prstClr val="black"/>
                </a:solidFill>
                <a:hlinkClick r:id="rId3"/>
              </a:rPr>
              <a:t>http://</a:t>
            </a:r>
            <a:r>
              <a:rPr lang="en-US" sz="1700" dirty="0" smtClean="0">
                <a:solidFill>
                  <a:prstClr val="black"/>
                </a:solidFill>
                <a:hlinkClick r:id="rId3"/>
              </a:rPr>
              <a:t>www.minagric.gr/images/stories/docs/agrotis/POP-PGE/fek871_1993.pdf</a:t>
            </a:r>
            <a:endParaRPr lang="el-GR" sz="1700" dirty="0" smtClean="0">
              <a:solidFill>
                <a:prstClr val="black"/>
              </a:solidFill>
            </a:endParaRPr>
          </a:p>
          <a:p>
            <a:pPr marL="0" lvl="0" indent="0" algn="just">
              <a:lnSpc>
                <a:spcPct val="120000"/>
              </a:lnSpc>
              <a:spcBef>
                <a:spcPts val="0"/>
              </a:spcBef>
              <a:buNone/>
            </a:pPr>
            <a:endParaRPr lang="el-GR" sz="1700" b="0" dirty="0" smtClean="0">
              <a:solidFill>
                <a:prstClr val="black"/>
              </a:solidFill>
            </a:endParaRPr>
          </a:p>
          <a:p>
            <a:pPr lvl="0" algn="just">
              <a:lnSpc>
                <a:spcPct val="120000"/>
              </a:lnSpc>
              <a:spcBef>
                <a:spcPts val="600"/>
              </a:spcBef>
              <a:buFontTx/>
              <a:buChar char="-"/>
            </a:pPr>
            <a:endParaRPr lang="el-GR" sz="1700" b="0" dirty="0">
              <a:solidFill>
                <a:prstClr val="black"/>
              </a:solidFill>
            </a:endParaRPr>
          </a:p>
          <a:p>
            <a:pPr marL="0" indent="0" algn="just">
              <a:lnSpc>
                <a:spcPct val="120000"/>
              </a:lnSpc>
              <a:spcBef>
                <a:spcPts val="600"/>
              </a:spcBef>
              <a:buNone/>
            </a:pPr>
            <a:endParaRPr lang="el-GR" sz="1800" dirty="0" smtClean="0">
              <a:solidFill>
                <a:schemeClr val="tx1"/>
              </a:solidFill>
            </a:endParaRPr>
          </a:p>
          <a:p>
            <a:pPr algn="just">
              <a:lnSpc>
                <a:spcPct val="120000"/>
              </a:lnSpc>
              <a:spcBef>
                <a:spcPts val="600"/>
              </a:spcBef>
              <a:buFont typeface="Wingdings" panose="05000000000000000000" pitchFamily="2" charset="2"/>
              <a:buChar char="v"/>
            </a:pPr>
            <a:endParaRPr lang="en-US" sz="8000" b="0" dirty="0" smtClean="0">
              <a:solidFill>
                <a:schemeClr val="tx1"/>
              </a:solidFill>
            </a:endParaRPr>
          </a:p>
          <a:p>
            <a:pPr marL="0" indent="0" algn="just">
              <a:lnSpc>
                <a:spcPct val="120000"/>
              </a:lnSpc>
              <a:spcBef>
                <a:spcPts val="600"/>
              </a:spcBef>
              <a:buNone/>
            </a:pPr>
            <a:endParaRPr lang="en-US" sz="8000" b="0" dirty="0">
              <a:solidFill>
                <a:schemeClr val="tx1"/>
              </a:solidFill>
            </a:endParaRPr>
          </a:p>
          <a:p>
            <a:pPr marL="0" indent="0">
              <a:buNone/>
            </a:pPr>
            <a:endParaRPr lang="it-IT" sz="8000" dirty="0" smtClean="0">
              <a:solidFill>
                <a:schemeClr val="tx2"/>
              </a:solidFill>
              <a:latin typeface="Cambria" panose="02040503050406030204" pitchFamily="18" charset="0"/>
            </a:endParaRPr>
          </a:p>
          <a:p>
            <a:pPr marL="0" indent="0">
              <a:buNone/>
            </a:pPr>
            <a:endParaRPr lang="it-IT" sz="8000" dirty="0">
              <a:solidFill>
                <a:schemeClr val="tx2"/>
              </a:solidFill>
              <a:latin typeface="Cambria" panose="02040503050406030204" pitchFamily="18" charset="0"/>
            </a:endParaRPr>
          </a:p>
          <a:p>
            <a:pPr marL="0" indent="0">
              <a:buNone/>
            </a:pPr>
            <a:endParaRPr lang="el-GR" sz="8000" dirty="0">
              <a:solidFill>
                <a:schemeClr val="tx2"/>
              </a:solidFill>
              <a:latin typeface="Cambria" panose="02040503050406030204" pitchFamily="18" charset="0"/>
            </a:endParaRPr>
          </a:p>
          <a:p>
            <a:pPr marL="0" indent="0" algn="just">
              <a:lnSpc>
                <a:spcPct val="120000"/>
              </a:lnSpc>
              <a:spcBef>
                <a:spcPts val="600"/>
              </a:spcBef>
              <a:spcAft>
                <a:spcPts val="600"/>
              </a:spcAft>
              <a:buNone/>
            </a:pPr>
            <a:endParaRPr lang="en-US" sz="8000" b="0" dirty="0" smtClean="0">
              <a:solidFill>
                <a:schemeClr val="tx1"/>
              </a:solidFill>
              <a:latin typeface="Cambria" pitchFamily="18"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lvl="1" algn="just">
              <a:lnSpc>
                <a:spcPct val="80000"/>
              </a:lnSpc>
              <a:spcAft>
                <a:spcPct val="20000"/>
              </a:spcAft>
            </a:pPr>
            <a:endParaRPr lang="el-GR" sz="1800" b="1" dirty="0">
              <a:latin typeface="Verdana" pitchFamily="34" charset="0"/>
            </a:endParaRPr>
          </a:p>
        </p:txBody>
      </p:sp>
      <p:graphicFrame>
        <p:nvGraphicFramePr>
          <p:cNvPr id="10" name="Chart 42"/>
          <p:cNvGraphicFramePr/>
          <p:nvPr>
            <p:extLst>
              <p:ext uri="{D42A27DB-BD31-4B8C-83A1-F6EECF244321}">
                <p14:modId xmlns:p14="http://schemas.microsoft.com/office/powerpoint/2010/main" val="2961302021"/>
              </p:ext>
            </p:extLst>
          </p:nvPr>
        </p:nvGraphicFramePr>
        <p:xfrm>
          <a:off x="8316416" y="5589239"/>
          <a:ext cx="49188" cy="316909"/>
        </p:xfrm>
        <a:graphic>
          <a:graphicData uri="http://schemas.openxmlformats.org/drawingml/2006/chart">
            <c:chart xmlns:c="http://schemas.openxmlformats.org/drawingml/2006/chart" xmlns:r="http://schemas.openxmlformats.org/officeDocument/2006/relationships" r:id="rId4"/>
          </a:graphicData>
        </a:graphic>
      </p:graphicFrame>
      <p:sp>
        <p:nvSpPr>
          <p:cNvPr id="11" name="6 - Τίτλος"/>
          <p:cNvSpPr txBox="1">
            <a:spLocks/>
          </p:cNvSpPr>
          <p:nvPr/>
        </p:nvSpPr>
        <p:spPr>
          <a:xfrm>
            <a:off x="0" y="5733256"/>
            <a:ext cx="1691680" cy="288032"/>
          </a:xfrm>
          <a:prstGeom prst="rect">
            <a:avLst/>
          </a:prstGeom>
        </p:spPr>
        <p:txBody>
          <a:bodyPr vert="horz" lIns="91440" tIns="45720" rIns="91440" bIns="45720" rtlCol="0" anchor="ctr">
            <a:normAutofit fontScale="92500" lnSpcReduction="20000"/>
          </a:bodyPr>
          <a:lstStyle/>
          <a:p>
            <a:pPr algn="ctr">
              <a:spcBef>
                <a:spcPct val="0"/>
              </a:spcBef>
              <a:defRPr/>
            </a:pPr>
            <a:endParaRPr lang="el-GR" sz="1600" dirty="0" smtClean="0">
              <a:solidFill>
                <a:prstClr val="black"/>
              </a:solidFill>
              <a:latin typeface="Cambria" pitchFamily="18" charset="0"/>
            </a:endParaRPr>
          </a:p>
        </p:txBody>
      </p:sp>
      <p:pic>
        <p:nvPicPr>
          <p:cNvPr id="9" name="Εικόνα 8" descr="C:\Users\user\AppData\Local\Microsoft\Windows\Temporary Internet Files\Content.Outlook\0TVTFSZK\AUTHENTIC-OLIVE-NET_Logo.p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8709" y="0"/>
            <a:ext cx="2152650" cy="713740"/>
          </a:xfrm>
          <a:prstGeom prst="rect">
            <a:avLst/>
          </a:prstGeom>
          <a:noFill/>
          <a:ln>
            <a:noFill/>
          </a:ln>
        </p:spPr>
      </p:pic>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945" y="28945"/>
            <a:ext cx="932656" cy="773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32394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79512" y="620688"/>
            <a:ext cx="7992888" cy="1224136"/>
          </a:xfrm>
        </p:spPr>
        <p:txBody>
          <a:bodyPr>
            <a:normAutofit fontScale="90000"/>
          </a:bodyPr>
          <a:lstStyle/>
          <a:p>
            <a:pPr>
              <a:lnSpc>
                <a:spcPct val="115000"/>
              </a:lnSpc>
              <a:spcAft>
                <a:spcPts val="600"/>
              </a:spcAft>
              <a:tabLst>
                <a:tab pos="4591050" algn="l"/>
              </a:tabLst>
            </a:pPr>
            <a:r>
              <a:rPr lang="el-GR" sz="3600" b="1" dirty="0" smtClean="0">
                <a:solidFill>
                  <a:prstClr val="black"/>
                </a:solidFill>
                <a:latin typeface="Cambria" pitchFamily="18" charset="0"/>
                <a:ea typeface="Times New Roman"/>
                <a:cs typeface="Times New Roman"/>
              </a:rPr>
              <a:t/>
            </a:r>
            <a:br>
              <a:rPr lang="el-GR" sz="3600" b="1" dirty="0" smtClean="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
            </a:r>
            <a:br>
              <a:rPr lang="el-GR" sz="3600" b="1" dirty="0" smtClean="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   </a:t>
            </a:r>
            <a:br>
              <a:rPr lang="el-GR" sz="3600" b="1" dirty="0" smtClean="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ΠΟΠ </a:t>
            </a:r>
            <a:r>
              <a:rPr lang="en-US" sz="3600" b="1" dirty="0" smtClean="0">
                <a:solidFill>
                  <a:prstClr val="black"/>
                </a:solidFill>
                <a:latin typeface="Cambria" pitchFamily="18" charset="0"/>
                <a:ea typeface="Times New Roman"/>
                <a:cs typeface="Times New Roman"/>
              </a:rPr>
              <a:t>TERRE DI BARI</a:t>
            </a:r>
            <a:r>
              <a:rPr lang="en-US" sz="2200" dirty="0" smtClean="0">
                <a:ea typeface="Calibri"/>
                <a:cs typeface="Times New Roman"/>
              </a:rPr>
              <a:t/>
            </a:r>
            <a:br>
              <a:rPr lang="en-US" sz="2200" dirty="0" smtClean="0">
                <a:ea typeface="Calibri"/>
                <a:cs typeface="Times New Roman"/>
              </a:rPr>
            </a:br>
            <a:r>
              <a:rPr lang="en-US" sz="2200" b="1" dirty="0" smtClean="0">
                <a:solidFill>
                  <a:prstClr val="black"/>
                </a:solidFill>
                <a:latin typeface="Cambria" pitchFamily="18" charset="0"/>
                <a:ea typeface="Times New Roman"/>
                <a:cs typeface="Times New Roman"/>
              </a:rPr>
              <a:t/>
            </a:r>
            <a:br>
              <a:rPr lang="en-US" sz="2200" b="1" dirty="0" smtClean="0">
                <a:solidFill>
                  <a:prstClr val="black"/>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200" dirty="0" smtClean="0">
                <a:solidFill>
                  <a:srgbClr val="47796A"/>
                </a:solidFill>
              </a:rPr>
              <a:t> </a:t>
            </a:r>
            <a:endParaRPr lang="el-GR" sz="3200" dirty="0" smtClean="0">
              <a:solidFill>
                <a:srgbClr val="47796A"/>
              </a:solidFill>
            </a:endParaRPr>
          </a:p>
        </p:txBody>
      </p:sp>
      <p:sp>
        <p:nvSpPr>
          <p:cNvPr id="8" name="Rectangle 2"/>
          <p:cNvSpPr>
            <a:spLocks noGrp="1" noChangeArrowheads="1"/>
          </p:cNvSpPr>
          <p:nvPr>
            <p:ph idx="1"/>
          </p:nvPr>
        </p:nvSpPr>
        <p:spPr>
          <a:xfrm>
            <a:off x="447936" y="1124744"/>
            <a:ext cx="7796472" cy="5472608"/>
          </a:xfrm>
        </p:spPr>
        <p:txBody>
          <a:bodyPr>
            <a:normAutofit/>
          </a:bodyPr>
          <a:lstStyle/>
          <a:p>
            <a:pPr marL="0" lvl="0" indent="0" algn="just">
              <a:lnSpc>
                <a:spcPct val="120000"/>
              </a:lnSpc>
              <a:spcBef>
                <a:spcPts val="600"/>
              </a:spcBef>
              <a:buNone/>
            </a:pPr>
            <a:endParaRPr lang="el-GR" sz="1700" dirty="0" smtClean="0">
              <a:solidFill>
                <a:prstClr val="black"/>
              </a:solidFill>
            </a:endParaRPr>
          </a:p>
          <a:p>
            <a:pPr marL="0" lvl="0" indent="0" algn="just">
              <a:lnSpc>
                <a:spcPct val="120000"/>
              </a:lnSpc>
              <a:spcBef>
                <a:spcPts val="600"/>
              </a:spcBef>
              <a:spcAft>
                <a:spcPts val="600"/>
              </a:spcAft>
              <a:buNone/>
            </a:pPr>
            <a:r>
              <a:rPr lang="el-GR" sz="1800" b="0" dirty="0">
                <a:solidFill>
                  <a:prstClr val="black"/>
                </a:solidFill>
              </a:rPr>
              <a:t>Το </a:t>
            </a:r>
            <a:r>
              <a:rPr lang="el-GR" sz="1800" b="0" dirty="0" err="1">
                <a:solidFill>
                  <a:prstClr val="black"/>
                </a:solidFill>
              </a:rPr>
              <a:t>Extra</a:t>
            </a:r>
            <a:r>
              <a:rPr lang="el-GR" sz="1800" b="0" dirty="0">
                <a:solidFill>
                  <a:prstClr val="black"/>
                </a:solidFill>
              </a:rPr>
              <a:t> </a:t>
            </a:r>
            <a:r>
              <a:rPr lang="el-GR" sz="1800" b="0" dirty="0" smtClean="0">
                <a:solidFill>
                  <a:prstClr val="black"/>
                </a:solidFill>
              </a:rPr>
              <a:t>παρθένο ελαιόλαδο ΠΟΠ </a:t>
            </a:r>
            <a:r>
              <a:rPr lang="el-GR" sz="1800" b="0" dirty="0" err="1">
                <a:solidFill>
                  <a:prstClr val="black"/>
                </a:solidFill>
              </a:rPr>
              <a:t>Terre</a:t>
            </a:r>
            <a:r>
              <a:rPr lang="el-GR" sz="1800" b="0" dirty="0">
                <a:solidFill>
                  <a:prstClr val="black"/>
                </a:solidFill>
              </a:rPr>
              <a:t> di </a:t>
            </a:r>
            <a:r>
              <a:rPr lang="el-GR" sz="1800" b="0" dirty="0" err="1">
                <a:solidFill>
                  <a:prstClr val="black"/>
                </a:solidFill>
              </a:rPr>
              <a:t>Bari</a:t>
            </a:r>
            <a:r>
              <a:rPr lang="el-GR" sz="1800" b="0" dirty="0">
                <a:solidFill>
                  <a:prstClr val="black"/>
                </a:solidFill>
              </a:rPr>
              <a:t> </a:t>
            </a:r>
            <a:r>
              <a:rPr lang="el-GR" sz="1800" b="0" dirty="0" smtClean="0">
                <a:solidFill>
                  <a:prstClr val="black"/>
                </a:solidFill>
              </a:rPr>
              <a:t>είναι </a:t>
            </a:r>
            <a:r>
              <a:rPr lang="el-GR" sz="1800" b="0" dirty="0">
                <a:solidFill>
                  <a:prstClr val="black"/>
                </a:solidFill>
              </a:rPr>
              <a:t>ένα πολύ χαρακτηριστικό λάδι της Απουλίας, που παράγεται </a:t>
            </a:r>
            <a:r>
              <a:rPr lang="el-GR" sz="1800" b="0" dirty="0" smtClean="0">
                <a:solidFill>
                  <a:prstClr val="black"/>
                </a:solidFill>
              </a:rPr>
              <a:t>από την ποικιλία ελιάς  </a:t>
            </a:r>
            <a:r>
              <a:rPr lang="el-GR" sz="1800" b="0" dirty="0" err="1">
                <a:solidFill>
                  <a:prstClr val="black"/>
                </a:solidFill>
              </a:rPr>
              <a:t>Coratina</a:t>
            </a:r>
            <a:r>
              <a:rPr lang="el-GR" sz="1800" b="0" dirty="0">
                <a:solidFill>
                  <a:prstClr val="black"/>
                </a:solidFill>
              </a:rPr>
              <a:t> που δίνει έναν πολύ μοναδικό χαρακτήρα σε αυτό το λάδι. </a:t>
            </a:r>
            <a:endParaRPr lang="el-GR" sz="1800" b="0" dirty="0" smtClean="0">
              <a:solidFill>
                <a:prstClr val="black"/>
              </a:solidFill>
            </a:endParaRPr>
          </a:p>
          <a:p>
            <a:pPr marL="0" lvl="0" indent="0" algn="just">
              <a:lnSpc>
                <a:spcPct val="120000"/>
              </a:lnSpc>
              <a:spcBef>
                <a:spcPts val="600"/>
              </a:spcBef>
              <a:spcAft>
                <a:spcPts val="600"/>
              </a:spcAft>
              <a:buNone/>
            </a:pPr>
            <a:r>
              <a:rPr lang="el-GR" sz="1800" b="0" dirty="0" smtClean="0">
                <a:solidFill>
                  <a:prstClr val="black"/>
                </a:solidFill>
              </a:rPr>
              <a:t>Το χρήμα του ΠΟΠ ελαιολάδου </a:t>
            </a:r>
            <a:r>
              <a:rPr lang="en-US" sz="1800" b="0" dirty="0">
                <a:solidFill>
                  <a:prstClr val="black"/>
                </a:solidFill>
              </a:rPr>
              <a:t>Terre di Bari </a:t>
            </a:r>
            <a:r>
              <a:rPr lang="el-GR" sz="1800" b="0" dirty="0" smtClean="0">
                <a:solidFill>
                  <a:prstClr val="black"/>
                </a:solidFill>
              </a:rPr>
              <a:t>είναι φωτεινό πράσινο με </a:t>
            </a:r>
            <a:r>
              <a:rPr lang="el-GR" sz="1800" b="0" dirty="0">
                <a:solidFill>
                  <a:prstClr val="black"/>
                </a:solidFill>
              </a:rPr>
              <a:t>χρυσές αντανακλάσεις, το άρωμα είναι έντονο και </a:t>
            </a:r>
            <a:r>
              <a:rPr lang="el-GR" sz="1800" b="0" dirty="0" err="1">
                <a:solidFill>
                  <a:prstClr val="black"/>
                </a:solidFill>
              </a:rPr>
              <a:t>φρουτώδες</a:t>
            </a:r>
            <a:r>
              <a:rPr lang="el-GR" sz="1800" b="0" dirty="0">
                <a:solidFill>
                  <a:prstClr val="black"/>
                </a:solidFill>
              </a:rPr>
              <a:t> και η γεύση του είναι πικρή και αποφασιστική, εξαιρετικό λάδι για την ενίσχυση των καλύτερων φαγητών</a:t>
            </a:r>
            <a:r>
              <a:rPr lang="el-GR" sz="1800" b="0" dirty="0" smtClean="0">
                <a:solidFill>
                  <a:prstClr val="black"/>
                </a:solidFill>
              </a:rPr>
              <a:t>.</a:t>
            </a:r>
          </a:p>
          <a:p>
            <a:pPr marL="0" lvl="0" indent="0" algn="just">
              <a:lnSpc>
                <a:spcPct val="120000"/>
              </a:lnSpc>
              <a:spcBef>
                <a:spcPts val="600"/>
              </a:spcBef>
              <a:spcAft>
                <a:spcPts val="600"/>
              </a:spcAft>
              <a:buNone/>
            </a:pPr>
            <a:r>
              <a:rPr lang="el-GR" sz="1800" b="0" dirty="0">
                <a:solidFill>
                  <a:prstClr val="black"/>
                </a:solidFill>
              </a:rPr>
              <a:t>Η περιοχή παραγωγής </a:t>
            </a:r>
            <a:r>
              <a:rPr lang="el-GR" sz="1800" b="0" dirty="0" smtClean="0">
                <a:solidFill>
                  <a:prstClr val="black"/>
                </a:solidFill>
              </a:rPr>
              <a:t>ελαιολάδου  ΠΟΠ </a:t>
            </a:r>
            <a:r>
              <a:rPr lang="el-GR" sz="1800" b="0" dirty="0" err="1" smtClean="0">
                <a:solidFill>
                  <a:prstClr val="black"/>
                </a:solidFill>
              </a:rPr>
              <a:t>Terra</a:t>
            </a:r>
            <a:r>
              <a:rPr lang="el-GR" sz="1800" b="0" dirty="0" smtClean="0">
                <a:solidFill>
                  <a:prstClr val="black"/>
                </a:solidFill>
              </a:rPr>
              <a:t> </a:t>
            </a:r>
            <a:r>
              <a:rPr lang="el-GR" sz="1800" b="0" dirty="0">
                <a:solidFill>
                  <a:prstClr val="black"/>
                </a:solidFill>
              </a:rPr>
              <a:t>di </a:t>
            </a:r>
            <a:r>
              <a:rPr lang="el-GR" sz="1800" b="0" dirty="0" err="1">
                <a:solidFill>
                  <a:prstClr val="black"/>
                </a:solidFill>
              </a:rPr>
              <a:t>Bari</a:t>
            </a:r>
            <a:r>
              <a:rPr lang="el-GR" sz="1800" b="0" dirty="0">
                <a:solidFill>
                  <a:prstClr val="black"/>
                </a:solidFill>
              </a:rPr>
              <a:t> περιλαμβάνει τη διοικητική περιοχή των δήμων στην επαρχία του Μπάρι</a:t>
            </a:r>
            <a:r>
              <a:rPr lang="el-GR" sz="1800" b="0" dirty="0" smtClean="0">
                <a:solidFill>
                  <a:prstClr val="black"/>
                </a:solidFill>
              </a:rPr>
              <a:t>.</a:t>
            </a:r>
          </a:p>
          <a:p>
            <a:pPr marL="0" lvl="0" indent="0" algn="just">
              <a:lnSpc>
                <a:spcPct val="120000"/>
              </a:lnSpc>
              <a:spcBef>
                <a:spcPts val="600"/>
              </a:spcBef>
              <a:spcAft>
                <a:spcPts val="600"/>
              </a:spcAft>
              <a:buNone/>
            </a:pPr>
            <a:r>
              <a:rPr lang="el-GR" sz="1800" b="0" dirty="0">
                <a:solidFill>
                  <a:prstClr val="black"/>
                </a:solidFill>
              </a:rPr>
              <a:t>Περισσότερες πληροφορίες στο </a:t>
            </a:r>
            <a:r>
              <a:rPr lang="el-GR" sz="1800" b="0" dirty="0" err="1">
                <a:solidFill>
                  <a:prstClr val="black"/>
                </a:solidFill>
              </a:rPr>
              <a:t>link</a:t>
            </a:r>
            <a:r>
              <a:rPr lang="el-GR" sz="1800" b="0" dirty="0">
                <a:solidFill>
                  <a:prstClr val="black"/>
                </a:solidFill>
              </a:rPr>
              <a:t>:</a:t>
            </a:r>
          </a:p>
          <a:p>
            <a:pPr marL="0" lvl="0" indent="0" algn="just">
              <a:lnSpc>
                <a:spcPct val="120000"/>
              </a:lnSpc>
              <a:spcBef>
                <a:spcPts val="600"/>
              </a:spcBef>
              <a:spcAft>
                <a:spcPts val="600"/>
              </a:spcAft>
              <a:buNone/>
            </a:pPr>
            <a:r>
              <a:rPr lang="en-US" sz="1800" b="0" dirty="0">
                <a:solidFill>
                  <a:prstClr val="black"/>
                </a:solidFill>
                <a:hlinkClick r:id="rId3"/>
              </a:rPr>
              <a:t>https://www.cookipedia.co.uk/recipes_wiki/Terra_di_Bari_(Terra_di_Bari_olive_oil</a:t>
            </a:r>
            <a:r>
              <a:rPr lang="en-US" sz="1800" b="0" dirty="0" smtClean="0">
                <a:solidFill>
                  <a:prstClr val="black"/>
                </a:solidFill>
                <a:hlinkClick r:id="rId3"/>
              </a:rPr>
              <a:t>)</a:t>
            </a:r>
            <a:endParaRPr lang="el-GR" sz="1800" b="0" dirty="0" smtClean="0">
              <a:solidFill>
                <a:prstClr val="black"/>
              </a:solidFill>
            </a:endParaRPr>
          </a:p>
          <a:p>
            <a:pPr marL="0" lvl="0" indent="0" algn="just">
              <a:lnSpc>
                <a:spcPct val="120000"/>
              </a:lnSpc>
              <a:spcBef>
                <a:spcPts val="600"/>
              </a:spcBef>
              <a:spcAft>
                <a:spcPts val="600"/>
              </a:spcAft>
              <a:buNone/>
            </a:pPr>
            <a:endParaRPr lang="el-GR" sz="1800" b="0" dirty="0">
              <a:solidFill>
                <a:prstClr val="black"/>
              </a:solidFill>
            </a:endParaRPr>
          </a:p>
          <a:p>
            <a:pPr marL="0" lvl="0" indent="0" algn="just">
              <a:lnSpc>
                <a:spcPct val="120000"/>
              </a:lnSpc>
              <a:spcBef>
                <a:spcPts val="600"/>
              </a:spcBef>
              <a:spcAft>
                <a:spcPts val="600"/>
              </a:spcAft>
              <a:buNone/>
            </a:pPr>
            <a:endParaRPr lang="el-GR" sz="1800" b="0" dirty="0" smtClean="0">
              <a:solidFill>
                <a:prstClr val="black"/>
              </a:solidFill>
            </a:endParaRPr>
          </a:p>
          <a:p>
            <a:pPr lvl="0" algn="just">
              <a:lnSpc>
                <a:spcPct val="120000"/>
              </a:lnSpc>
              <a:spcBef>
                <a:spcPts val="600"/>
              </a:spcBef>
              <a:buFontTx/>
              <a:buChar char="-"/>
            </a:pPr>
            <a:endParaRPr lang="el-GR" sz="1700" b="0" dirty="0">
              <a:solidFill>
                <a:prstClr val="black"/>
              </a:solidFill>
            </a:endParaRPr>
          </a:p>
          <a:p>
            <a:pPr marL="0" indent="0" algn="just">
              <a:lnSpc>
                <a:spcPct val="120000"/>
              </a:lnSpc>
              <a:spcBef>
                <a:spcPts val="600"/>
              </a:spcBef>
              <a:buNone/>
            </a:pPr>
            <a:endParaRPr lang="el-GR" sz="1800" dirty="0" smtClean="0">
              <a:solidFill>
                <a:schemeClr val="tx1"/>
              </a:solidFill>
            </a:endParaRPr>
          </a:p>
          <a:p>
            <a:pPr algn="just">
              <a:lnSpc>
                <a:spcPct val="120000"/>
              </a:lnSpc>
              <a:spcBef>
                <a:spcPts val="600"/>
              </a:spcBef>
              <a:buFont typeface="Wingdings" panose="05000000000000000000" pitchFamily="2" charset="2"/>
              <a:buChar char="v"/>
            </a:pPr>
            <a:endParaRPr lang="en-US" sz="8000" b="0" dirty="0" smtClean="0">
              <a:solidFill>
                <a:schemeClr val="tx1"/>
              </a:solidFill>
            </a:endParaRPr>
          </a:p>
          <a:p>
            <a:pPr marL="0" indent="0" algn="just">
              <a:lnSpc>
                <a:spcPct val="120000"/>
              </a:lnSpc>
              <a:spcBef>
                <a:spcPts val="600"/>
              </a:spcBef>
              <a:buNone/>
            </a:pPr>
            <a:endParaRPr lang="en-US" sz="8000" b="0" dirty="0">
              <a:solidFill>
                <a:schemeClr val="tx1"/>
              </a:solidFill>
            </a:endParaRPr>
          </a:p>
          <a:p>
            <a:pPr marL="0" indent="0">
              <a:buNone/>
            </a:pPr>
            <a:endParaRPr lang="it-IT" sz="8000" dirty="0" smtClean="0">
              <a:solidFill>
                <a:schemeClr val="tx2"/>
              </a:solidFill>
              <a:latin typeface="Cambria" panose="02040503050406030204" pitchFamily="18" charset="0"/>
            </a:endParaRPr>
          </a:p>
          <a:p>
            <a:pPr marL="0" indent="0">
              <a:buNone/>
            </a:pPr>
            <a:endParaRPr lang="it-IT" sz="8000" dirty="0">
              <a:solidFill>
                <a:schemeClr val="tx2"/>
              </a:solidFill>
              <a:latin typeface="Cambria" panose="02040503050406030204" pitchFamily="18" charset="0"/>
            </a:endParaRPr>
          </a:p>
          <a:p>
            <a:pPr marL="0" indent="0">
              <a:buNone/>
            </a:pPr>
            <a:endParaRPr lang="el-GR" sz="8000" dirty="0">
              <a:solidFill>
                <a:schemeClr val="tx2"/>
              </a:solidFill>
              <a:latin typeface="Cambria" panose="02040503050406030204" pitchFamily="18" charset="0"/>
            </a:endParaRPr>
          </a:p>
          <a:p>
            <a:pPr marL="0" indent="0" algn="just">
              <a:lnSpc>
                <a:spcPct val="120000"/>
              </a:lnSpc>
              <a:spcBef>
                <a:spcPts val="600"/>
              </a:spcBef>
              <a:spcAft>
                <a:spcPts val="600"/>
              </a:spcAft>
              <a:buNone/>
            </a:pPr>
            <a:endParaRPr lang="en-US" sz="8000" b="0" dirty="0" smtClean="0">
              <a:solidFill>
                <a:schemeClr val="tx1"/>
              </a:solidFill>
              <a:latin typeface="Cambria" pitchFamily="18"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lvl="1" algn="just">
              <a:lnSpc>
                <a:spcPct val="80000"/>
              </a:lnSpc>
              <a:spcAft>
                <a:spcPct val="20000"/>
              </a:spcAft>
            </a:pPr>
            <a:endParaRPr lang="el-GR" sz="1800" b="1" dirty="0">
              <a:latin typeface="Verdana" pitchFamily="34" charset="0"/>
            </a:endParaRPr>
          </a:p>
        </p:txBody>
      </p:sp>
      <p:graphicFrame>
        <p:nvGraphicFramePr>
          <p:cNvPr id="10" name="Chart 42"/>
          <p:cNvGraphicFramePr/>
          <p:nvPr>
            <p:extLst>
              <p:ext uri="{D42A27DB-BD31-4B8C-83A1-F6EECF244321}">
                <p14:modId xmlns:p14="http://schemas.microsoft.com/office/powerpoint/2010/main" val="4164186076"/>
              </p:ext>
            </p:extLst>
          </p:nvPr>
        </p:nvGraphicFramePr>
        <p:xfrm>
          <a:off x="8316416" y="5589239"/>
          <a:ext cx="49188" cy="316909"/>
        </p:xfrm>
        <a:graphic>
          <a:graphicData uri="http://schemas.openxmlformats.org/drawingml/2006/chart">
            <c:chart xmlns:c="http://schemas.openxmlformats.org/drawingml/2006/chart" xmlns:r="http://schemas.openxmlformats.org/officeDocument/2006/relationships" r:id="rId4"/>
          </a:graphicData>
        </a:graphic>
      </p:graphicFrame>
      <p:sp>
        <p:nvSpPr>
          <p:cNvPr id="11" name="6 - Τίτλος"/>
          <p:cNvSpPr txBox="1">
            <a:spLocks/>
          </p:cNvSpPr>
          <p:nvPr/>
        </p:nvSpPr>
        <p:spPr>
          <a:xfrm>
            <a:off x="0" y="5733256"/>
            <a:ext cx="1691680" cy="288032"/>
          </a:xfrm>
          <a:prstGeom prst="rect">
            <a:avLst/>
          </a:prstGeom>
        </p:spPr>
        <p:txBody>
          <a:bodyPr vert="horz" lIns="91440" tIns="45720" rIns="91440" bIns="45720" rtlCol="0" anchor="ctr">
            <a:normAutofit fontScale="92500" lnSpcReduction="20000"/>
          </a:bodyPr>
          <a:lstStyle/>
          <a:p>
            <a:pPr algn="ctr">
              <a:spcBef>
                <a:spcPct val="0"/>
              </a:spcBef>
              <a:defRPr/>
            </a:pPr>
            <a:endParaRPr lang="el-GR" sz="1600" dirty="0" smtClean="0">
              <a:solidFill>
                <a:prstClr val="black"/>
              </a:solidFill>
              <a:latin typeface="Cambria" pitchFamily="18" charset="0"/>
            </a:endParaRPr>
          </a:p>
        </p:txBody>
      </p:sp>
      <p:pic>
        <p:nvPicPr>
          <p:cNvPr id="9" name="Εικόνα 8" descr="C:\Users\user\AppData\Local\Microsoft\Windows\Temporary Internet Files\Content.Outlook\0TVTFSZK\AUTHENTIC-OLIVE-NET_Logo.p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8709" y="0"/>
            <a:ext cx="2152650" cy="713740"/>
          </a:xfrm>
          <a:prstGeom prst="rect">
            <a:avLst/>
          </a:prstGeom>
          <a:noFill/>
          <a:ln>
            <a:noFill/>
          </a:ln>
        </p:spPr>
      </p:pic>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4" y="5888"/>
            <a:ext cx="864096" cy="716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36895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79512" y="713740"/>
            <a:ext cx="7992888" cy="1131084"/>
          </a:xfrm>
        </p:spPr>
        <p:txBody>
          <a:bodyPr>
            <a:normAutofit fontScale="90000"/>
          </a:bodyPr>
          <a:lstStyle/>
          <a:p>
            <a:pPr>
              <a:lnSpc>
                <a:spcPct val="115000"/>
              </a:lnSpc>
              <a:spcAft>
                <a:spcPts val="600"/>
              </a:spcAft>
              <a:tabLst>
                <a:tab pos="4591050" algn="l"/>
              </a:tabLst>
            </a:pPr>
            <a:r>
              <a:rPr lang="el-GR" sz="3600" b="1" dirty="0" smtClean="0">
                <a:solidFill>
                  <a:prstClr val="black"/>
                </a:solidFill>
                <a:latin typeface="Cambria" pitchFamily="18" charset="0"/>
                <a:ea typeface="Times New Roman"/>
                <a:cs typeface="Times New Roman"/>
              </a:rPr>
              <a:t/>
            </a:r>
            <a:br>
              <a:rPr lang="el-GR" sz="3600" b="1" dirty="0" smtClean="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
            </a:r>
            <a:br>
              <a:rPr lang="el-GR" sz="3600" b="1" dirty="0" smtClean="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   </a:t>
            </a:r>
            <a:br>
              <a:rPr lang="el-GR" sz="3600" b="1" dirty="0" smtClean="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ΠΟΠ </a:t>
            </a:r>
            <a:r>
              <a:rPr lang="en-US" sz="3600" b="1" dirty="0" smtClean="0">
                <a:solidFill>
                  <a:prstClr val="black"/>
                </a:solidFill>
                <a:latin typeface="Cambria" pitchFamily="18" charset="0"/>
                <a:ea typeface="Times New Roman"/>
                <a:cs typeface="Times New Roman"/>
              </a:rPr>
              <a:t>CASTEL DEL MONTE</a:t>
            </a:r>
            <a:r>
              <a:rPr lang="en-US" sz="2200" dirty="0" smtClean="0">
                <a:ea typeface="Calibri"/>
                <a:cs typeface="Times New Roman"/>
              </a:rPr>
              <a:t/>
            </a:r>
            <a:br>
              <a:rPr lang="en-US" sz="2200" dirty="0" smtClean="0">
                <a:ea typeface="Calibri"/>
                <a:cs typeface="Times New Roman"/>
              </a:rPr>
            </a:br>
            <a:r>
              <a:rPr lang="en-US" sz="2200" b="1" dirty="0" smtClean="0">
                <a:solidFill>
                  <a:prstClr val="black"/>
                </a:solidFill>
                <a:latin typeface="Cambria" pitchFamily="18" charset="0"/>
                <a:ea typeface="Times New Roman"/>
                <a:cs typeface="Times New Roman"/>
              </a:rPr>
              <a:t/>
            </a:r>
            <a:br>
              <a:rPr lang="en-US" sz="2200" b="1" dirty="0" smtClean="0">
                <a:solidFill>
                  <a:prstClr val="black"/>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200" dirty="0" smtClean="0">
                <a:solidFill>
                  <a:srgbClr val="47796A"/>
                </a:solidFill>
              </a:rPr>
              <a:t> </a:t>
            </a:r>
            <a:endParaRPr lang="el-GR" sz="3200" dirty="0" smtClean="0">
              <a:solidFill>
                <a:srgbClr val="47796A"/>
              </a:solidFill>
            </a:endParaRPr>
          </a:p>
        </p:txBody>
      </p:sp>
      <p:sp>
        <p:nvSpPr>
          <p:cNvPr id="8" name="Rectangle 2"/>
          <p:cNvSpPr>
            <a:spLocks noGrp="1" noChangeArrowheads="1"/>
          </p:cNvSpPr>
          <p:nvPr>
            <p:ph idx="1"/>
          </p:nvPr>
        </p:nvSpPr>
        <p:spPr>
          <a:xfrm>
            <a:off x="447936" y="1628800"/>
            <a:ext cx="7796472" cy="4968552"/>
          </a:xfrm>
        </p:spPr>
        <p:txBody>
          <a:bodyPr>
            <a:normAutofit lnSpcReduction="10000"/>
          </a:bodyPr>
          <a:lstStyle/>
          <a:p>
            <a:pPr marL="0" lvl="0" indent="0" algn="just">
              <a:lnSpc>
                <a:spcPct val="120000"/>
              </a:lnSpc>
              <a:spcBef>
                <a:spcPts val="600"/>
              </a:spcBef>
              <a:buNone/>
            </a:pPr>
            <a:r>
              <a:rPr lang="el-GR" sz="1800" b="0" dirty="0">
                <a:solidFill>
                  <a:prstClr val="black"/>
                </a:solidFill>
              </a:rPr>
              <a:t>Τ</a:t>
            </a:r>
            <a:r>
              <a:rPr lang="el-GR" sz="1800" b="0" dirty="0" smtClean="0">
                <a:solidFill>
                  <a:prstClr val="black"/>
                </a:solidFill>
              </a:rPr>
              <a:t>ο </a:t>
            </a:r>
            <a:r>
              <a:rPr lang="el-GR" sz="1800" b="0" dirty="0">
                <a:solidFill>
                  <a:prstClr val="black"/>
                </a:solidFill>
              </a:rPr>
              <a:t>εξαιρετικά παρθένο </a:t>
            </a:r>
            <a:r>
              <a:rPr lang="el-GR" sz="1800" b="0" dirty="0" smtClean="0">
                <a:solidFill>
                  <a:prstClr val="black"/>
                </a:solidFill>
              </a:rPr>
              <a:t>ΠΟΠ ελαιόλαδο </a:t>
            </a:r>
            <a:r>
              <a:rPr lang="en-US" sz="1800" b="0" dirty="0">
                <a:solidFill>
                  <a:prstClr val="black"/>
                </a:solidFill>
              </a:rPr>
              <a:t>Castel del </a:t>
            </a:r>
            <a:r>
              <a:rPr lang="en-US" sz="1800" b="0" dirty="0" smtClean="0">
                <a:solidFill>
                  <a:prstClr val="black"/>
                </a:solidFill>
              </a:rPr>
              <a:t>Monte</a:t>
            </a:r>
            <a:r>
              <a:rPr lang="el-GR" sz="1800" b="0" dirty="0" smtClean="0">
                <a:solidFill>
                  <a:prstClr val="black"/>
                </a:solidFill>
              </a:rPr>
              <a:t> προέρχεται </a:t>
            </a:r>
            <a:r>
              <a:rPr lang="el-GR" sz="1800" b="0" dirty="0">
                <a:solidFill>
                  <a:prstClr val="black"/>
                </a:solidFill>
              </a:rPr>
              <a:t>από </a:t>
            </a:r>
            <a:r>
              <a:rPr lang="el-GR" sz="1800" b="0" dirty="0" smtClean="0">
                <a:solidFill>
                  <a:prstClr val="black"/>
                </a:solidFill>
              </a:rPr>
              <a:t>το </a:t>
            </a:r>
            <a:r>
              <a:rPr lang="el-GR" sz="1800" b="0" dirty="0">
                <a:solidFill>
                  <a:prstClr val="black"/>
                </a:solidFill>
              </a:rPr>
              <a:t>βόρειο τμήμα του Μπάρι, στους πρόποδες του </a:t>
            </a:r>
            <a:r>
              <a:rPr lang="el-GR" sz="1800" b="0" dirty="0" err="1">
                <a:solidFill>
                  <a:prstClr val="black"/>
                </a:solidFill>
              </a:rPr>
              <a:t>Castel</a:t>
            </a:r>
            <a:r>
              <a:rPr lang="el-GR" sz="1800" b="0" dirty="0">
                <a:solidFill>
                  <a:prstClr val="black"/>
                </a:solidFill>
              </a:rPr>
              <a:t> </a:t>
            </a:r>
            <a:r>
              <a:rPr lang="el-GR" sz="1800" b="0" dirty="0" err="1">
                <a:solidFill>
                  <a:prstClr val="black"/>
                </a:solidFill>
              </a:rPr>
              <a:t>del</a:t>
            </a:r>
            <a:r>
              <a:rPr lang="el-GR" sz="1800" b="0" dirty="0">
                <a:solidFill>
                  <a:prstClr val="black"/>
                </a:solidFill>
              </a:rPr>
              <a:t> </a:t>
            </a:r>
            <a:r>
              <a:rPr lang="el-GR" sz="1800" b="0" dirty="0" err="1">
                <a:solidFill>
                  <a:prstClr val="black"/>
                </a:solidFill>
              </a:rPr>
              <a:t>Monte</a:t>
            </a:r>
            <a:r>
              <a:rPr lang="el-GR" sz="1800" b="0" dirty="0">
                <a:solidFill>
                  <a:prstClr val="black"/>
                </a:solidFill>
              </a:rPr>
              <a:t>. Η έντονη και ιδιαίτερα φρουτώδης γεύση του, σε συνδυασμό με την πικρή </a:t>
            </a:r>
            <a:r>
              <a:rPr lang="el-GR" sz="1800" b="0" dirty="0" smtClean="0">
                <a:solidFill>
                  <a:prstClr val="black"/>
                </a:solidFill>
              </a:rPr>
              <a:t>επίγευση, </a:t>
            </a:r>
            <a:r>
              <a:rPr lang="el-GR" sz="1800" b="0" dirty="0">
                <a:solidFill>
                  <a:prstClr val="black"/>
                </a:solidFill>
              </a:rPr>
              <a:t>κάνουν αυτό το ελαιόλαδο μοναδικό. </a:t>
            </a:r>
            <a:endParaRPr lang="el-GR" sz="1800" b="0" dirty="0" smtClean="0">
              <a:solidFill>
                <a:prstClr val="black"/>
              </a:solidFill>
            </a:endParaRPr>
          </a:p>
          <a:p>
            <a:pPr marL="0" lvl="0" indent="0" algn="just">
              <a:lnSpc>
                <a:spcPct val="120000"/>
              </a:lnSpc>
              <a:spcBef>
                <a:spcPts val="600"/>
              </a:spcBef>
              <a:buNone/>
            </a:pPr>
            <a:r>
              <a:rPr lang="el-GR" sz="1800" b="0" dirty="0" smtClean="0">
                <a:solidFill>
                  <a:prstClr val="black"/>
                </a:solidFill>
              </a:rPr>
              <a:t>Αυτό </a:t>
            </a:r>
            <a:r>
              <a:rPr lang="el-GR" sz="1800" b="0" dirty="0">
                <a:solidFill>
                  <a:prstClr val="black"/>
                </a:solidFill>
              </a:rPr>
              <a:t>το λάδι προέρχεται από την ποικιλία της ελιάς που ονομάζεται </a:t>
            </a:r>
            <a:r>
              <a:rPr lang="el-GR" sz="1800" b="0" dirty="0" err="1">
                <a:solidFill>
                  <a:prstClr val="black"/>
                </a:solidFill>
              </a:rPr>
              <a:t>Coratina</a:t>
            </a:r>
            <a:r>
              <a:rPr lang="el-GR" sz="1800" b="0" dirty="0">
                <a:solidFill>
                  <a:prstClr val="black"/>
                </a:solidFill>
              </a:rPr>
              <a:t>, που διατίθεται στους ελαιώνες σε ποσοστό τουλάχιστον 80%. Οι ελιές συγκομίζονται απευθείας από το δέντρο με το χέρι ή με μηχανικές </a:t>
            </a:r>
            <a:r>
              <a:rPr lang="el-GR" sz="1800" b="0" dirty="0" smtClean="0">
                <a:solidFill>
                  <a:prstClr val="black"/>
                </a:solidFill>
              </a:rPr>
              <a:t>μεθόδους. </a:t>
            </a:r>
          </a:p>
          <a:p>
            <a:pPr marL="0" lvl="0" indent="0" algn="just">
              <a:lnSpc>
                <a:spcPct val="120000"/>
              </a:lnSpc>
              <a:spcBef>
                <a:spcPts val="600"/>
              </a:spcBef>
              <a:buNone/>
            </a:pPr>
            <a:r>
              <a:rPr lang="el-GR" sz="1800" b="0" dirty="0" smtClean="0">
                <a:solidFill>
                  <a:prstClr val="black"/>
                </a:solidFill>
              </a:rPr>
              <a:t>Για </a:t>
            </a:r>
            <a:r>
              <a:rPr lang="el-GR" sz="1800" b="0" dirty="0">
                <a:solidFill>
                  <a:prstClr val="black"/>
                </a:solidFill>
              </a:rPr>
              <a:t>την εξαγωγή ελαιολάδου οι μόνες μηχανικές και φυσικές διεργασίες που επιτρέπονται είναι αυτές που επιτρέπουν την παραγωγή ελαιολάδου αποφεύγοντας οποιαδήποτε αλλοίωση των χαρακτηριστικών των φρούτων. Το λάδι πρέπει να παραχθεί εντός δύο ημερών μετά τη συγκομιδή.</a:t>
            </a:r>
          </a:p>
          <a:p>
            <a:pPr marL="0" lvl="0" indent="0" algn="just">
              <a:lnSpc>
                <a:spcPct val="120000"/>
              </a:lnSpc>
              <a:spcBef>
                <a:spcPts val="600"/>
              </a:spcBef>
              <a:buNone/>
            </a:pPr>
            <a:endParaRPr lang="el-GR" sz="1700" i="1" dirty="0" smtClean="0">
              <a:solidFill>
                <a:prstClr val="black"/>
              </a:solidFill>
            </a:endParaRPr>
          </a:p>
          <a:p>
            <a:pPr marL="0" lvl="0" indent="0" algn="just">
              <a:lnSpc>
                <a:spcPct val="120000"/>
              </a:lnSpc>
              <a:spcBef>
                <a:spcPts val="600"/>
              </a:spcBef>
              <a:buNone/>
            </a:pPr>
            <a:r>
              <a:rPr lang="el-GR" sz="1700" i="1" dirty="0" smtClean="0">
                <a:solidFill>
                  <a:prstClr val="black"/>
                </a:solidFill>
              </a:rPr>
              <a:t>Περισσότερες πληροφορίες στο </a:t>
            </a:r>
            <a:r>
              <a:rPr lang="en-US" sz="1700" i="1" dirty="0">
                <a:solidFill>
                  <a:prstClr val="black"/>
                </a:solidFill>
              </a:rPr>
              <a:t>link</a:t>
            </a:r>
            <a:r>
              <a:rPr lang="en-US" sz="1700" i="1" dirty="0" smtClean="0">
                <a:solidFill>
                  <a:prstClr val="black"/>
                </a:solidFill>
              </a:rPr>
              <a:t>:</a:t>
            </a:r>
          </a:p>
          <a:p>
            <a:pPr marL="0" lvl="0" indent="0" algn="just">
              <a:lnSpc>
                <a:spcPct val="120000"/>
              </a:lnSpc>
              <a:spcBef>
                <a:spcPts val="0"/>
              </a:spcBef>
              <a:buNone/>
            </a:pPr>
            <a:r>
              <a:rPr lang="en-US" sz="1700" dirty="0">
                <a:solidFill>
                  <a:prstClr val="black"/>
                </a:solidFill>
                <a:hlinkClick r:id="rId3"/>
              </a:rPr>
              <a:t>http://www.portfoil.com/en/index.php?option=com_oliveoil&amp;task=view&amp;id=802&amp;params</a:t>
            </a:r>
            <a:r>
              <a:rPr lang="en-US" sz="1700" dirty="0" smtClean="0">
                <a:solidFill>
                  <a:prstClr val="black"/>
                </a:solidFill>
              </a:rPr>
              <a:t>=,,,</a:t>
            </a:r>
            <a:endParaRPr lang="el-GR" sz="1700" dirty="0" smtClean="0">
              <a:solidFill>
                <a:prstClr val="black"/>
              </a:solidFill>
            </a:endParaRPr>
          </a:p>
          <a:p>
            <a:pPr marL="0" lvl="0" indent="0" algn="just">
              <a:lnSpc>
                <a:spcPct val="120000"/>
              </a:lnSpc>
              <a:spcBef>
                <a:spcPts val="0"/>
              </a:spcBef>
              <a:buNone/>
            </a:pPr>
            <a:endParaRPr lang="el-GR" sz="1700" dirty="0" smtClean="0">
              <a:solidFill>
                <a:prstClr val="black"/>
              </a:solidFill>
            </a:endParaRPr>
          </a:p>
          <a:p>
            <a:pPr marL="0" lvl="0" indent="0" algn="just">
              <a:lnSpc>
                <a:spcPct val="120000"/>
              </a:lnSpc>
              <a:spcBef>
                <a:spcPts val="0"/>
              </a:spcBef>
              <a:buNone/>
            </a:pPr>
            <a:endParaRPr lang="el-GR" sz="1700" dirty="0" smtClean="0">
              <a:solidFill>
                <a:prstClr val="black"/>
              </a:solidFill>
            </a:endParaRPr>
          </a:p>
          <a:p>
            <a:pPr marL="0" lvl="0" indent="0" algn="just">
              <a:lnSpc>
                <a:spcPct val="120000"/>
              </a:lnSpc>
              <a:spcBef>
                <a:spcPts val="0"/>
              </a:spcBef>
              <a:buNone/>
            </a:pPr>
            <a:endParaRPr lang="el-GR" sz="1700" dirty="0" smtClean="0">
              <a:solidFill>
                <a:prstClr val="black"/>
              </a:solidFill>
            </a:endParaRPr>
          </a:p>
          <a:p>
            <a:pPr marL="0" lvl="0" indent="0" algn="just">
              <a:lnSpc>
                <a:spcPct val="120000"/>
              </a:lnSpc>
              <a:spcBef>
                <a:spcPts val="0"/>
              </a:spcBef>
              <a:buNone/>
            </a:pPr>
            <a:endParaRPr lang="el-GR" sz="1700" b="0" dirty="0" smtClean="0">
              <a:solidFill>
                <a:prstClr val="black"/>
              </a:solidFill>
            </a:endParaRPr>
          </a:p>
          <a:p>
            <a:pPr lvl="0" algn="just">
              <a:lnSpc>
                <a:spcPct val="120000"/>
              </a:lnSpc>
              <a:spcBef>
                <a:spcPts val="600"/>
              </a:spcBef>
              <a:buFontTx/>
              <a:buChar char="-"/>
            </a:pPr>
            <a:endParaRPr lang="el-GR" sz="1700" b="0" dirty="0">
              <a:solidFill>
                <a:prstClr val="black"/>
              </a:solidFill>
            </a:endParaRPr>
          </a:p>
          <a:p>
            <a:pPr marL="0" indent="0" algn="just">
              <a:lnSpc>
                <a:spcPct val="120000"/>
              </a:lnSpc>
              <a:spcBef>
                <a:spcPts val="600"/>
              </a:spcBef>
              <a:buNone/>
            </a:pPr>
            <a:endParaRPr lang="el-GR" sz="1800" dirty="0" smtClean="0">
              <a:solidFill>
                <a:schemeClr val="tx1"/>
              </a:solidFill>
            </a:endParaRPr>
          </a:p>
          <a:p>
            <a:pPr algn="just">
              <a:lnSpc>
                <a:spcPct val="120000"/>
              </a:lnSpc>
              <a:spcBef>
                <a:spcPts val="600"/>
              </a:spcBef>
              <a:buFont typeface="Wingdings" panose="05000000000000000000" pitchFamily="2" charset="2"/>
              <a:buChar char="v"/>
            </a:pPr>
            <a:endParaRPr lang="en-US" sz="8000" b="0" dirty="0" smtClean="0">
              <a:solidFill>
                <a:schemeClr val="tx1"/>
              </a:solidFill>
            </a:endParaRPr>
          </a:p>
          <a:p>
            <a:pPr marL="0" indent="0" algn="just">
              <a:lnSpc>
                <a:spcPct val="120000"/>
              </a:lnSpc>
              <a:spcBef>
                <a:spcPts val="600"/>
              </a:spcBef>
              <a:buNone/>
            </a:pPr>
            <a:endParaRPr lang="en-US" sz="8000" b="0" dirty="0">
              <a:solidFill>
                <a:schemeClr val="tx1"/>
              </a:solidFill>
            </a:endParaRPr>
          </a:p>
          <a:p>
            <a:pPr marL="0" indent="0">
              <a:buNone/>
            </a:pPr>
            <a:endParaRPr lang="it-IT" sz="8000" dirty="0" smtClean="0">
              <a:solidFill>
                <a:schemeClr val="tx2"/>
              </a:solidFill>
              <a:latin typeface="Cambria" panose="02040503050406030204" pitchFamily="18" charset="0"/>
            </a:endParaRPr>
          </a:p>
          <a:p>
            <a:pPr marL="0" indent="0">
              <a:buNone/>
            </a:pPr>
            <a:endParaRPr lang="it-IT" sz="8000" dirty="0">
              <a:solidFill>
                <a:schemeClr val="tx2"/>
              </a:solidFill>
              <a:latin typeface="Cambria" panose="02040503050406030204" pitchFamily="18" charset="0"/>
            </a:endParaRPr>
          </a:p>
          <a:p>
            <a:pPr marL="0" indent="0">
              <a:buNone/>
            </a:pPr>
            <a:endParaRPr lang="el-GR" sz="8000" dirty="0">
              <a:solidFill>
                <a:schemeClr val="tx2"/>
              </a:solidFill>
              <a:latin typeface="Cambria" panose="02040503050406030204" pitchFamily="18" charset="0"/>
            </a:endParaRPr>
          </a:p>
          <a:p>
            <a:pPr marL="0" indent="0" algn="just">
              <a:lnSpc>
                <a:spcPct val="120000"/>
              </a:lnSpc>
              <a:spcBef>
                <a:spcPts val="600"/>
              </a:spcBef>
              <a:spcAft>
                <a:spcPts val="600"/>
              </a:spcAft>
              <a:buNone/>
            </a:pPr>
            <a:endParaRPr lang="en-US" sz="8000" b="0" dirty="0" smtClean="0">
              <a:solidFill>
                <a:schemeClr val="tx1"/>
              </a:solidFill>
              <a:latin typeface="Cambria" pitchFamily="18"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lvl="1" algn="just">
              <a:lnSpc>
                <a:spcPct val="80000"/>
              </a:lnSpc>
              <a:spcAft>
                <a:spcPct val="20000"/>
              </a:spcAft>
            </a:pPr>
            <a:endParaRPr lang="el-GR" sz="1800" b="1" dirty="0">
              <a:latin typeface="Verdana" pitchFamily="34" charset="0"/>
            </a:endParaRPr>
          </a:p>
        </p:txBody>
      </p:sp>
      <p:graphicFrame>
        <p:nvGraphicFramePr>
          <p:cNvPr id="10" name="Chart 42"/>
          <p:cNvGraphicFramePr/>
          <p:nvPr>
            <p:extLst>
              <p:ext uri="{D42A27DB-BD31-4B8C-83A1-F6EECF244321}">
                <p14:modId xmlns:p14="http://schemas.microsoft.com/office/powerpoint/2010/main" val="1397483836"/>
              </p:ext>
            </p:extLst>
          </p:nvPr>
        </p:nvGraphicFramePr>
        <p:xfrm>
          <a:off x="8316416" y="5589239"/>
          <a:ext cx="49188" cy="316909"/>
        </p:xfrm>
        <a:graphic>
          <a:graphicData uri="http://schemas.openxmlformats.org/drawingml/2006/chart">
            <c:chart xmlns:c="http://schemas.openxmlformats.org/drawingml/2006/chart" xmlns:r="http://schemas.openxmlformats.org/officeDocument/2006/relationships" r:id="rId4"/>
          </a:graphicData>
        </a:graphic>
      </p:graphicFrame>
      <p:sp>
        <p:nvSpPr>
          <p:cNvPr id="11" name="6 - Τίτλος"/>
          <p:cNvSpPr txBox="1">
            <a:spLocks/>
          </p:cNvSpPr>
          <p:nvPr/>
        </p:nvSpPr>
        <p:spPr>
          <a:xfrm>
            <a:off x="0" y="5733256"/>
            <a:ext cx="1691680" cy="288032"/>
          </a:xfrm>
          <a:prstGeom prst="rect">
            <a:avLst/>
          </a:prstGeom>
        </p:spPr>
        <p:txBody>
          <a:bodyPr vert="horz" lIns="91440" tIns="45720" rIns="91440" bIns="45720" rtlCol="0" anchor="ctr">
            <a:normAutofit fontScale="92500" lnSpcReduction="20000"/>
          </a:bodyPr>
          <a:lstStyle/>
          <a:p>
            <a:pPr algn="ctr">
              <a:spcBef>
                <a:spcPct val="0"/>
              </a:spcBef>
              <a:defRPr/>
            </a:pPr>
            <a:endParaRPr lang="el-GR" sz="1600" dirty="0" smtClean="0">
              <a:solidFill>
                <a:prstClr val="black"/>
              </a:solidFill>
              <a:latin typeface="Cambria" pitchFamily="18" charset="0"/>
            </a:endParaRPr>
          </a:p>
        </p:txBody>
      </p:sp>
      <p:pic>
        <p:nvPicPr>
          <p:cNvPr id="9" name="Εικόνα 8" descr="C:\Users\user\AppData\Local\Microsoft\Windows\Temporary Internet Files\Content.Outlook\0TVTFSZK\AUTHENTIC-OLIVE-NET_Logo.p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8709" y="0"/>
            <a:ext cx="2152650" cy="713740"/>
          </a:xfrm>
          <a:prstGeom prst="rect">
            <a:avLst/>
          </a:prstGeom>
          <a:noFill/>
          <a:ln>
            <a:noFill/>
          </a:ln>
        </p:spPr>
      </p:pic>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68" y="28945"/>
            <a:ext cx="864095" cy="716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9101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79512" y="468832"/>
            <a:ext cx="7992888" cy="1592016"/>
          </a:xfrm>
        </p:spPr>
        <p:txBody>
          <a:bodyPr>
            <a:normAutofit fontScale="90000"/>
          </a:bodyPr>
          <a:lstStyle/>
          <a:p>
            <a:pPr>
              <a:lnSpc>
                <a:spcPct val="115000"/>
              </a:lnSpc>
              <a:spcAft>
                <a:spcPts val="600"/>
              </a:spcAft>
              <a:tabLst>
                <a:tab pos="4591050" algn="l"/>
              </a:tabLst>
            </a:pPr>
            <a:r>
              <a:rPr lang="el-GR" sz="3600" b="1" dirty="0" smtClean="0">
                <a:solidFill>
                  <a:prstClr val="black"/>
                </a:solidFill>
                <a:latin typeface="Cambria" pitchFamily="18" charset="0"/>
                <a:ea typeface="Times New Roman"/>
                <a:cs typeface="Times New Roman"/>
              </a:rPr>
              <a:t/>
            </a:r>
            <a:br>
              <a:rPr lang="el-GR" sz="3600" b="1" dirty="0" smtClean="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
            </a:r>
            <a:br>
              <a:rPr lang="el-GR" sz="3600" b="1" dirty="0" smtClean="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   </a:t>
            </a:r>
            <a:br>
              <a:rPr lang="el-GR" sz="3600" b="1" dirty="0" smtClean="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ΠΟΠ </a:t>
            </a:r>
            <a:r>
              <a:rPr lang="en-US" sz="3600" b="1" dirty="0" smtClean="0">
                <a:solidFill>
                  <a:prstClr val="black"/>
                </a:solidFill>
                <a:latin typeface="Cambria" pitchFamily="18" charset="0"/>
                <a:ea typeface="Times New Roman"/>
                <a:cs typeface="Times New Roman"/>
              </a:rPr>
              <a:t>B</a:t>
            </a:r>
            <a:r>
              <a:rPr lang="el-GR" sz="3600" b="1" dirty="0" smtClean="0">
                <a:solidFill>
                  <a:prstClr val="black"/>
                </a:solidFill>
                <a:latin typeface="Cambria" pitchFamily="18" charset="0"/>
                <a:ea typeface="Times New Roman"/>
                <a:cs typeface="Times New Roman"/>
              </a:rPr>
              <a:t>ΙΤΟΝΤΟ</a:t>
            </a:r>
            <a:r>
              <a:rPr lang="en-US" sz="2200" dirty="0" smtClean="0">
                <a:ea typeface="Calibri"/>
                <a:cs typeface="Times New Roman"/>
              </a:rPr>
              <a:t/>
            </a:r>
            <a:br>
              <a:rPr lang="en-US" sz="2200" dirty="0" smtClean="0">
                <a:ea typeface="Calibri"/>
                <a:cs typeface="Times New Roman"/>
              </a:rPr>
            </a:br>
            <a:r>
              <a:rPr lang="en-US" sz="2200" b="1" dirty="0" smtClean="0">
                <a:solidFill>
                  <a:prstClr val="black"/>
                </a:solidFill>
                <a:latin typeface="Cambria" pitchFamily="18" charset="0"/>
                <a:ea typeface="Times New Roman"/>
                <a:cs typeface="Times New Roman"/>
              </a:rPr>
              <a:t/>
            </a:r>
            <a:br>
              <a:rPr lang="en-US" sz="2200" b="1" dirty="0" smtClean="0">
                <a:solidFill>
                  <a:prstClr val="black"/>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200" dirty="0" smtClean="0">
                <a:solidFill>
                  <a:srgbClr val="47796A"/>
                </a:solidFill>
              </a:rPr>
              <a:t> </a:t>
            </a:r>
            <a:endParaRPr lang="el-GR" sz="3200" dirty="0" smtClean="0">
              <a:solidFill>
                <a:srgbClr val="47796A"/>
              </a:solidFill>
            </a:endParaRPr>
          </a:p>
        </p:txBody>
      </p:sp>
      <p:sp>
        <p:nvSpPr>
          <p:cNvPr id="8" name="Rectangle 2"/>
          <p:cNvSpPr>
            <a:spLocks noGrp="1" noChangeArrowheads="1"/>
          </p:cNvSpPr>
          <p:nvPr>
            <p:ph idx="1"/>
          </p:nvPr>
        </p:nvSpPr>
        <p:spPr>
          <a:xfrm>
            <a:off x="447936" y="1340768"/>
            <a:ext cx="7796472" cy="5256584"/>
          </a:xfrm>
        </p:spPr>
        <p:txBody>
          <a:bodyPr>
            <a:normAutofit lnSpcReduction="10000"/>
          </a:bodyPr>
          <a:lstStyle/>
          <a:p>
            <a:pPr marL="0" lvl="0" indent="0" algn="just">
              <a:lnSpc>
                <a:spcPct val="120000"/>
              </a:lnSpc>
              <a:spcBef>
                <a:spcPts val="600"/>
              </a:spcBef>
              <a:buNone/>
            </a:pPr>
            <a:r>
              <a:rPr lang="el-GR" sz="1700" b="0" dirty="0">
                <a:solidFill>
                  <a:prstClr val="black"/>
                </a:solidFill>
              </a:rPr>
              <a:t>Το εξαιρετικά παρθένο ΠΟΠ ελαιόλαδο </a:t>
            </a:r>
            <a:r>
              <a:rPr lang="en-US" sz="1700" b="0" dirty="0" smtClean="0">
                <a:solidFill>
                  <a:prstClr val="black"/>
                </a:solidFill>
              </a:rPr>
              <a:t>Bit</a:t>
            </a:r>
            <a:r>
              <a:rPr lang="el-GR" sz="1700" b="0" dirty="0" smtClean="0">
                <a:solidFill>
                  <a:prstClr val="black"/>
                </a:solidFill>
              </a:rPr>
              <a:t>ο</a:t>
            </a:r>
            <a:r>
              <a:rPr lang="en-US" sz="1700" b="0" dirty="0" err="1" smtClean="0">
                <a:solidFill>
                  <a:prstClr val="black"/>
                </a:solidFill>
              </a:rPr>
              <a:t>nto</a:t>
            </a:r>
            <a:r>
              <a:rPr lang="en-US" sz="1700" b="0" dirty="0" smtClean="0">
                <a:solidFill>
                  <a:prstClr val="black"/>
                </a:solidFill>
              </a:rPr>
              <a:t> </a:t>
            </a:r>
            <a:r>
              <a:rPr lang="el-GR" sz="1700" b="0" dirty="0" smtClean="0">
                <a:solidFill>
                  <a:prstClr val="black"/>
                </a:solidFill>
              </a:rPr>
              <a:t>παράγεται </a:t>
            </a:r>
            <a:r>
              <a:rPr lang="el-GR" sz="1700" b="0" dirty="0">
                <a:solidFill>
                  <a:prstClr val="black"/>
                </a:solidFill>
              </a:rPr>
              <a:t>στην κεντρική περιοχή της επαρχίας Μπάρι. Αυτή η περιοχή ονομάζεται "</a:t>
            </a:r>
            <a:r>
              <a:rPr lang="el-GR" sz="1700" b="0" dirty="0" err="1">
                <a:solidFill>
                  <a:prstClr val="black"/>
                </a:solidFill>
              </a:rPr>
              <a:t>Conca</a:t>
            </a:r>
            <a:r>
              <a:rPr lang="el-GR" sz="1700" b="0" dirty="0">
                <a:solidFill>
                  <a:prstClr val="black"/>
                </a:solidFill>
              </a:rPr>
              <a:t> </a:t>
            </a:r>
            <a:r>
              <a:rPr lang="el-GR" sz="1700" b="0" dirty="0" err="1">
                <a:solidFill>
                  <a:prstClr val="black"/>
                </a:solidFill>
              </a:rPr>
              <a:t>Barese</a:t>
            </a:r>
            <a:r>
              <a:rPr lang="el-GR" sz="1700" b="0" dirty="0">
                <a:solidFill>
                  <a:prstClr val="black"/>
                </a:solidFill>
              </a:rPr>
              <a:t>" (λεκάνη του Μπάρι) και το εξαιρετικό παρθένο ελαιόλαδο διατηρεί το άθικτο φρουτώδες άρωμά του, με καθαρές νότες από φρέσκα βότανα και αμύγδαλο και ελαφρώς πικρή και πικάντικη γεύση. </a:t>
            </a:r>
            <a:endParaRPr lang="en-US" sz="1700" b="0" dirty="0" smtClean="0">
              <a:solidFill>
                <a:prstClr val="black"/>
              </a:solidFill>
            </a:endParaRPr>
          </a:p>
          <a:p>
            <a:pPr marL="0" lvl="0" indent="0" algn="just">
              <a:lnSpc>
                <a:spcPct val="120000"/>
              </a:lnSpc>
              <a:spcBef>
                <a:spcPts val="600"/>
              </a:spcBef>
              <a:buNone/>
            </a:pPr>
            <a:r>
              <a:rPr lang="el-GR" sz="1700" b="0" dirty="0" smtClean="0">
                <a:solidFill>
                  <a:prstClr val="black"/>
                </a:solidFill>
              </a:rPr>
              <a:t>Αυτό </a:t>
            </a:r>
            <a:r>
              <a:rPr lang="el-GR" sz="1700" b="0" dirty="0">
                <a:solidFill>
                  <a:prstClr val="black"/>
                </a:solidFill>
              </a:rPr>
              <a:t>το λάδι προέρχεται από τις ακόλουθες ποικιλίες ελιάς που διατίθενται μεμονωμένα ή από κοινού στις ελιές: τουλάχιστον το 80% των </a:t>
            </a:r>
            <a:r>
              <a:rPr lang="el-GR" sz="1700" b="0" dirty="0" err="1">
                <a:solidFill>
                  <a:prstClr val="black"/>
                </a:solidFill>
              </a:rPr>
              <a:t>Cima</a:t>
            </a:r>
            <a:r>
              <a:rPr lang="el-GR" sz="1700" b="0" dirty="0">
                <a:solidFill>
                  <a:prstClr val="black"/>
                </a:solidFill>
              </a:rPr>
              <a:t> di </a:t>
            </a:r>
            <a:r>
              <a:rPr lang="el-GR" sz="1700" b="0" dirty="0" err="1">
                <a:solidFill>
                  <a:prstClr val="black"/>
                </a:solidFill>
              </a:rPr>
              <a:t>Bitonto</a:t>
            </a:r>
            <a:r>
              <a:rPr lang="el-GR" sz="1700" b="0" dirty="0">
                <a:solidFill>
                  <a:prstClr val="black"/>
                </a:solidFill>
              </a:rPr>
              <a:t> ή </a:t>
            </a:r>
            <a:r>
              <a:rPr lang="el-GR" sz="1700" b="0" dirty="0" err="1">
                <a:solidFill>
                  <a:prstClr val="black"/>
                </a:solidFill>
              </a:rPr>
              <a:t>Ogliarola</a:t>
            </a:r>
            <a:r>
              <a:rPr lang="el-GR" sz="1700" b="0" dirty="0">
                <a:solidFill>
                  <a:prstClr val="black"/>
                </a:solidFill>
              </a:rPr>
              <a:t> </a:t>
            </a:r>
            <a:r>
              <a:rPr lang="el-GR" sz="1700" b="0" dirty="0" err="1">
                <a:solidFill>
                  <a:prstClr val="black"/>
                </a:solidFill>
              </a:rPr>
              <a:t>Barese</a:t>
            </a:r>
            <a:r>
              <a:rPr lang="el-GR" sz="1700" b="0" dirty="0">
                <a:solidFill>
                  <a:prstClr val="black"/>
                </a:solidFill>
              </a:rPr>
              <a:t> και </a:t>
            </a:r>
            <a:r>
              <a:rPr lang="en-US" sz="1700" b="0" dirty="0" smtClean="0">
                <a:solidFill>
                  <a:prstClr val="black"/>
                </a:solidFill>
              </a:rPr>
              <a:t>20% </a:t>
            </a:r>
            <a:r>
              <a:rPr lang="el-GR" sz="1700" b="0" dirty="0" smtClean="0">
                <a:solidFill>
                  <a:prstClr val="black"/>
                </a:solidFill>
              </a:rPr>
              <a:t>Coratina</a:t>
            </a:r>
            <a:r>
              <a:rPr lang="el-GR" sz="1700" b="0" dirty="0">
                <a:solidFill>
                  <a:prstClr val="black"/>
                </a:solidFill>
              </a:rPr>
              <a:t>. Οι ελιές συγκομίζονται απευθείας από το δέντρο με το χέρι ή με </a:t>
            </a:r>
            <a:r>
              <a:rPr lang="el-GR" sz="1700" b="0">
                <a:solidFill>
                  <a:prstClr val="black"/>
                </a:solidFill>
              </a:rPr>
              <a:t>μηχανικές </a:t>
            </a:r>
            <a:r>
              <a:rPr lang="el-GR" sz="1700" b="0" smtClean="0">
                <a:solidFill>
                  <a:prstClr val="black"/>
                </a:solidFill>
              </a:rPr>
              <a:t>μεθόδους. </a:t>
            </a:r>
            <a:endParaRPr lang="en-US" sz="1700" b="0" dirty="0" smtClean="0">
              <a:solidFill>
                <a:prstClr val="black"/>
              </a:solidFill>
            </a:endParaRPr>
          </a:p>
          <a:p>
            <a:pPr marL="0" lvl="0" indent="0" algn="just">
              <a:lnSpc>
                <a:spcPct val="120000"/>
              </a:lnSpc>
              <a:spcBef>
                <a:spcPts val="600"/>
              </a:spcBef>
              <a:buNone/>
            </a:pPr>
            <a:r>
              <a:rPr lang="el-GR" sz="1700" b="0" dirty="0" smtClean="0">
                <a:solidFill>
                  <a:prstClr val="black"/>
                </a:solidFill>
              </a:rPr>
              <a:t>Για </a:t>
            </a:r>
            <a:r>
              <a:rPr lang="el-GR" sz="1700" b="0" dirty="0">
                <a:solidFill>
                  <a:prstClr val="black"/>
                </a:solidFill>
              </a:rPr>
              <a:t>την εξαγωγή ελαιολάδου οι μόνες μηχανικές και φυσικές διεργασίες που επιτρέπονται είναι αυτές που επιτρέπουν την παραγωγή ελαιολάδου αποφεύγοντας οποιαδήποτε αλλοίωση των χαρακτηριστικών των φρούτων. Το λάδι πρέπει να παραχθεί εντός δύο ημερών μετά τη συγκομιδή.</a:t>
            </a:r>
            <a:endParaRPr lang="el-GR" sz="1700" b="0" dirty="0" smtClean="0">
              <a:solidFill>
                <a:prstClr val="black"/>
              </a:solidFill>
            </a:endParaRPr>
          </a:p>
          <a:p>
            <a:pPr marL="0" lvl="0" indent="0" algn="just">
              <a:lnSpc>
                <a:spcPct val="120000"/>
              </a:lnSpc>
              <a:spcBef>
                <a:spcPts val="600"/>
              </a:spcBef>
              <a:buNone/>
            </a:pPr>
            <a:endParaRPr lang="el-GR" sz="1700" i="1" dirty="0">
              <a:solidFill>
                <a:prstClr val="black"/>
              </a:solidFill>
            </a:endParaRPr>
          </a:p>
          <a:p>
            <a:pPr marL="0" lvl="0" indent="0" algn="just">
              <a:lnSpc>
                <a:spcPct val="120000"/>
              </a:lnSpc>
              <a:spcBef>
                <a:spcPts val="600"/>
              </a:spcBef>
              <a:buNone/>
            </a:pPr>
            <a:r>
              <a:rPr lang="el-GR" sz="1700" i="1" dirty="0" smtClean="0">
                <a:solidFill>
                  <a:prstClr val="black"/>
                </a:solidFill>
              </a:rPr>
              <a:t>Περισσότερες πληροφορίες στο </a:t>
            </a:r>
            <a:r>
              <a:rPr lang="en-US" sz="1700" i="1" dirty="0">
                <a:solidFill>
                  <a:prstClr val="black"/>
                </a:solidFill>
              </a:rPr>
              <a:t>link</a:t>
            </a:r>
            <a:r>
              <a:rPr lang="en-US" sz="1700" i="1" dirty="0" smtClean="0">
                <a:solidFill>
                  <a:prstClr val="black"/>
                </a:solidFill>
              </a:rPr>
              <a:t>:</a:t>
            </a:r>
          </a:p>
          <a:p>
            <a:pPr marL="0" lvl="0" indent="0" algn="just">
              <a:lnSpc>
                <a:spcPct val="120000"/>
              </a:lnSpc>
              <a:spcBef>
                <a:spcPts val="0"/>
              </a:spcBef>
              <a:buNone/>
            </a:pPr>
            <a:r>
              <a:rPr lang="en-US" sz="1700" dirty="0">
                <a:solidFill>
                  <a:prstClr val="black"/>
                </a:solidFill>
                <a:hlinkClick r:id="rId3"/>
              </a:rPr>
              <a:t>http://www.portfoil.com/en/index.php?option=com_oliveoil&amp;task=view&amp;id=801&amp;params</a:t>
            </a:r>
            <a:r>
              <a:rPr lang="en-US" sz="1700" dirty="0" smtClean="0">
                <a:solidFill>
                  <a:prstClr val="black"/>
                </a:solidFill>
              </a:rPr>
              <a:t>=,,,</a:t>
            </a:r>
          </a:p>
          <a:p>
            <a:pPr marL="0" lvl="0" indent="0" algn="just">
              <a:lnSpc>
                <a:spcPct val="120000"/>
              </a:lnSpc>
              <a:spcBef>
                <a:spcPts val="0"/>
              </a:spcBef>
              <a:buNone/>
            </a:pPr>
            <a:endParaRPr lang="el-GR" sz="1700" dirty="0" smtClean="0">
              <a:solidFill>
                <a:prstClr val="black"/>
              </a:solidFill>
            </a:endParaRPr>
          </a:p>
          <a:p>
            <a:pPr marL="0" lvl="0" indent="0" algn="just">
              <a:lnSpc>
                <a:spcPct val="120000"/>
              </a:lnSpc>
              <a:spcBef>
                <a:spcPts val="0"/>
              </a:spcBef>
              <a:buNone/>
            </a:pPr>
            <a:endParaRPr lang="el-GR" sz="1700" b="0" dirty="0" smtClean="0">
              <a:solidFill>
                <a:prstClr val="black"/>
              </a:solidFill>
            </a:endParaRPr>
          </a:p>
          <a:p>
            <a:pPr lvl="0" algn="just">
              <a:lnSpc>
                <a:spcPct val="120000"/>
              </a:lnSpc>
              <a:spcBef>
                <a:spcPts val="600"/>
              </a:spcBef>
              <a:buFontTx/>
              <a:buChar char="-"/>
            </a:pPr>
            <a:endParaRPr lang="el-GR" sz="1700" b="0" dirty="0">
              <a:solidFill>
                <a:prstClr val="black"/>
              </a:solidFill>
            </a:endParaRPr>
          </a:p>
          <a:p>
            <a:pPr marL="0" indent="0" algn="just">
              <a:lnSpc>
                <a:spcPct val="120000"/>
              </a:lnSpc>
              <a:spcBef>
                <a:spcPts val="600"/>
              </a:spcBef>
              <a:buNone/>
            </a:pPr>
            <a:endParaRPr lang="el-GR" sz="1800" dirty="0" smtClean="0">
              <a:solidFill>
                <a:schemeClr val="tx1"/>
              </a:solidFill>
            </a:endParaRPr>
          </a:p>
          <a:p>
            <a:pPr algn="just">
              <a:lnSpc>
                <a:spcPct val="120000"/>
              </a:lnSpc>
              <a:spcBef>
                <a:spcPts val="600"/>
              </a:spcBef>
              <a:buFont typeface="Wingdings" panose="05000000000000000000" pitchFamily="2" charset="2"/>
              <a:buChar char="v"/>
            </a:pPr>
            <a:endParaRPr lang="en-US" sz="8000" b="0" dirty="0" smtClean="0">
              <a:solidFill>
                <a:schemeClr val="tx1"/>
              </a:solidFill>
            </a:endParaRPr>
          </a:p>
          <a:p>
            <a:pPr marL="0" indent="0" algn="just">
              <a:lnSpc>
                <a:spcPct val="120000"/>
              </a:lnSpc>
              <a:spcBef>
                <a:spcPts val="600"/>
              </a:spcBef>
              <a:buNone/>
            </a:pPr>
            <a:endParaRPr lang="en-US" sz="8000" b="0" dirty="0">
              <a:solidFill>
                <a:schemeClr val="tx1"/>
              </a:solidFill>
            </a:endParaRPr>
          </a:p>
          <a:p>
            <a:pPr marL="0" indent="0">
              <a:buNone/>
            </a:pPr>
            <a:endParaRPr lang="it-IT" sz="8000" dirty="0" smtClean="0">
              <a:solidFill>
                <a:schemeClr val="tx2"/>
              </a:solidFill>
              <a:latin typeface="Cambria" panose="02040503050406030204" pitchFamily="18" charset="0"/>
            </a:endParaRPr>
          </a:p>
          <a:p>
            <a:pPr marL="0" indent="0">
              <a:buNone/>
            </a:pPr>
            <a:endParaRPr lang="it-IT" sz="8000" dirty="0">
              <a:solidFill>
                <a:schemeClr val="tx2"/>
              </a:solidFill>
              <a:latin typeface="Cambria" panose="02040503050406030204" pitchFamily="18" charset="0"/>
            </a:endParaRPr>
          </a:p>
          <a:p>
            <a:pPr marL="0" indent="0">
              <a:buNone/>
            </a:pPr>
            <a:endParaRPr lang="el-GR" sz="8000" dirty="0">
              <a:solidFill>
                <a:schemeClr val="tx2"/>
              </a:solidFill>
              <a:latin typeface="Cambria" panose="02040503050406030204" pitchFamily="18" charset="0"/>
            </a:endParaRPr>
          </a:p>
          <a:p>
            <a:pPr marL="0" indent="0" algn="just">
              <a:lnSpc>
                <a:spcPct val="120000"/>
              </a:lnSpc>
              <a:spcBef>
                <a:spcPts val="600"/>
              </a:spcBef>
              <a:spcAft>
                <a:spcPts val="600"/>
              </a:spcAft>
              <a:buNone/>
            </a:pPr>
            <a:endParaRPr lang="en-US" sz="8000" b="0" dirty="0" smtClean="0">
              <a:solidFill>
                <a:schemeClr val="tx1"/>
              </a:solidFill>
              <a:latin typeface="Cambria" pitchFamily="18"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lvl="1" algn="just">
              <a:lnSpc>
                <a:spcPct val="80000"/>
              </a:lnSpc>
              <a:spcAft>
                <a:spcPct val="20000"/>
              </a:spcAft>
            </a:pPr>
            <a:endParaRPr lang="el-GR" sz="1800" b="1" dirty="0">
              <a:latin typeface="Verdana" pitchFamily="34" charset="0"/>
            </a:endParaRPr>
          </a:p>
        </p:txBody>
      </p:sp>
      <p:graphicFrame>
        <p:nvGraphicFramePr>
          <p:cNvPr id="10" name="Chart 42"/>
          <p:cNvGraphicFramePr/>
          <p:nvPr>
            <p:extLst>
              <p:ext uri="{D42A27DB-BD31-4B8C-83A1-F6EECF244321}">
                <p14:modId xmlns:p14="http://schemas.microsoft.com/office/powerpoint/2010/main" val="4258297034"/>
              </p:ext>
            </p:extLst>
          </p:nvPr>
        </p:nvGraphicFramePr>
        <p:xfrm>
          <a:off x="8316416" y="5589239"/>
          <a:ext cx="49188" cy="316909"/>
        </p:xfrm>
        <a:graphic>
          <a:graphicData uri="http://schemas.openxmlformats.org/drawingml/2006/chart">
            <c:chart xmlns:c="http://schemas.openxmlformats.org/drawingml/2006/chart" xmlns:r="http://schemas.openxmlformats.org/officeDocument/2006/relationships" r:id="rId4"/>
          </a:graphicData>
        </a:graphic>
      </p:graphicFrame>
      <p:sp>
        <p:nvSpPr>
          <p:cNvPr id="11" name="6 - Τίτλος"/>
          <p:cNvSpPr txBox="1">
            <a:spLocks/>
          </p:cNvSpPr>
          <p:nvPr/>
        </p:nvSpPr>
        <p:spPr>
          <a:xfrm>
            <a:off x="0" y="5733256"/>
            <a:ext cx="1691680" cy="288032"/>
          </a:xfrm>
          <a:prstGeom prst="rect">
            <a:avLst/>
          </a:prstGeom>
        </p:spPr>
        <p:txBody>
          <a:bodyPr vert="horz" lIns="91440" tIns="45720" rIns="91440" bIns="45720" rtlCol="0" anchor="ctr">
            <a:normAutofit fontScale="92500" lnSpcReduction="20000"/>
          </a:bodyPr>
          <a:lstStyle/>
          <a:p>
            <a:pPr algn="ctr">
              <a:spcBef>
                <a:spcPct val="0"/>
              </a:spcBef>
              <a:defRPr/>
            </a:pPr>
            <a:endParaRPr lang="el-GR" sz="1600" dirty="0" smtClean="0">
              <a:solidFill>
                <a:prstClr val="black"/>
              </a:solidFill>
              <a:latin typeface="Cambria" pitchFamily="18" charset="0"/>
            </a:endParaRPr>
          </a:p>
        </p:txBody>
      </p:sp>
      <p:pic>
        <p:nvPicPr>
          <p:cNvPr id="9" name="Εικόνα 8" descr="C:\Users\user\AppData\Local\Microsoft\Windows\Temporary Internet Files\Content.Outlook\0TVTFSZK\AUTHENTIC-OLIVE-NET_Logo.p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8709" y="0"/>
            <a:ext cx="2152650" cy="713740"/>
          </a:xfrm>
          <a:prstGeom prst="rect">
            <a:avLst/>
          </a:prstGeom>
          <a:noFill/>
          <a:ln>
            <a:noFill/>
          </a:ln>
        </p:spPr>
      </p:pic>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414" y="28945"/>
            <a:ext cx="936104" cy="776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21121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79512" y="713740"/>
            <a:ext cx="8754176" cy="1995180"/>
          </a:xfrm>
        </p:spPr>
        <p:txBody>
          <a:bodyPr>
            <a:normAutofit fontScale="90000"/>
          </a:bodyPr>
          <a:lstStyle/>
          <a:p>
            <a:pPr>
              <a:lnSpc>
                <a:spcPct val="115000"/>
              </a:lnSpc>
              <a:spcAft>
                <a:spcPts val="600"/>
              </a:spcAft>
              <a:tabLst>
                <a:tab pos="4591050" algn="l"/>
              </a:tabLst>
            </a:pPr>
            <a:r>
              <a:rPr lang="el-GR" sz="3600" b="1" dirty="0">
                <a:solidFill>
                  <a:prstClr val="black"/>
                </a:solidFill>
                <a:latin typeface="Cambria" pitchFamily="18" charset="0"/>
                <a:ea typeface="Times New Roman"/>
                <a:cs typeface="Times New Roman"/>
              </a:rPr>
              <a:t/>
            </a:r>
            <a:br>
              <a:rPr lang="el-GR" sz="3600" b="1" dirty="0">
                <a:solidFill>
                  <a:prstClr val="black"/>
                </a:solidFill>
                <a:latin typeface="Cambria" pitchFamily="18" charset="0"/>
                <a:ea typeface="Times New Roman"/>
                <a:cs typeface="Times New Roman"/>
              </a:rPr>
            </a:br>
            <a:r>
              <a:rPr lang="el-GR" sz="3600" b="1" dirty="0">
                <a:solidFill>
                  <a:prstClr val="black"/>
                </a:solidFill>
                <a:latin typeface="Cambria" pitchFamily="18" charset="0"/>
                <a:ea typeface="Times New Roman"/>
                <a:cs typeface="Times New Roman"/>
              </a:rPr>
              <a:t/>
            </a:r>
            <a:br>
              <a:rPr lang="el-GR" sz="3600" b="1" dirty="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   </a:t>
            </a:r>
            <a:r>
              <a:rPr lang="el-GR" sz="2000" b="1" dirty="0" smtClean="0">
                <a:solidFill>
                  <a:prstClr val="black"/>
                </a:solidFill>
                <a:latin typeface="Cambria" pitchFamily="18" charset="0"/>
                <a:ea typeface="Times New Roman"/>
                <a:cs typeface="Times New Roman"/>
              </a:rPr>
              <a:t>ΤΟΠΙΚΕΣ ΠΟΙΚΙΛΙΕΣ </a:t>
            </a:r>
            <a:r>
              <a:rPr lang="el-GR" sz="2000" b="1" dirty="0">
                <a:solidFill>
                  <a:prstClr val="black"/>
                </a:solidFill>
                <a:latin typeface="Cambria" pitchFamily="18" charset="0"/>
                <a:ea typeface="Times New Roman"/>
                <a:cs typeface="Times New Roman"/>
              </a:rPr>
              <a:t>ΕΛΙΩΝ ΑΠΟ ΤΗΝ ΚΟΙΝΗ ΔΙΑΣΥΝΟΡΙΑΚΗ ΠΕΡΙΟΧΗ ΕΛΛΑΔΑ-ΙΤΑΛΙΑ - ΚΟΡΩΝΕΙΚΗ</a:t>
            </a:r>
            <a:r>
              <a:rPr lang="en-US" sz="2200" dirty="0">
                <a:ea typeface="Calibri"/>
                <a:cs typeface="Times New Roman"/>
              </a:rPr>
              <a:t/>
            </a:r>
            <a:br>
              <a:rPr lang="en-US" sz="2200" dirty="0">
                <a:ea typeface="Calibri"/>
                <a:cs typeface="Times New Roman"/>
              </a:rPr>
            </a:br>
            <a:r>
              <a:rPr lang="en-US" sz="2200" b="1" dirty="0" smtClean="0">
                <a:solidFill>
                  <a:prstClr val="black"/>
                </a:solidFill>
                <a:latin typeface="Cambria" pitchFamily="18" charset="0"/>
                <a:ea typeface="Times New Roman"/>
                <a:cs typeface="Times New Roman"/>
              </a:rPr>
              <a:t/>
            </a:r>
            <a:br>
              <a:rPr lang="en-US" sz="2200" b="1" dirty="0" smtClean="0">
                <a:solidFill>
                  <a:prstClr val="black"/>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a:solidFill>
                  <a:schemeClr val="tx2"/>
                </a:solidFill>
                <a:latin typeface="Cambria" pitchFamily="18" charset="0"/>
                <a:ea typeface="Times New Roman"/>
                <a:cs typeface="Times New Roman"/>
              </a:rPr>
              <a:t/>
            </a:r>
            <a:br>
              <a:rPr lang="en-US" sz="3600" b="1" dirty="0">
                <a:solidFill>
                  <a:schemeClr val="tx2"/>
                </a:solidFill>
                <a:latin typeface="Cambria" pitchFamily="18" charset="0"/>
                <a:ea typeface="Times New Roman"/>
                <a:cs typeface="Times New Roman"/>
              </a:rPr>
            </a:br>
            <a:r>
              <a:rPr lang="en-US" sz="3200" dirty="0" smtClean="0">
                <a:solidFill>
                  <a:srgbClr val="47796A"/>
                </a:solidFill>
              </a:rPr>
              <a:t> </a:t>
            </a:r>
            <a:endParaRPr lang="el-GR" sz="3200" dirty="0" smtClean="0">
              <a:solidFill>
                <a:srgbClr val="47796A"/>
              </a:solidFill>
            </a:endParaRPr>
          </a:p>
        </p:txBody>
      </p:sp>
      <p:sp>
        <p:nvSpPr>
          <p:cNvPr id="8" name="Rectangle 2"/>
          <p:cNvSpPr>
            <a:spLocks noGrp="1" noChangeArrowheads="1"/>
          </p:cNvSpPr>
          <p:nvPr>
            <p:ph idx="1"/>
          </p:nvPr>
        </p:nvSpPr>
        <p:spPr>
          <a:xfrm>
            <a:off x="447936" y="1412776"/>
            <a:ext cx="3692016" cy="5184576"/>
          </a:xfrm>
        </p:spPr>
        <p:txBody>
          <a:bodyPr>
            <a:normAutofit/>
          </a:bodyPr>
          <a:lstStyle/>
          <a:p>
            <a:pPr marL="0" indent="0" algn="just">
              <a:lnSpc>
                <a:spcPct val="120000"/>
              </a:lnSpc>
              <a:spcBef>
                <a:spcPts val="600"/>
              </a:spcBef>
              <a:buNone/>
            </a:pPr>
            <a:r>
              <a:rPr lang="el-GR" sz="1600" b="0" dirty="0">
                <a:solidFill>
                  <a:schemeClr val="tx1"/>
                </a:solidFill>
              </a:rPr>
              <a:t>Η </a:t>
            </a:r>
            <a:r>
              <a:rPr lang="el-GR" sz="1600" dirty="0" smtClean="0">
                <a:solidFill>
                  <a:schemeClr val="tx1"/>
                </a:solidFill>
              </a:rPr>
              <a:t>Κορωνέϊκη</a:t>
            </a:r>
            <a:r>
              <a:rPr lang="el-GR" sz="1600" b="0" dirty="0" smtClean="0">
                <a:solidFill>
                  <a:schemeClr val="tx1"/>
                </a:solidFill>
              </a:rPr>
              <a:t> </a:t>
            </a:r>
            <a:r>
              <a:rPr lang="el-GR" sz="1600" b="0" dirty="0">
                <a:solidFill>
                  <a:schemeClr val="tx1"/>
                </a:solidFill>
              </a:rPr>
              <a:t>ελιά είναι η πιο δημοφιλής ποικιλία στην Ελλάδα καθώς αντιπροσωπεύει το 60% της ελληνικής παραγωγής. Παράγει ένα εξαιρετικό παρθένο ελαιόλαδο υψηλής ποιότητας, χαμηλής οξύτητας, με φρουτώδη και φρέσκια γεύση και έντονο άρωμα και για αυτό τον λόγο έχει </a:t>
            </a:r>
            <a:r>
              <a:rPr lang="el-GR" sz="1600" b="0" dirty="0" smtClean="0">
                <a:solidFill>
                  <a:schemeClr val="tx1"/>
                </a:solidFill>
              </a:rPr>
              <a:t>βραβευ</a:t>
            </a:r>
            <a:r>
              <a:rPr lang="el-GR" sz="1600" b="0" dirty="0">
                <a:solidFill>
                  <a:schemeClr val="tx1"/>
                </a:solidFill>
              </a:rPr>
              <a:t>θ</a:t>
            </a:r>
            <a:r>
              <a:rPr lang="el-GR" sz="1600" b="0" dirty="0" smtClean="0">
                <a:solidFill>
                  <a:schemeClr val="tx1"/>
                </a:solidFill>
              </a:rPr>
              <a:t>εί </a:t>
            </a:r>
            <a:r>
              <a:rPr lang="el-GR" sz="1600" b="0" dirty="0">
                <a:solidFill>
                  <a:schemeClr val="tx1"/>
                </a:solidFill>
              </a:rPr>
              <a:t>πολλές φορές. </a:t>
            </a:r>
            <a:endParaRPr lang="el-GR" sz="1600" b="0" dirty="0" smtClean="0">
              <a:solidFill>
                <a:schemeClr val="tx1"/>
              </a:solidFill>
            </a:endParaRPr>
          </a:p>
          <a:p>
            <a:pPr marL="0" indent="0" algn="just">
              <a:lnSpc>
                <a:spcPct val="120000"/>
              </a:lnSpc>
              <a:spcBef>
                <a:spcPts val="600"/>
              </a:spcBef>
              <a:buNone/>
            </a:pPr>
            <a:r>
              <a:rPr lang="el-GR" sz="1600" b="0" dirty="0" smtClean="0">
                <a:solidFill>
                  <a:schemeClr val="tx1"/>
                </a:solidFill>
              </a:rPr>
              <a:t>Η </a:t>
            </a:r>
            <a:r>
              <a:rPr lang="el-GR" sz="1600" b="0" dirty="0">
                <a:solidFill>
                  <a:schemeClr val="tx1"/>
                </a:solidFill>
              </a:rPr>
              <a:t>Κορωνέϊκη ποικιλία ελιάς </a:t>
            </a:r>
            <a:r>
              <a:rPr lang="el-GR" sz="1600" b="0" dirty="0" smtClean="0">
                <a:solidFill>
                  <a:schemeClr val="tx1"/>
                </a:solidFill>
              </a:rPr>
              <a:t>ξεκινά να συλλέγεται </a:t>
            </a:r>
            <a:r>
              <a:rPr lang="el-GR" sz="1600" b="0" dirty="0">
                <a:solidFill>
                  <a:schemeClr val="tx1"/>
                </a:solidFill>
              </a:rPr>
              <a:t>όταν είναι ακόμα πράσινη και αποδίδει έως 7 λίτρα/δένδρο ελαιόλαδο </a:t>
            </a:r>
            <a:r>
              <a:rPr lang="el-GR" sz="1600" b="0" dirty="0" err="1">
                <a:solidFill>
                  <a:schemeClr val="tx1"/>
                </a:solidFill>
              </a:rPr>
              <a:t>χρυσο</a:t>
            </a:r>
            <a:r>
              <a:rPr lang="el-GR" sz="1600" b="0" dirty="0">
                <a:solidFill>
                  <a:schemeClr val="tx1"/>
                </a:solidFill>
              </a:rPr>
              <a:t>-πράσινου χρώματος. </a:t>
            </a:r>
            <a:endParaRPr lang="el-GR" sz="1600" b="0" dirty="0" smtClean="0">
              <a:solidFill>
                <a:schemeClr val="tx1"/>
              </a:solidFill>
            </a:endParaRPr>
          </a:p>
          <a:p>
            <a:pPr marL="0" indent="0" algn="just">
              <a:lnSpc>
                <a:spcPct val="120000"/>
              </a:lnSpc>
              <a:spcBef>
                <a:spcPts val="600"/>
              </a:spcBef>
              <a:buNone/>
            </a:pPr>
            <a:r>
              <a:rPr lang="el-GR" sz="1600" b="0" dirty="0" smtClean="0">
                <a:solidFill>
                  <a:schemeClr val="tx1"/>
                </a:solidFill>
              </a:rPr>
              <a:t>Η Κορωνέϊκη </a:t>
            </a:r>
            <a:r>
              <a:rPr lang="el-GR" sz="1600" b="0" dirty="0">
                <a:solidFill>
                  <a:schemeClr val="tx1"/>
                </a:solidFill>
              </a:rPr>
              <a:t>ελιά καλλιεργείται κυρίως στη Πελοπόννησο, Δυτική Ελλάδα και σε </a:t>
            </a:r>
            <a:r>
              <a:rPr lang="el-GR" sz="1600" b="0" dirty="0" smtClean="0">
                <a:solidFill>
                  <a:schemeClr val="tx1"/>
                </a:solidFill>
              </a:rPr>
              <a:t>αρκετές </a:t>
            </a:r>
            <a:r>
              <a:rPr lang="el-GR" sz="1600" b="0" dirty="0">
                <a:solidFill>
                  <a:schemeClr val="tx1"/>
                </a:solidFill>
              </a:rPr>
              <a:t>περιοχές της Κρήτης. </a:t>
            </a:r>
            <a:endParaRPr lang="it-IT" sz="1600" dirty="0" smtClean="0">
              <a:solidFill>
                <a:schemeClr val="tx2"/>
              </a:solidFill>
            </a:endParaRPr>
          </a:p>
          <a:p>
            <a:pPr marL="0" indent="0">
              <a:buNone/>
            </a:pPr>
            <a:endParaRPr lang="it-IT" sz="8000" dirty="0">
              <a:solidFill>
                <a:schemeClr val="tx2"/>
              </a:solidFill>
              <a:latin typeface="Cambria" panose="02040503050406030204" pitchFamily="18" charset="0"/>
            </a:endParaRPr>
          </a:p>
          <a:p>
            <a:pPr marL="0" indent="0">
              <a:buNone/>
            </a:pPr>
            <a:endParaRPr lang="el-GR" sz="8000" dirty="0">
              <a:solidFill>
                <a:schemeClr val="tx2"/>
              </a:solidFill>
              <a:latin typeface="Cambria" panose="02040503050406030204" pitchFamily="18" charset="0"/>
            </a:endParaRPr>
          </a:p>
          <a:p>
            <a:pPr marL="0" indent="0" algn="just">
              <a:lnSpc>
                <a:spcPct val="120000"/>
              </a:lnSpc>
              <a:spcBef>
                <a:spcPts val="600"/>
              </a:spcBef>
              <a:spcAft>
                <a:spcPts val="600"/>
              </a:spcAft>
              <a:buNone/>
            </a:pPr>
            <a:endParaRPr lang="en-US" sz="8000" b="0" dirty="0" smtClean="0">
              <a:solidFill>
                <a:schemeClr val="tx1"/>
              </a:solidFill>
              <a:latin typeface="Cambria" pitchFamily="18"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lvl="1" algn="just">
              <a:lnSpc>
                <a:spcPct val="80000"/>
              </a:lnSpc>
              <a:spcAft>
                <a:spcPct val="20000"/>
              </a:spcAft>
            </a:pPr>
            <a:endParaRPr lang="el-GR" sz="1800" b="1" dirty="0">
              <a:latin typeface="Verdana" pitchFamily="34" charset="0"/>
            </a:endParaRPr>
          </a:p>
        </p:txBody>
      </p:sp>
      <p:graphicFrame>
        <p:nvGraphicFramePr>
          <p:cNvPr id="10" name="Chart 42"/>
          <p:cNvGraphicFramePr/>
          <p:nvPr>
            <p:extLst>
              <p:ext uri="{D42A27DB-BD31-4B8C-83A1-F6EECF244321}">
                <p14:modId xmlns:p14="http://schemas.microsoft.com/office/powerpoint/2010/main" val="3717496691"/>
              </p:ext>
            </p:extLst>
          </p:nvPr>
        </p:nvGraphicFramePr>
        <p:xfrm>
          <a:off x="7668344" y="5589239"/>
          <a:ext cx="697260" cy="316909"/>
        </p:xfrm>
        <a:graphic>
          <a:graphicData uri="http://schemas.openxmlformats.org/drawingml/2006/chart">
            <c:chart xmlns:c="http://schemas.openxmlformats.org/drawingml/2006/chart" xmlns:r="http://schemas.openxmlformats.org/officeDocument/2006/relationships" r:id="rId3"/>
          </a:graphicData>
        </a:graphic>
      </p:graphicFrame>
      <p:sp>
        <p:nvSpPr>
          <p:cNvPr id="11" name="6 - Τίτλος"/>
          <p:cNvSpPr txBox="1">
            <a:spLocks/>
          </p:cNvSpPr>
          <p:nvPr/>
        </p:nvSpPr>
        <p:spPr>
          <a:xfrm>
            <a:off x="0" y="5733256"/>
            <a:ext cx="1691680" cy="288032"/>
          </a:xfrm>
          <a:prstGeom prst="rect">
            <a:avLst/>
          </a:prstGeom>
        </p:spPr>
        <p:txBody>
          <a:bodyPr vert="horz" lIns="91440" tIns="45720" rIns="91440" bIns="45720" rtlCol="0" anchor="ctr">
            <a:normAutofit fontScale="92500" lnSpcReduction="20000"/>
          </a:bodyPr>
          <a:lstStyle/>
          <a:p>
            <a:pPr algn="ctr">
              <a:spcBef>
                <a:spcPct val="0"/>
              </a:spcBef>
              <a:defRPr/>
            </a:pPr>
            <a:endParaRPr lang="el-GR" sz="1600" dirty="0" smtClean="0">
              <a:solidFill>
                <a:prstClr val="black"/>
              </a:solidFill>
              <a:latin typeface="Cambria" pitchFamily="18" charset="0"/>
            </a:endParaRPr>
          </a:p>
        </p:txBody>
      </p:sp>
      <p:pic>
        <p:nvPicPr>
          <p:cNvPr id="9" name="Εικόνα 8" descr="C:\Users\user\AppData\Local\Microsoft\Windows\Temporary Internet Files\Content.Outlook\0TVTFSZK\AUTHENTIC-OLIVE-NET_Logo.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709" y="0"/>
            <a:ext cx="2152650" cy="713740"/>
          </a:xfrm>
          <a:prstGeom prst="rect">
            <a:avLst/>
          </a:prstGeom>
          <a:noFill/>
          <a:ln>
            <a:noFill/>
          </a:ln>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115571"/>
            <a:ext cx="971600" cy="805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5976" y="2204864"/>
            <a:ext cx="3993569"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07006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79512" y="713740"/>
            <a:ext cx="8754176" cy="1995180"/>
          </a:xfrm>
        </p:spPr>
        <p:txBody>
          <a:bodyPr>
            <a:normAutofit fontScale="90000"/>
          </a:bodyPr>
          <a:lstStyle/>
          <a:p>
            <a:pPr>
              <a:lnSpc>
                <a:spcPct val="115000"/>
              </a:lnSpc>
              <a:spcAft>
                <a:spcPts val="600"/>
              </a:spcAft>
              <a:tabLst>
                <a:tab pos="4591050" algn="l"/>
              </a:tabLst>
            </a:pPr>
            <a:r>
              <a:rPr lang="el-GR" sz="3600" b="1" dirty="0">
                <a:solidFill>
                  <a:prstClr val="black"/>
                </a:solidFill>
                <a:latin typeface="Cambria" pitchFamily="18" charset="0"/>
                <a:ea typeface="Times New Roman"/>
                <a:cs typeface="Times New Roman"/>
              </a:rPr>
              <a:t/>
            </a:r>
            <a:br>
              <a:rPr lang="el-GR" sz="3600" b="1" dirty="0">
                <a:solidFill>
                  <a:prstClr val="black"/>
                </a:solidFill>
                <a:latin typeface="Cambria" pitchFamily="18" charset="0"/>
                <a:ea typeface="Times New Roman"/>
                <a:cs typeface="Times New Roman"/>
              </a:rPr>
            </a:br>
            <a:r>
              <a:rPr lang="el-GR" sz="3600" b="1" dirty="0">
                <a:solidFill>
                  <a:prstClr val="black"/>
                </a:solidFill>
                <a:latin typeface="Cambria" pitchFamily="18" charset="0"/>
                <a:ea typeface="Times New Roman"/>
                <a:cs typeface="Times New Roman"/>
              </a:rPr>
              <a:t/>
            </a:r>
            <a:br>
              <a:rPr lang="el-GR" sz="3600" b="1" dirty="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   </a:t>
            </a:r>
            <a:r>
              <a:rPr lang="el-GR" sz="2000" b="1" dirty="0" smtClean="0">
                <a:solidFill>
                  <a:prstClr val="black"/>
                </a:solidFill>
                <a:latin typeface="Cambria" pitchFamily="18" charset="0"/>
                <a:ea typeface="Times New Roman"/>
                <a:cs typeface="Times New Roman"/>
              </a:rPr>
              <a:t>ΤΟΠΙΚΕΣ ΠΟΙΚΙΛΙΕΣ </a:t>
            </a:r>
            <a:r>
              <a:rPr lang="el-GR" sz="2000" b="1" dirty="0">
                <a:solidFill>
                  <a:prstClr val="black"/>
                </a:solidFill>
                <a:latin typeface="Cambria" pitchFamily="18" charset="0"/>
                <a:ea typeface="Times New Roman"/>
                <a:cs typeface="Times New Roman"/>
              </a:rPr>
              <a:t>ΕΛΙΩΝ ΑΠΟ ΤΗΝ ΚΟΙΝΗ ΔΙΑΣΥΝΟΡΙΑΚΗ ΠΕΡΙΟΧΗ ΕΛΛΑΔΑ-ΙΤΑΛΙΑ - </a:t>
            </a:r>
            <a:r>
              <a:rPr lang="el-GR" sz="2000" b="1" dirty="0" smtClean="0">
                <a:solidFill>
                  <a:prstClr val="black"/>
                </a:solidFill>
                <a:latin typeface="Cambria" pitchFamily="18" charset="0"/>
                <a:ea typeface="Times New Roman"/>
                <a:cs typeface="Times New Roman"/>
              </a:rPr>
              <a:t>ΛΑΝΟΛΙΑ</a:t>
            </a:r>
            <a:r>
              <a:rPr lang="en-US" sz="2200" dirty="0">
                <a:ea typeface="Calibri"/>
                <a:cs typeface="Times New Roman"/>
              </a:rPr>
              <a:t/>
            </a:r>
            <a:br>
              <a:rPr lang="en-US" sz="2200" dirty="0">
                <a:ea typeface="Calibri"/>
                <a:cs typeface="Times New Roman"/>
              </a:rPr>
            </a:br>
            <a:r>
              <a:rPr lang="en-US" sz="2200" b="1" dirty="0" smtClean="0">
                <a:solidFill>
                  <a:prstClr val="black"/>
                </a:solidFill>
                <a:latin typeface="Cambria" pitchFamily="18" charset="0"/>
                <a:ea typeface="Times New Roman"/>
                <a:cs typeface="Times New Roman"/>
              </a:rPr>
              <a:t/>
            </a:r>
            <a:br>
              <a:rPr lang="en-US" sz="2200" b="1" dirty="0" smtClean="0">
                <a:solidFill>
                  <a:prstClr val="black"/>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a:solidFill>
                  <a:schemeClr val="tx2"/>
                </a:solidFill>
                <a:latin typeface="Cambria" pitchFamily="18" charset="0"/>
                <a:ea typeface="Times New Roman"/>
                <a:cs typeface="Times New Roman"/>
              </a:rPr>
              <a:t/>
            </a:r>
            <a:br>
              <a:rPr lang="en-US" sz="3600" b="1" dirty="0">
                <a:solidFill>
                  <a:schemeClr val="tx2"/>
                </a:solidFill>
                <a:latin typeface="Cambria" pitchFamily="18" charset="0"/>
                <a:ea typeface="Times New Roman"/>
                <a:cs typeface="Times New Roman"/>
              </a:rPr>
            </a:br>
            <a:r>
              <a:rPr lang="en-US" sz="3200" dirty="0" smtClean="0">
                <a:solidFill>
                  <a:srgbClr val="47796A"/>
                </a:solidFill>
              </a:rPr>
              <a:t> </a:t>
            </a:r>
            <a:endParaRPr lang="el-GR" sz="3200" dirty="0" smtClean="0">
              <a:solidFill>
                <a:srgbClr val="47796A"/>
              </a:solidFill>
            </a:endParaRPr>
          </a:p>
        </p:txBody>
      </p:sp>
      <p:sp>
        <p:nvSpPr>
          <p:cNvPr id="8" name="Rectangle 2"/>
          <p:cNvSpPr>
            <a:spLocks noGrp="1" noChangeArrowheads="1"/>
          </p:cNvSpPr>
          <p:nvPr>
            <p:ph idx="1"/>
          </p:nvPr>
        </p:nvSpPr>
        <p:spPr>
          <a:xfrm>
            <a:off x="447936" y="1412776"/>
            <a:ext cx="3692016" cy="4968552"/>
          </a:xfrm>
        </p:spPr>
        <p:txBody>
          <a:bodyPr>
            <a:normAutofit/>
          </a:bodyPr>
          <a:lstStyle/>
          <a:p>
            <a:pPr marL="0" indent="0" algn="just">
              <a:lnSpc>
                <a:spcPct val="120000"/>
              </a:lnSpc>
              <a:spcBef>
                <a:spcPts val="600"/>
              </a:spcBef>
              <a:buNone/>
            </a:pPr>
            <a:r>
              <a:rPr lang="el-GR" sz="1600" b="0" dirty="0">
                <a:solidFill>
                  <a:schemeClr val="tx1"/>
                </a:solidFill>
              </a:rPr>
              <a:t>Η </a:t>
            </a:r>
            <a:r>
              <a:rPr lang="el-GR" sz="1600" dirty="0">
                <a:solidFill>
                  <a:schemeClr val="tx1"/>
                </a:solidFill>
              </a:rPr>
              <a:t>Λιανολιά</a:t>
            </a:r>
            <a:r>
              <a:rPr lang="el-GR" sz="1600" b="0" dirty="0">
                <a:solidFill>
                  <a:schemeClr val="tx1"/>
                </a:solidFill>
              </a:rPr>
              <a:t> </a:t>
            </a:r>
            <a:r>
              <a:rPr lang="el-GR" sz="1600" b="0" dirty="0" smtClean="0">
                <a:solidFill>
                  <a:schemeClr val="tx1"/>
                </a:solidFill>
              </a:rPr>
              <a:t>καλλιεργείται </a:t>
            </a:r>
            <a:r>
              <a:rPr lang="el-GR" sz="1600" b="0" dirty="0">
                <a:solidFill>
                  <a:schemeClr val="tx1"/>
                </a:solidFill>
              </a:rPr>
              <a:t>κυρίως στο νομό Κέρκυρας και σε μικρότερη έκταση στους νομούς Ζακύνθου, Κεφαλληνίας, </a:t>
            </a:r>
            <a:r>
              <a:rPr lang="el-GR" sz="1600" b="0" dirty="0" smtClean="0">
                <a:solidFill>
                  <a:schemeClr val="tx1"/>
                </a:solidFill>
              </a:rPr>
              <a:t>Λευκάδας, </a:t>
            </a:r>
            <a:r>
              <a:rPr lang="el-GR" sz="1600" b="0" dirty="0">
                <a:solidFill>
                  <a:schemeClr val="tx1"/>
                </a:solidFill>
              </a:rPr>
              <a:t>Πρεβέζης και Θεσπρωτίας</a:t>
            </a:r>
            <a:r>
              <a:rPr lang="el-GR" sz="1600" b="0" dirty="0" smtClean="0">
                <a:solidFill>
                  <a:schemeClr val="tx1"/>
                </a:solidFill>
              </a:rPr>
              <a:t>.</a:t>
            </a:r>
          </a:p>
          <a:p>
            <a:pPr marL="0" indent="0" algn="just">
              <a:lnSpc>
                <a:spcPct val="120000"/>
              </a:lnSpc>
              <a:spcBef>
                <a:spcPts val="600"/>
              </a:spcBef>
              <a:buNone/>
            </a:pPr>
            <a:r>
              <a:rPr lang="el-GR" sz="1600" b="0" dirty="0" smtClean="0">
                <a:solidFill>
                  <a:schemeClr val="tx1"/>
                </a:solidFill>
              </a:rPr>
              <a:t>Αναπτύσσεται </a:t>
            </a:r>
            <a:r>
              <a:rPr lang="el-GR" sz="1600" b="0" dirty="0">
                <a:solidFill>
                  <a:schemeClr val="tx1"/>
                </a:solidFill>
              </a:rPr>
              <a:t>σε δένδρο ύψους 12 –14 </a:t>
            </a:r>
            <a:r>
              <a:rPr lang="el-GR" sz="1600" b="0" dirty="0" smtClean="0">
                <a:solidFill>
                  <a:schemeClr val="tx1"/>
                </a:solidFill>
              </a:rPr>
              <a:t>μέτρων. </a:t>
            </a:r>
            <a:r>
              <a:rPr lang="el-GR" sz="1600" b="0" dirty="0">
                <a:solidFill>
                  <a:schemeClr val="tx1"/>
                </a:solidFill>
              </a:rPr>
              <a:t>Ο καρπός της ποικιλίας αυτής έχει σχήμα </a:t>
            </a:r>
            <a:r>
              <a:rPr lang="el-GR" sz="1600" b="0" dirty="0" smtClean="0">
                <a:solidFill>
                  <a:schemeClr val="tx1"/>
                </a:solidFill>
              </a:rPr>
              <a:t>κυλινδροκωνικό, </a:t>
            </a:r>
            <a:r>
              <a:rPr lang="el-GR" sz="1600" b="0" dirty="0">
                <a:solidFill>
                  <a:schemeClr val="tx1"/>
                </a:solidFill>
              </a:rPr>
              <a:t>μέσο βάρος 2,3 </a:t>
            </a:r>
            <a:r>
              <a:rPr lang="el-GR" sz="1600" b="0" dirty="0" err="1" smtClean="0">
                <a:solidFill>
                  <a:schemeClr val="tx1"/>
                </a:solidFill>
              </a:rPr>
              <a:t>γρ</a:t>
            </a:r>
            <a:r>
              <a:rPr lang="el-GR" sz="1600" b="0" dirty="0" smtClean="0">
                <a:solidFill>
                  <a:schemeClr val="tx1"/>
                </a:solidFill>
              </a:rPr>
              <a:t>., και έως 19% περιεκτικότητα σε </a:t>
            </a:r>
            <a:r>
              <a:rPr lang="el-GR" sz="1600" b="0" dirty="0">
                <a:solidFill>
                  <a:schemeClr val="tx1"/>
                </a:solidFill>
              </a:rPr>
              <a:t>λάδι. Θεωρείται ποικιλία απαιτητική σε υγρασία, για αυτό ευδοκιμεί σε περιοχές μεγάλων βροχοπτώσεων και υψηλής ατμοσφαιρικής υγρασίας.</a:t>
            </a:r>
            <a:endParaRPr lang="el-GR" sz="1600" b="0" dirty="0" smtClean="0">
              <a:solidFill>
                <a:schemeClr val="tx1"/>
              </a:solidFill>
            </a:endParaRPr>
          </a:p>
          <a:p>
            <a:pPr marL="0" indent="0" algn="just">
              <a:lnSpc>
                <a:spcPct val="120000"/>
              </a:lnSpc>
              <a:spcBef>
                <a:spcPts val="600"/>
              </a:spcBef>
              <a:buNone/>
            </a:pPr>
            <a:r>
              <a:rPr lang="el-GR" sz="1600" b="0" dirty="0" smtClean="0">
                <a:solidFill>
                  <a:schemeClr val="tx1"/>
                </a:solidFill>
              </a:rPr>
              <a:t>Χρησιμοποιείται </a:t>
            </a:r>
            <a:r>
              <a:rPr lang="el-GR" sz="1600" b="0" dirty="0">
                <a:solidFill>
                  <a:schemeClr val="tx1"/>
                </a:solidFill>
              </a:rPr>
              <a:t>κυρίως για την παραγωγή λαδιού καλής ποιότητας. </a:t>
            </a:r>
            <a:endParaRPr lang="it-IT" sz="8000" dirty="0">
              <a:solidFill>
                <a:schemeClr val="tx2"/>
              </a:solidFill>
              <a:latin typeface="Cambria" panose="02040503050406030204" pitchFamily="18" charset="0"/>
            </a:endParaRPr>
          </a:p>
          <a:p>
            <a:pPr marL="0" indent="0">
              <a:buNone/>
            </a:pPr>
            <a:endParaRPr lang="el-GR" sz="8000" dirty="0">
              <a:solidFill>
                <a:schemeClr val="tx2"/>
              </a:solidFill>
              <a:latin typeface="Cambria" panose="02040503050406030204" pitchFamily="18" charset="0"/>
            </a:endParaRPr>
          </a:p>
          <a:p>
            <a:pPr marL="0" indent="0" algn="just">
              <a:lnSpc>
                <a:spcPct val="120000"/>
              </a:lnSpc>
              <a:spcBef>
                <a:spcPts val="600"/>
              </a:spcBef>
              <a:spcAft>
                <a:spcPts val="600"/>
              </a:spcAft>
              <a:buNone/>
            </a:pPr>
            <a:endParaRPr lang="en-US" sz="8000" b="0" dirty="0" smtClean="0">
              <a:solidFill>
                <a:schemeClr val="tx1"/>
              </a:solidFill>
              <a:latin typeface="Cambria" pitchFamily="18"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lvl="1" algn="just">
              <a:lnSpc>
                <a:spcPct val="80000"/>
              </a:lnSpc>
              <a:spcAft>
                <a:spcPct val="20000"/>
              </a:spcAft>
            </a:pPr>
            <a:endParaRPr lang="el-GR" sz="1800" b="1" dirty="0">
              <a:latin typeface="Verdana" pitchFamily="34" charset="0"/>
            </a:endParaRPr>
          </a:p>
        </p:txBody>
      </p:sp>
      <p:graphicFrame>
        <p:nvGraphicFramePr>
          <p:cNvPr id="10" name="Chart 42"/>
          <p:cNvGraphicFramePr/>
          <p:nvPr>
            <p:extLst>
              <p:ext uri="{D42A27DB-BD31-4B8C-83A1-F6EECF244321}">
                <p14:modId xmlns:p14="http://schemas.microsoft.com/office/powerpoint/2010/main" val="457427756"/>
              </p:ext>
            </p:extLst>
          </p:nvPr>
        </p:nvGraphicFramePr>
        <p:xfrm>
          <a:off x="7668344" y="5589239"/>
          <a:ext cx="697260" cy="316909"/>
        </p:xfrm>
        <a:graphic>
          <a:graphicData uri="http://schemas.openxmlformats.org/drawingml/2006/chart">
            <c:chart xmlns:c="http://schemas.openxmlformats.org/drawingml/2006/chart" xmlns:r="http://schemas.openxmlformats.org/officeDocument/2006/relationships" r:id="rId3"/>
          </a:graphicData>
        </a:graphic>
      </p:graphicFrame>
      <p:sp>
        <p:nvSpPr>
          <p:cNvPr id="11" name="6 - Τίτλος"/>
          <p:cNvSpPr txBox="1">
            <a:spLocks/>
          </p:cNvSpPr>
          <p:nvPr/>
        </p:nvSpPr>
        <p:spPr>
          <a:xfrm>
            <a:off x="0" y="5733256"/>
            <a:ext cx="1691680" cy="288032"/>
          </a:xfrm>
          <a:prstGeom prst="rect">
            <a:avLst/>
          </a:prstGeom>
        </p:spPr>
        <p:txBody>
          <a:bodyPr vert="horz" lIns="91440" tIns="45720" rIns="91440" bIns="45720" rtlCol="0" anchor="ctr">
            <a:normAutofit fontScale="92500" lnSpcReduction="20000"/>
          </a:bodyPr>
          <a:lstStyle/>
          <a:p>
            <a:pPr algn="ctr">
              <a:spcBef>
                <a:spcPct val="0"/>
              </a:spcBef>
              <a:defRPr/>
            </a:pPr>
            <a:endParaRPr lang="el-GR" sz="1600" dirty="0" smtClean="0">
              <a:solidFill>
                <a:prstClr val="black"/>
              </a:solidFill>
              <a:latin typeface="Cambria" pitchFamily="18" charset="0"/>
            </a:endParaRPr>
          </a:p>
        </p:txBody>
      </p:sp>
      <p:pic>
        <p:nvPicPr>
          <p:cNvPr id="9" name="Εικόνα 8" descr="C:\Users\user\AppData\Local\Microsoft\Windows\Temporary Internet Files\Content.Outlook\0TVTFSZK\AUTHENTIC-OLIVE-NET_Logo.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709" y="0"/>
            <a:ext cx="2152650" cy="713740"/>
          </a:xfrm>
          <a:prstGeom prst="rect">
            <a:avLst/>
          </a:prstGeom>
          <a:noFill/>
          <a:ln>
            <a:noFill/>
          </a:ln>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47689"/>
            <a:ext cx="845841" cy="701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7984" y="1700808"/>
            <a:ext cx="4130149"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94765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79512" y="713740"/>
            <a:ext cx="8754176" cy="1995180"/>
          </a:xfrm>
        </p:spPr>
        <p:txBody>
          <a:bodyPr>
            <a:normAutofit fontScale="90000"/>
          </a:bodyPr>
          <a:lstStyle/>
          <a:p>
            <a:pPr>
              <a:lnSpc>
                <a:spcPct val="115000"/>
              </a:lnSpc>
              <a:spcAft>
                <a:spcPts val="600"/>
              </a:spcAft>
              <a:tabLst>
                <a:tab pos="4591050" algn="l"/>
              </a:tabLst>
            </a:pPr>
            <a:r>
              <a:rPr lang="el-GR" sz="3600" b="1" dirty="0">
                <a:solidFill>
                  <a:prstClr val="black"/>
                </a:solidFill>
                <a:latin typeface="Cambria" pitchFamily="18" charset="0"/>
                <a:ea typeface="Times New Roman"/>
                <a:cs typeface="Times New Roman"/>
              </a:rPr>
              <a:t/>
            </a:r>
            <a:br>
              <a:rPr lang="el-GR" sz="3600" b="1" dirty="0">
                <a:solidFill>
                  <a:prstClr val="black"/>
                </a:solidFill>
                <a:latin typeface="Cambria" pitchFamily="18" charset="0"/>
                <a:ea typeface="Times New Roman"/>
                <a:cs typeface="Times New Roman"/>
              </a:rPr>
            </a:br>
            <a:r>
              <a:rPr lang="el-GR" sz="3600" b="1" dirty="0">
                <a:solidFill>
                  <a:prstClr val="black"/>
                </a:solidFill>
                <a:latin typeface="Cambria" pitchFamily="18" charset="0"/>
                <a:ea typeface="Times New Roman"/>
                <a:cs typeface="Times New Roman"/>
              </a:rPr>
              <a:t/>
            </a:r>
            <a:br>
              <a:rPr lang="el-GR" sz="3600" b="1" dirty="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   </a:t>
            </a:r>
            <a:r>
              <a:rPr lang="el-GR" sz="2000" b="1" dirty="0" smtClean="0">
                <a:solidFill>
                  <a:prstClr val="black"/>
                </a:solidFill>
                <a:latin typeface="Cambria" pitchFamily="18" charset="0"/>
                <a:ea typeface="Times New Roman"/>
                <a:cs typeface="Times New Roman"/>
              </a:rPr>
              <a:t>ΤΟΠΙΚΕΣ ΠΟΙΚΙΛΙΕΣ </a:t>
            </a:r>
            <a:r>
              <a:rPr lang="el-GR" sz="2000" b="1" dirty="0">
                <a:solidFill>
                  <a:prstClr val="black"/>
                </a:solidFill>
                <a:latin typeface="Cambria" pitchFamily="18" charset="0"/>
                <a:ea typeface="Times New Roman"/>
                <a:cs typeface="Times New Roman"/>
              </a:rPr>
              <a:t>ΕΛΙΩΝ ΑΠΟ ΤΗΝ ΚΟΙΝΗ ΔΙΑΣΥΝΟΡΙΑΚΗ ΠΕΡΙΟΧΗ ΕΛΛΑΔΑ-ΙΤΑΛΙΑ - </a:t>
            </a:r>
            <a:r>
              <a:rPr lang="en-US" sz="2000" b="1" dirty="0" err="1" smtClean="0">
                <a:solidFill>
                  <a:prstClr val="black"/>
                </a:solidFill>
                <a:latin typeface="Cambria" pitchFamily="18" charset="0"/>
                <a:ea typeface="Times New Roman"/>
                <a:cs typeface="Times New Roman"/>
              </a:rPr>
              <a:t>Favolosa</a:t>
            </a:r>
            <a:r>
              <a:rPr lang="en-US" sz="2000" b="1" dirty="0" smtClean="0">
                <a:solidFill>
                  <a:prstClr val="black"/>
                </a:solidFill>
                <a:latin typeface="Cambria" pitchFamily="18" charset="0"/>
                <a:ea typeface="Times New Roman"/>
                <a:cs typeface="Times New Roman"/>
              </a:rPr>
              <a:t> </a:t>
            </a:r>
            <a:r>
              <a:rPr lang="en-US" sz="2000" b="1" dirty="0" smtClean="0">
                <a:solidFill>
                  <a:prstClr val="black"/>
                </a:solidFill>
                <a:latin typeface="Cambria" pitchFamily="18" charset="0"/>
                <a:ea typeface="Times New Roman"/>
                <a:cs typeface="Times New Roman"/>
              </a:rPr>
              <a:t>FS-17</a:t>
            </a:r>
            <a:r>
              <a:rPr lang="en-US" sz="2200" dirty="0">
                <a:ea typeface="Calibri"/>
                <a:cs typeface="Times New Roman"/>
              </a:rPr>
              <a:t/>
            </a:r>
            <a:br>
              <a:rPr lang="en-US" sz="2200" dirty="0">
                <a:ea typeface="Calibri"/>
                <a:cs typeface="Times New Roman"/>
              </a:rPr>
            </a:br>
            <a:r>
              <a:rPr lang="en-US" sz="2200" b="1" dirty="0" smtClean="0">
                <a:solidFill>
                  <a:prstClr val="black"/>
                </a:solidFill>
                <a:latin typeface="Cambria" pitchFamily="18" charset="0"/>
                <a:ea typeface="Times New Roman"/>
                <a:cs typeface="Times New Roman"/>
              </a:rPr>
              <a:t/>
            </a:r>
            <a:br>
              <a:rPr lang="en-US" sz="2200" b="1" dirty="0" smtClean="0">
                <a:solidFill>
                  <a:prstClr val="black"/>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a:solidFill>
                  <a:schemeClr val="tx2"/>
                </a:solidFill>
                <a:latin typeface="Cambria" pitchFamily="18" charset="0"/>
                <a:ea typeface="Times New Roman"/>
                <a:cs typeface="Times New Roman"/>
              </a:rPr>
              <a:t/>
            </a:r>
            <a:br>
              <a:rPr lang="en-US" sz="3600" b="1" dirty="0">
                <a:solidFill>
                  <a:schemeClr val="tx2"/>
                </a:solidFill>
                <a:latin typeface="Cambria" pitchFamily="18" charset="0"/>
                <a:ea typeface="Times New Roman"/>
                <a:cs typeface="Times New Roman"/>
              </a:rPr>
            </a:br>
            <a:r>
              <a:rPr lang="en-US" sz="3200" dirty="0" smtClean="0">
                <a:solidFill>
                  <a:srgbClr val="47796A"/>
                </a:solidFill>
              </a:rPr>
              <a:t> </a:t>
            </a:r>
            <a:endParaRPr lang="el-GR" sz="3200" dirty="0" smtClean="0">
              <a:solidFill>
                <a:srgbClr val="47796A"/>
              </a:solidFill>
            </a:endParaRPr>
          </a:p>
        </p:txBody>
      </p:sp>
      <p:sp>
        <p:nvSpPr>
          <p:cNvPr id="8" name="Rectangle 2"/>
          <p:cNvSpPr>
            <a:spLocks noGrp="1" noChangeArrowheads="1"/>
          </p:cNvSpPr>
          <p:nvPr>
            <p:ph idx="1"/>
          </p:nvPr>
        </p:nvSpPr>
        <p:spPr>
          <a:xfrm>
            <a:off x="447936" y="1412776"/>
            <a:ext cx="3692016" cy="4968552"/>
          </a:xfrm>
        </p:spPr>
        <p:txBody>
          <a:bodyPr>
            <a:normAutofit fontScale="92500" lnSpcReduction="10000"/>
          </a:bodyPr>
          <a:lstStyle/>
          <a:p>
            <a:pPr marL="0" indent="0" algn="just">
              <a:buNone/>
            </a:pPr>
            <a:r>
              <a:rPr lang="el-GR" sz="1600" b="0" dirty="0" smtClean="0">
                <a:solidFill>
                  <a:schemeClr val="tx2"/>
                </a:solidFill>
                <a:latin typeface="Cambria" panose="02040503050406030204" pitchFamily="18" charset="0"/>
              </a:rPr>
              <a:t>Η </a:t>
            </a:r>
            <a:r>
              <a:rPr lang="el-GR" sz="1600" dirty="0" err="1" smtClean="0">
                <a:solidFill>
                  <a:schemeClr val="tx2"/>
                </a:solidFill>
                <a:latin typeface="Cambria" panose="02040503050406030204" pitchFamily="18" charset="0"/>
              </a:rPr>
              <a:t>Favolosa</a:t>
            </a:r>
            <a:r>
              <a:rPr lang="el-GR" sz="1600" dirty="0" smtClean="0">
                <a:solidFill>
                  <a:schemeClr val="tx2"/>
                </a:solidFill>
                <a:latin typeface="Cambria" panose="02040503050406030204" pitchFamily="18" charset="0"/>
              </a:rPr>
              <a:t> </a:t>
            </a:r>
            <a:r>
              <a:rPr lang="el-GR" sz="1600" dirty="0">
                <a:solidFill>
                  <a:schemeClr val="tx2"/>
                </a:solidFill>
                <a:latin typeface="Cambria" panose="02040503050406030204" pitchFamily="18" charset="0"/>
              </a:rPr>
              <a:t>FS-17</a:t>
            </a:r>
            <a:r>
              <a:rPr lang="el-GR" sz="1600" b="0" dirty="0">
                <a:solidFill>
                  <a:schemeClr val="tx2"/>
                </a:solidFill>
                <a:latin typeface="Cambria" panose="02040503050406030204" pitchFamily="18" charset="0"/>
              </a:rPr>
              <a:t> </a:t>
            </a:r>
            <a:r>
              <a:rPr lang="el-GR" sz="1600" b="0" dirty="0" smtClean="0">
                <a:solidFill>
                  <a:schemeClr val="tx2"/>
                </a:solidFill>
                <a:latin typeface="Cambria" panose="02040503050406030204" pitchFamily="18" charset="0"/>
              </a:rPr>
              <a:t>προέρχεται  </a:t>
            </a:r>
            <a:r>
              <a:rPr lang="el-GR" sz="1600" b="0" dirty="0">
                <a:solidFill>
                  <a:schemeClr val="tx2"/>
                </a:solidFill>
                <a:latin typeface="Cambria" panose="02040503050406030204" pitchFamily="18" charset="0"/>
              </a:rPr>
              <a:t>από την ποικιλία </a:t>
            </a:r>
            <a:r>
              <a:rPr lang="en-US" sz="1600" b="0" dirty="0" err="1" smtClean="0">
                <a:solidFill>
                  <a:schemeClr val="tx2"/>
                </a:solidFill>
                <a:latin typeface="Cambria" panose="02040503050406030204" pitchFamily="18" charset="0"/>
              </a:rPr>
              <a:t>Frantoio</a:t>
            </a:r>
            <a:r>
              <a:rPr lang="el-GR" sz="1600" b="0" dirty="0" smtClean="0">
                <a:solidFill>
                  <a:schemeClr val="tx2"/>
                </a:solidFill>
                <a:latin typeface="Cambria" panose="02040503050406030204" pitchFamily="18" charset="0"/>
              </a:rPr>
              <a:t>, μια από τις πιο </a:t>
            </a:r>
            <a:r>
              <a:rPr lang="el-GR" sz="1600" b="0" dirty="0">
                <a:solidFill>
                  <a:schemeClr val="tx2"/>
                </a:solidFill>
                <a:latin typeface="Cambria" panose="02040503050406030204" pitchFamily="18" charset="0"/>
              </a:rPr>
              <a:t>δημοφιλείς και </a:t>
            </a:r>
            <a:r>
              <a:rPr lang="el-GR" sz="1600" b="0" dirty="0" err="1" smtClean="0">
                <a:solidFill>
                  <a:schemeClr val="tx2"/>
                </a:solidFill>
                <a:latin typeface="Cambria" panose="02040503050406030204" pitchFamily="18" charset="0"/>
              </a:rPr>
              <a:t>τυγχάνουσες</a:t>
            </a:r>
            <a:r>
              <a:rPr lang="el-GR" sz="1600" b="0" dirty="0" smtClean="0">
                <a:solidFill>
                  <a:schemeClr val="tx2"/>
                </a:solidFill>
                <a:latin typeface="Cambria" panose="02040503050406030204" pitchFamily="18" charset="0"/>
              </a:rPr>
              <a:t> ιδιαίτερης εκτίμησης ποικιλίες ελιάς στην Ιταλία,.</a:t>
            </a:r>
          </a:p>
          <a:p>
            <a:pPr marL="0" indent="0" algn="just">
              <a:buNone/>
            </a:pPr>
            <a:r>
              <a:rPr lang="el-GR" sz="1600" b="0" dirty="0" smtClean="0">
                <a:solidFill>
                  <a:schemeClr val="tx2"/>
                </a:solidFill>
                <a:latin typeface="Cambria" panose="02040503050406030204" pitchFamily="18" charset="0"/>
              </a:rPr>
              <a:t>Λόγω </a:t>
            </a:r>
            <a:r>
              <a:rPr lang="el-GR" sz="1600" b="0" dirty="0">
                <a:solidFill>
                  <a:schemeClr val="tx2"/>
                </a:solidFill>
                <a:latin typeface="Cambria" panose="02040503050406030204" pitchFamily="18" charset="0"/>
              </a:rPr>
              <a:t>των ιδιαίτερων χαρακτηριστικών </a:t>
            </a:r>
            <a:r>
              <a:rPr lang="el-GR" sz="1600" b="0" dirty="0" smtClean="0">
                <a:solidFill>
                  <a:schemeClr val="tx2"/>
                </a:solidFill>
                <a:latin typeface="Cambria" panose="02040503050406030204" pitchFamily="18" charset="0"/>
              </a:rPr>
              <a:t>της, η Favolosa </a:t>
            </a:r>
            <a:r>
              <a:rPr lang="el-GR" sz="1600" b="0" dirty="0">
                <a:solidFill>
                  <a:schemeClr val="tx2"/>
                </a:solidFill>
                <a:latin typeface="Cambria" panose="02040503050406030204" pitchFamily="18" charset="0"/>
              </a:rPr>
              <a:t>είναι ιδιαίτερα </a:t>
            </a:r>
            <a:r>
              <a:rPr lang="el-GR" sz="1600" b="0" dirty="0" smtClean="0">
                <a:solidFill>
                  <a:schemeClr val="tx2"/>
                </a:solidFill>
                <a:latin typeface="Cambria" panose="02040503050406030204" pitchFamily="18" charset="0"/>
              </a:rPr>
              <a:t>κατάλληλη </a:t>
            </a:r>
            <a:r>
              <a:rPr lang="el-GR" sz="1600" b="0" dirty="0">
                <a:solidFill>
                  <a:schemeClr val="tx2"/>
                </a:solidFill>
                <a:latin typeface="Cambria" panose="02040503050406030204" pitchFamily="18" charset="0"/>
              </a:rPr>
              <a:t>για ελαιοκαλλιέργεια υψηλής </a:t>
            </a:r>
            <a:r>
              <a:rPr lang="el-GR" sz="1600" b="0" dirty="0" smtClean="0">
                <a:solidFill>
                  <a:schemeClr val="tx2"/>
                </a:solidFill>
                <a:latin typeface="Cambria" panose="02040503050406030204" pitchFamily="18" charset="0"/>
              </a:rPr>
              <a:t>πυκνότητας. Η γρήγορη </a:t>
            </a:r>
            <a:r>
              <a:rPr lang="el-GR" sz="1600" b="0" dirty="0">
                <a:solidFill>
                  <a:schemeClr val="tx2"/>
                </a:solidFill>
                <a:latin typeface="Cambria" panose="02040503050406030204" pitchFamily="18" charset="0"/>
              </a:rPr>
              <a:t>ανάπτυξη, </a:t>
            </a:r>
            <a:r>
              <a:rPr lang="el-GR" sz="1600" b="0" dirty="0" smtClean="0">
                <a:solidFill>
                  <a:schemeClr val="tx2"/>
                </a:solidFill>
                <a:latin typeface="Cambria" panose="02040503050406030204" pitchFamily="18" charset="0"/>
              </a:rPr>
              <a:t>η πρώιμη </a:t>
            </a:r>
            <a:r>
              <a:rPr lang="el-GR" sz="1600" b="0" dirty="0">
                <a:solidFill>
                  <a:schemeClr val="tx2"/>
                </a:solidFill>
                <a:latin typeface="Cambria" panose="02040503050406030204" pitchFamily="18" charset="0"/>
              </a:rPr>
              <a:t>είσοδος στην παραγωγή και, πάνω </a:t>
            </a:r>
            <a:r>
              <a:rPr lang="el-GR" sz="1600" b="0" dirty="0" smtClean="0">
                <a:solidFill>
                  <a:schemeClr val="tx2"/>
                </a:solidFill>
                <a:latin typeface="Cambria" panose="02040503050406030204" pitchFamily="18" charset="0"/>
              </a:rPr>
              <a:t>απ' όλα</a:t>
            </a:r>
            <a:r>
              <a:rPr lang="el-GR" sz="1600" b="0" dirty="0">
                <a:solidFill>
                  <a:schemeClr val="tx2"/>
                </a:solidFill>
                <a:latin typeface="Cambria" panose="02040503050406030204" pitchFamily="18" charset="0"/>
              </a:rPr>
              <a:t>, η υψηλή αντοχή στο βακτήριο </a:t>
            </a:r>
            <a:r>
              <a:rPr lang="el-GR" sz="1600" b="0" dirty="0" err="1" smtClean="0">
                <a:solidFill>
                  <a:schemeClr val="tx2"/>
                </a:solidFill>
                <a:latin typeface="Cambria" panose="02040503050406030204" pitchFamily="18" charset="0"/>
              </a:rPr>
              <a:t>Xylella</a:t>
            </a:r>
            <a:r>
              <a:rPr lang="el-GR" sz="1600" b="0" dirty="0" smtClean="0">
                <a:solidFill>
                  <a:schemeClr val="tx2"/>
                </a:solidFill>
                <a:latin typeface="Cambria" panose="02040503050406030204" pitchFamily="18" charset="0"/>
              </a:rPr>
              <a:t> </a:t>
            </a:r>
            <a:r>
              <a:rPr lang="en-US" sz="1600" b="0" dirty="0" err="1" smtClean="0">
                <a:solidFill>
                  <a:schemeClr val="tx2"/>
                </a:solidFill>
                <a:latin typeface="Cambria" panose="02040503050406030204" pitchFamily="18" charset="0"/>
              </a:rPr>
              <a:t>fastidiosa</a:t>
            </a:r>
            <a:r>
              <a:rPr lang="el-GR" sz="1600" b="0" dirty="0" smtClean="0">
                <a:solidFill>
                  <a:schemeClr val="tx2"/>
                </a:solidFill>
                <a:latin typeface="Cambria" panose="02040503050406030204" pitchFamily="18" charset="0"/>
              </a:rPr>
              <a:t> συντελούν στην επιτυχία </a:t>
            </a:r>
            <a:r>
              <a:rPr lang="el-GR" sz="1600" b="0" dirty="0">
                <a:solidFill>
                  <a:schemeClr val="tx2"/>
                </a:solidFill>
                <a:latin typeface="Cambria" panose="02040503050406030204" pitchFamily="18" charset="0"/>
              </a:rPr>
              <a:t>αυτής της ποικιλίας, η οποία </a:t>
            </a:r>
            <a:r>
              <a:rPr lang="el-GR" sz="1600" b="0" dirty="0" smtClean="0">
                <a:solidFill>
                  <a:schemeClr val="tx2"/>
                </a:solidFill>
                <a:latin typeface="Cambria" panose="02040503050406030204" pitchFamily="18" charset="0"/>
              </a:rPr>
              <a:t>γίνεται </a:t>
            </a:r>
            <a:r>
              <a:rPr lang="el-GR" sz="1600" b="0" dirty="0">
                <a:solidFill>
                  <a:schemeClr val="tx2"/>
                </a:solidFill>
                <a:latin typeface="Cambria" panose="02040503050406030204" pitchFamily="18" charset="0"/>
              </a:rPr>
              <a:t>όλο και πιο διαδεδομένη στην </a:t>
            </a:r>
            <a:r>
              <a:rPr lang="el-GR" sz="1600" b="0" dirty="0" smtClean="0">
                <a:solidFill>
                  <a:schemeClr val="tx2"/>
                </a:solidFill>
                <a:latin typeface="Cambria" panose="02040503050406030204" pitchFamily="18" charset="0"/>
              </a:rPr>
              <a:t>Ιταλία.</a:t>
            </a:r>
          </a:p>
          <a:p>
            <a:pPr marL="0" indent="0" algn="just">
              <a:buNone/>
            </a:pPr>
            <a:r>
              <a:rPr lang="el-GR" sz="1600" b="0" dirty="0" smtClean="0">
                <a:solidFill>
                  <a:schemeClr val="tx2"/>
                </a:solidFill>
                <a:latin typeface="Cambria" panose="02040503050406030204" pitchFamily="18" charset="0"/>
              </a:rPr>
              <a:t>Η Favolosa </a:t>
            </a:r>
            <a:r>
              <a:rPr lang="el-GR" sz="1600" b="0" dirty="0">
                <a:solidFill>
                  <a:schemeClr val="tx2"/>
                </a:solidFill>
                <a:latin typeface="Cambria" panose="02040503050406030204" pitchFamily="18" charset="0"/>
              </a:rPr>
              <a:t>FS-17 είναι ένας τύπος φυτού που ξεχωρίζει για την εξαιρετική προσαρμοστικότητά του στις πιο διαφορετικές συνθήκες εδάφους και κλίματος και για την πρώιμη είσοδο στην παραγωγή, από το δεύτερο έτος φύτευσης, με ταχεία αύξηση της παραγωγής που φτάνει </a:t>
            </a:r>
            <a:r>
              <a:rPr lang="el-GR" sz="1600" b="0" dirty="0" smtClean="0">
                <a:solidFill>
                  <a:schemeClr val="tx2"/>
                </a:solidFill>
                <a:latin typeface="Cambria" panose="02040503050406030204" pitchFamily="18" charset="0"/>
              </a:rPr>
              <a:t>σε πυκνές φυτεύσεις στο </a:t>
            </a:r>
            <a:r>
              <a:rPr lang="el-GR" sz="1600" b="0" dirty="0">
                <a:solidFill>
                  <a:schemeClr val="tx2"/>
                </a:solidFill>
                <a:latin typeface="Cambria" panose="02040503050406030204" pitchFamily="18" charset="0"/>
              </a:rPr>
              <a:t>βέλτιστο </a:t>
            </a:r>
            <a:r>
              <a:rPr lang="el-GR" sz="1600" b="0" dirty="0" smtClean="0">
                <a:solidFill>
                  <a:schemeClr val="tx2"/>
                </a:solidFill>
                <a:latin typeface="Cambria" panose="02040503050406030204" pitchFamily="18" charset="0"/>
              </a:rPr>
              <a:t>από </a:t>
            </a:r>
            <a:r>
              <a:rPr lang="el-GR" sz="1600" b="0" dirty="0">
                <a:solidFill>
                  <a:schemeClr val="tx2"/>
                </a:solidFill>
                <a:latin typeface="Cambria" panose="02040503050406030204" pitchFamily="18" charset="0"/>
              </a:rPr>
              <a:t>το τέταρτο έως το έκτο έτος φύτευσης.</a:t>
            </a:r>
            <a:endParaRPr lang="it-IT" sz="1600" b="0" dirty="0">
              <a:solidFill>
                <a:schemeClr val="tx2"/>
              </a:solidFill>
              <a:latin typeface="Cambria" panose="02040503050406030204" pitchFamily="18" charset="0"/>
            </a:endParaRPr>
          </a:p>
          <a:p>
            <a:pPr marL="0" indent="0">
              <a:buNone/>
            </a:pPr>
            <a:endParaRPr lang="el-GR" sz="1600" dirty="0">
              <a:solidFill>
                <a:schemeClr val="tx2"/>
              </a:solidFill>
              <a:latin typeface="Cambria" panose="02040503050406030204" pitchFamily="18" charset="0"/>
            </a:endParaRPr>
          </a:p>
          <a:p>
            <a:pPr marL="0" indent="0" algn="just">
              <a:lnSpc>
                <a:spcPct val="120000"/>
              </a:lnSpc>
              <a:spcBef>
                <a:spcPts val="600"/>
              </a:spcBef>
              <a:spcAft>
                <a:spcPts val="600"/>
              </a:spcAft>
              <a:buNone/>
            </a:pPr>
            <a:endParaRPr lang="en-US" sz="8000" b="0" dirty="0" smtClean="0">
              <a:solidFill>
                <a:schemeClr val="tx1"/>
              </a:solidFill>
              <a:latin typeface="Cambria" pitchFamily="18"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lvl="1" algn="just">
              <a:lnSpc>
                <a:spcPct val="80000"/>
              </a:lnSpc>
              <a:spcAft>
                <a:spcPct val="20000"/>
              </a:spcAft>
            </a:pPr>
            <a:endParaRPr lang="el-GR" sz="1800" b="1" dirty="0">
              <a:latin typeface="Verdana" pitchFamily="34" charset="0"/>
            </a:endParaRPr>
          </a:p>
        </p:txBody>
      </p:sp>
      <p:graphicFrame>
        <p:nvGraphicFramePr>
          <p:cNvPr id="10" name="Chart 42"/>
          <p:cNvGraphicFramePr/>
          <p:nvPr>
            <p:extLst>
              <p:ext uri="{D42A27DB-BD31-4B8C-83A1-F6EECF244321}">
                <p14:modId xmlns:p14="http://schemas.microsoft.com/office/powerpoint/2010/main" val="457427756"/>
              </p:ext>
            </p:extLst>
          </p:nvPr>
        </p:nvGraphicFramePr>
        <p:xfrm>
          <a:off x="7668344" y="5589239"/>
          <a:ext cx="697260" cy="316909"/>
        </p:xfrm>
        <a:graphic>
          <a:graphicData uri="http://schemas.openxmlformats.org/drawingml/2006/chart">
            <c:chart xmlns:c="http://schemas.openxmlformats.org/drawingml/2006/chart" xmlns:r="http://schemas.openxmlformats.org/officeDocument/2006/relationships" r:id="rId3"/>
          </a:graphicData>
        </a:graphic>
      </p:graphicFrame>
      <p:sp>
        <p:nvSpPr>
          <p:cNvPr id="11" name="6 - Τίτλος"/>
          <p:cNvSpPr txBox="1">
            <a:spLocks/>
          </p:cNvSpPr>
          <p:nvPr/>
        </p:nvSpPr>
        <p:spPr>
          <a:xfrm>
            <a:off x="0" y="5733256"/>
            <a:ext cx="1691680" cy="288032"/>
          </a:xfrm>
          <a:prstGeom prst="rect">
            <a:avLst/>
          </a:prstGeom>
        </p:spPr>
        <p:txBody>
          <a:bodyPr vert="horz" lIns="91440" tIns="45720" rIns="91440" bIns="45720" rtlCol="0" anchor="ctr">
            <a:normAutofit fontScale="92500" lnSpcReduction="20000"/>
          </a:bodyPr>
          <a:lstStyle/>
          <a:p>
            <a:pPr algn="ctr">
              <a:spcBef>
                <a:spcPct val="0"/>
              </a:spcBef>
              <a:defRPr/>
            </a:pPr>
            <a:endParaRPr lang="el-GR" sz="1600" dirty="0" smtClean="0">
              <a:solidFill>
                <a:prstClr val="black"/>
              </a:solidFill>
              <a:latin typeface="Cambria" pitchFamily="18" charset="0"/>
            </a:endParaRPr>
          </a:p>
        </p:txBody>
      </p:sp>
      <p:pic>
        <p:nvPicPr>
          <p:cNvPr id="9" name="Εικόνα 8" descr="C:\Users\user\AppData\Local\Microsoft\Windows\Temporary Internet Files\Content.Outlook\0TVTFSZK\AUTHENTIC-OLIVE-NET_Logo.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709" y="0"/>
            <a:ext cx="2152650" cy="713740"/>
          </a:xfrm>
          <a:prstGeom prst="rect">
            <a:avLst/>
          </a:prstGeom>
          <a:noFill/>
          <a:ln>
            <a:noFill/>
          </a:ln>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398" y="1"/>
            <a:ext cx="923201" cy="765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2040" y="1700808"/>
            <a:ext cx="3277400"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94765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79512" y="713740"/>
            <a:ext cx="8754176" cy="1995180"/>
          </a:xfrm>
        </p:spPr>
        <p:txBody>
          <a:bodyPr>
            <a:normAutofit fontScale="90000"/>
          </a:bodyPr>
          <a:lstStyle/>
          <a:p>
            <a:pPr>
              <a:lnSpc>
                <a:spcPct val="115000"/>
              </a:lnSpc>
              <a:spcAft>
                <a:spcPts val="600"/>
              </a:spcAft>
              <a:tabLst>
                <a:tab pos="4591050" algn="l"/>
              </a:tabLst>
            </a:pPr>
            <a:r>
              <a:rPr lang="el-GR" sz="3600" b="1" dirty="0">
                <a:solidFill>
                  <a:prstClr val="black"/>
                </a:solidFill>
                <a:latin typeface="Cambria" pitchFamily="18" charset="0"/>
                <a:ea typeface="Times New Roman"/>
                <a:cs typeface="Times New Roman"/>
              </a:rPr>
              <a:t/>
            </a:r>
            <a:br>
              <a:rPr lang="el-GR" sz="3600" b="1" dirty="0">
                <a:solidFill>
                  <a:prstClr val="black"/>
                </a:solidFill>
                <a:latin typeface="Cambria" pitchFamily="18" charset="0"/>
                <a:ea typeface="Times New Roman"/>
                <a:cs typeface="Times New Roman"/>
              </a:rPr>
            </a:br>
            <a:r>
              <a:rPr lang="el-GR" sz="3600" b="1" dirty="0">
                <a:solidFill>
                  <a:prstClr val="black"/>
                </a:solidFill>
                <a:latin typeface="Cambria" pitchFamily="18" charset="0"/>
                <a:ea typeface="Times New Roman"/>
                <a:cs typeface="Times New Roman"/>
              </a:rPr>
              <a:t/>
            </a:r>
            <a:br>
              <a:rPr lang="el-GR" sz="3600" b="1" dirty="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   </a:t>
            </a:r>
            <a:r>
              <a:rPr lang="el-GR" sz="2000" b="1" dirty="0" smtClean="0">
                <a:solidFill>
                  <a:prstClr val="black"/>
                </a:solidFill>
                <a:latin typeface="Cambria" pitchFamily="18" charset="0"/>
                <a:ea typeface="Times New Roman"/>
                <a:cs typeface="Times New Roman"/>
              </a:rPr>
              <a:t>ΤΟΠΙΚΕΣ ΠΟΙΚΙΛΙΕΣ </a:t>
            </a:r>
            <a:r>
              <a:rPr lang="el-GR" sz="2000" b="1" dirty="0">
                <a:solidFill>
                  <a:prstClr val="black"/>
                </a:solidFill>
                <a:latin typeface="Cambria" pitchFamily="18" charset="0"/>
                <a:ea typeface="Times New Roman"/>
                <a:cs typeface="Times New Roman"/>
              </a:rPr>
              <a:t>ΕΛΙΩΝ ΑΠΟ ΤΗΝ ΚΟΙΝΗ ΔΙΑΣΥΝΟΡΙΑΚΗ ΠΕΡΙΟΧΗ ΕΛΛΑΔΑ-ΙΤΑΛΙΑ - </a:t>
            </a:r>
            <a:r>
              <a:rPr lang="en-US" sz="2000" b="1" dirty="0" smtClean="0">
                <a:solidFill>
                  <a:prstClr val="black"/>
                </a:solidFill>
                <a:latin typeface="Cambria" pitchFamily="18" charset="0"/>
                <a:ea typeface="Times New Roman"/>
                <a:cs typeface="Times New Roman"/>
              </a:rPr>
              <a:t>CORATINA</a:t>
            </a:r>
            <a:r>
              <a:rPr lang="en-US" sz="2200" dirty="0">
                <a:ea typeface="Calibri"/>
                <a:cs typeface="Times New Roman"/>
              </a:rPr>
              <a:t/>
            </a:r>
            <a:br>
              <a:rPr lang="en-US" sz="2200" dirty="0">
                <a:ea typeface="Calibri"/>
                <a:cs typeface="Times New Roman"/>
              </a:rPr>
            </a:br>
            <a:r>
              <a:rPr lang="en-US" sz="2200" b="1" dirty="0" smtClean="0">
                <a:solidFill>
                  <a:prstClr val="black"/>
                </a:solidFill>
                <a:latin typeface="Cambria" pitchFamily="18" charset="0"/>
                <a:ea typeface="Times New Roman"/>
                <a:cs typeface="Times New Roman"/>
              </a:rPr>
              <a:t/>
            </a:r>
            <a:br>
              <a:rPr lang="en-US" sz="2200" b="1" dirty="0" smtClean="0">
                <a:solidFill>
                  <a:prstClr val="black"/>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a:solidFill>
                  <a:schemeClr val="tx2"/>
                </a:solidFill>
                <a:latin typeface="Cambria" pitchFamily="18" charset="0"/>
                <a:ea typeface="Times New Roman"/>
                <a:cs typeface="Times New Roman"/>
              </a:rPr>
              <a:t/>
            </a:r>
            <a:br>
              <a:rPr lang="en-US" sz="3600" b="1" dirty="0">
                <a:solidFill>
                  <a:schemeClr val="tx2"/>
                </a:solidFill>
                <a:latin typeface="Cambria" pitchFamily="18" charset="0"/>
                <a:ea typeface="Times New Roman"/>
                <a:cs typeface="Times New Roman"/>
              </a:rPr>
            </a:br>
            <a:r>
              <a:rPr lang="en-US" sz="3200" dirty="0" smtClean="0">
                <a:solidFill>
                  <a:srgbClr val="47796A"/>
                </a:solidFill>
              </a:rPr>
              <a:t> </a:t>
            </a:r>
            <a:endParaRPr lang="el-GR" sz="3200" dirty="0" smtClean="0">
              <a:solidFill>
                <a:srgbClr val="47796A"/>
              </a:solidFill>
            </a:endParaRPr>
          </a:p>
        </p:txBody>
      </p:sp>
      <p:sp>
        <p:nvSpPr>
          <p:cNvPr id="8" name="Rectangle 2"/>
          <p:cNvSpPr>
            <a:spLocks noGrp="1" noChangeArrowheads="1"/>
          </p:cNvSpPr>
          <p:nvPr>
            <p:ph idx="1"/>
          </p:nvPr>
        </p:nvSpPr>
        <p:spPr>
          <a:xfrm>
            <a:off x="447936" y="1412776"/>
            <a:ext cx="3692016" cy="5184576"/>
          </a:xfrm>
        </p:spPr>
        <p:txBody>
          <a:bodyPr>
            <a:normAutofit fontScale="92500" lnSpcReduction="10000"/>
          </a:bodyPr>
          <a:lstStyle/>
          <a:p>
            <a:pPr marL="0" indent="0" algn="just">
              <a:buNone/>
            </a:pPr>
            <a:r>
              <a:rPr lang="el-GR" sz="1600" b="0" dirty="0">
                <a:solidFill>
                  <a:schemeClr val="tx2"/>
                </a:solidFill>
                <a:latin typeface="Cambria" panose="02040503050406030204" pitchFamily="18" charset="0"/>
              </a:rPr>
              <a:t>Η </a:t>
            </a:r>
            <a:r>
              <a:rPr lang="el-GR" sz="1600" b="0" dirty="0" err="1">
                <a:solidFill>
                  <a:schemeClr val="tx2"/>
                </a:solidFill>
                <a:latin typeface="Cambria" panose="02040503050406030204" pitchFamily="18" charset="0"/>
              </a:rPr>
              <a:t>Coratina</a:t>
            </a:r>
            <a:r>
              <a:rPr lang="el-GR" sz="1600" b="0" dirty="0">
                <a:solidFill>
                  <a:schemeClr val="tx2"/>
                </a:solidFill>
                <a:latin typeface="Cambria" panose="02040503050406030204" pitchFamily="18" charset="0"/>
              </a:rPr>
              <a:t> είναι μια ποικιλία που υπάρχει σε όλη την Ιταλία. Αρχικά από το </a:t>
            </a:r>
            <a:r>
              <a:rPr lang="el-GR" sz="1600" b="0" dirty="0" err="1">
                <a:solidFill>
                  <a:schemeClr val="tx2"/>
                </a:solidFill>
                <a:latin typeface="Cambria" panose="02040503050406030204" pitchFamily="18" charset="0"/>
              </a:rPr>
              <a:t>Corato</a:t>
            </a:r>
            <a:r>
              <a:rPr lang="el-GR" sz="1600" b="0" dirty="0">
                <a:solidFill>
                  <a:schemeClr val="tx2"/>
                </a:solidFill>
                <a:latin typeface="Cambria" panose="02040503050406030204" pitchFamily="18" charset="0"/>
              </a:rPr>
              <a:t>, την Απουλία, η ελιά </a:t>
            </a:r>
            <a:r>
              <a:rPr lang="el-GR" sz="1600" b="0" dirty="0" err="1">
                <a:solidFill>
                  <a:schemeClr val="tx2"/>
                </a:solidFill>
                <a:latin typeface="Cambria" panose="02040503050406030204" pitchFamily="18" charset="0"/>
              </a:rPr>
              <a:t>Coratina</a:t>
            </a:r>
            <a:r>
              <a:rPr lang="el-GR" sz="1600" b="0" dirty="0">
                <a:solidFill>
                  <a:schemeClr val="tx2"/>
                </a:solidFill>
                <a:latin typeface="Cambria" panose="02040503050406030204" pitchFamily="18" charset="0"/>
              </a:rPr>
              <a:t> βρίσκεται σε άλλες περιοχές της Ιταλίας. Ωστόσο, η κύρια περιοχή παραγωγής εξακολουθεί να είναι η επαρχία του </a:t>
            </a:r>
            <a:r>
              <a:rPr lang="el-GR" sz="1600" b="0" dirty="0" smtClean="0">
                <a:solidFill>
                  <a:schemeClr val="tx2"/>
                </a:solidFill>
                <a:latin typeface="Cambria" panose="02040503050406030204" pitchFamily="18" charset="0"/>
              </a:rPr>
              <a:t>Μπάρι. </a:t>
            </a:r>
            <a:endParaRPr lang="en-US" sz="1600" b="0" dirty="0" smtClean="0">
              <a:solidFill>
                <a:schemeClr val="tx2"/>
              </a:solidFill>
              <a:latin typeface="Cambria" panose="02040503050406030204" pitchFamily="18" charset="0"/>
            </a:endParaRPr>
          </a:p>
          <a:p>
            <a:pPr marL="0" indent="0" algn="just">
              <a:buNone/>
            </a:pPr>
            <a:r>
              <a:rPr lang="el-GR" sz="1600" b="0" dirty="0" smtClean="0">
                <a:solidFill>
                  <a:schemeClr val="tx2"/>
                </a:solidFill>
                <a:latin typeface="Cambria" panose="02040503050406030204" pitchFamily="18" charset="0"/>
              </a:rPr>
              <a:t>Η </a:t>
            </a:r>
            <a:r>
              <a:rPr lang="el-GR" sz="1600" b="0" dirty="0" err="1">
                <a:solidFill>
                  <a:schemeClr val="tx2"/>
                </a:solidFill>
                <a:latin typeface="Cambria" panose="02040503050406030204" pitchFamily="18" charset="0"/>
              </a:rPr>
              <a:t>Coratina</a:t>
            </a:r>
            <a:r>
              <a:rPr lang="el-GR" sz="1600" b="0" dirty="0">
                <a:solidFill>
                  <a:schemeClr val="tx2"/>
                </a:solidFill>
                <a:latin typeface="Cambria" panose="02040503050406030204" pitchFamily="18" charset="0"/>
              </a:rPr>
              <a:t> είναι η κυρίαρχη ποικιλία στην προστατευόμενη ονομασία προέλευσης "</a:t>
            </a:r>
            <a:r>
              <a:rPr lang="el-GR" sz="1600" b="0" dirty="0" err="1">
                <a:solidFill>
                  <a:schemeClr val="tx2"/>
                </a:solidFill>
                <a:latin typeface="Cambria" panose="02040503050406030204" pitchFamily="18" charset="0"/>
              </a:rPr>
              <a:t>Terra</a:t>
            </a:r>
            <a:r>
              <a:rPr lang="el-GR" sz="1600" b="0" dirty="0">
                <a:solidFill>
                  <a:schemeClr val="tx2"/>
                </a:solidFill>
                <a:latin typeface="Cambria" panose="02040503050406030204" pitchFamily="18" charset="0"/>
              </a:rPr>
              <a:t> di </a:t>
            </a:r>
            <a:r>
              <a:rPr lang="el-GR" sz="1600" b="0" dirty="0" err="1">
                <a:solidFill>
                  <a:schemeClr val="tx2"/>
                </a:solidFill>
                <a:latin typeface="Cambria" panose="02040503050406030204" pitchFamily="18" charset="0"/>
              </a:rPr>
              <a:t>Bari</a:t>
            </a:r>
            <a:r>
              <a:rPr lang="el-GR" sz="1600" b="0" dirty="0">
                <a:solidFill>
                  <a:schemeClr val="tx2"/>
                </a:solidFill>
                <a:latin typeface="Cambria" panose="02040503050406030204" pitchFamily="18" charset="0"/>
              </a:rPr>
              <a:t>", η οποία, μαζί με τις </a:t>
            </a:r>
            <a:r>
              <a:rPr lang="el-GR" sz="1600" b="0" dirty="0" smtClean="0">
                <a:solidFill>
                  <a:schemeClr val="tx2"/>
                </a:solidFill>
                <a:latin typeface="Cambria" panose="02040503050406030204" pitchFamily="18" charset="0"/>
              </a:rPr>
              <a:t>άλλες ονομασίες προέλευσης "</a:t>
            </a:r>
            <a:r>
              <a:rPr lang="el-GR" sz="1600" b="0" dirty="0" err="1" smtClean="0">
                <a:solidFill>
                  <a:schemeClr val="tx2"/>
                </a:solidFill>
                <a:latin typeface="Cambria" panose="02040503050406030204" pitchFamily="18" charset="0"/>
              </a:rPr>
              <a:t>Castel</a:t>
            </a:r>
            <a:r>
              <a:rPr lang="el-GR" sz="1600" b="0" dirty="0" smtClean="0">
                <a:solidFill>
                  <a:schemeClr val="tx2"/>
                </a:solidFill>
                <a:latin typeface="Cambria" panose="02040503050406030204" pitchFamily="18" charset="0"/>
              </a:rPr>
              <a:t> </a:t>
            </a:r>
            <a:r>
              <a:rPr lang="el-GR" sz="1600" b="0" dirty="0" err="1">
                <a:solidFill>
                  <a:schemeClr val="tx2"/>
                </a:solidFill>
                <a:latin typeface="Cambria" panose="02040503050406030204" pitchFamily="18" charset="0"/>
              </a:rPr>
              <a:t>del</a:t>
            </a:r>
            <a:r>
              <a:rPr lang="el-GR" sz="1600" b="0" dirty="0">
                <a:solidFill>
                  <a:schemeClr val="tx2"/>
                </a:solidFill>
                <a:latin typeface="Cambria" panose="02040503050406030204" pitchFamily="18" charset="0"/>
              </a:rPr>
              <a:t> </a:t>
            </a:r>
            <a:r>
              <a:rPr lang="el-GR" sz="1600" b="0" dirty="0" err="1">
                <a:solidFill>
                  <a:schemeClr val="tx2"/>
                </a:solidFill>
                <a:latin typeface="Cambria" panose="02040503050406030204" pitchFamily="18" charset="0"/>
              </a:rPr>
              <a:t>Monte</a:t>
            </a:r>
            <a:r>
              <a:rPr lang="el-GR" sz="1600" b="0" dirty="0">
                <a:solidFill>
                  <a:schemeClr val="tx2"/>
                </a:solidFill>
                <a:latin typeface="Cambria" panose="02040503050406030204" pitchFamily="18" charset="0"/>
              </a:rPr>
              <a:t>" και "</a:t>
            </a:r>
            <a:r>
              <a:rPr lang="el-GR" sz="1600" b="0" dirty="0" err="1">
                <a:solidFill>
                  <a:schemeClr val="tx2"/>
                </a:solidFill>
                <a:latin typeface="Cambria" panose="02040503050406030204" pitchFamily="18" charset="0"/>
              </a:rPr>
              <a:t>Bitonto</a:t>
            </a:r>
            <a:r>
              <a:rPr lang="el-GR" sz="1600" b="0" dirty="0">
                <a:solidFill>
                  <a:schemeClr val="tx2"/>
                </a:solidFill>
                <a:latin typeface="Cambria" panose="02040503050406030204" pitchFamily="18" charset="0"/>
              </a:rPr>
              <a:t>", </a:t>
            </a:r>
            <a:r>
              <a:rPr lang="el-GR" sz="1600" b="0" dirty="0" smtClean="0">
                <a:solidFill>
                  <a:schemeClr val="tx2"/>
                </a:solidFill>
                <a:latin typeface="Cambria" panose="02040503050406030204" pitchFamily="18" charset="0"/>
              </a:rPr>
              <a:t>με αποτέλεσμα την υψηλή συμβολή των </a:t>
            </a:r>
            <a:r>
              <a:rPr lang="el-GR" sz="1600" b="0" dirty="0">
                <a:solidFill>
                  <a:schemeClr val="tx2"/>
                </a:solidFill>
                <a:latin typeface="Cambria" panose="02040503050406030204" pitchFamily="18" charset="0"/>
              </a:rPr>
              <a:t>ελιών </a:t>
            </a:r>
            <a:r>
              <a:rPr lang="el-GR" sz="1600" b="0" dirty="0" err="1">
                <a:solidFill>
                  <a:schemeClr val="tx2"/>
                </a:solidFill>
                <a:latin typeface="Cambria" panose="02040503050406030204" pitchFamily="18" charset="0"/>
              </a:rPr>
              <a:t>Coratina</a:t>
            </a:r>
            <a:r>
              <a:rPr lang="el-GR" sz="1600" b="0" dirty="0">
                <a:solidFill>
                  <a:schemeClr val="tx2"/>
                </a:solidFill>
                <a:latin typeface="Cambria" panose="02040503050406030204" pitchFamily="18" charset="0"/>
              </a:rPr>
              <a:t> στην παραγωγή εξαιρετικού παρθένου </a:t>
            </a:r>
            <a:r>
              <a:rPr lang="el-GR" sz="1600" b="0" dirty="0" smtClean="0">
                <a:solidFill>
                  <a:schemeClr val="tx2"/>
                </a:solidFill>
                <a:latin typeface="Cambria" panose="02040503050406030204" pitchFamily="18" charset="0"/>
              </a:rPr>
              <a:t>ελαιολάδου.</a:t>
            </a:r>
          </a:p>
          <a:p>
            <a:pPr marL="0" indent="0" algn="just">
              <a:buNone/>
            </a:pPr>
            <a:r>
              <a:rPr lang="el-GR" sz="1600" b="0" dirty="0">
                <a:solidFill>
                  <a:schemeClr val="tx2"/>
                </a:solidFill>
                <a:latin typeface="Cambria" panose="02040503050406030204" pitchFamily="18" charset="0"/>
              </a:rPr>
              <a:t>Το εξαιρετικό παρθένο ελαιόλαδο </a:t>
            </a:r>
            <a:r>
              <a:rPr lang="el-GR" sz="1600" b="0" dirty="0" err="1">
                <a:solidFill>
                  <a:schemeClr val="tx2"/>
                </a:solidFill>
                <a:latin typeface="Cambria" panose="02040503050406030204" pitchFamily="18" charset="0"/>
              </a:rPr>
              <a:t>Coratina</a:t>
            </a:r>
            <a:r>
              <a:rPr lang="el-GR" sz="1600" b="0" dirty="0">
                <a:solidFill>
                  <a:schemeClr val="tx2"/>
                </a:solidFill>
                <a:latin typeface="Cambria" panose="02040503050406030204" pitchFamily="18" charset="0"/>
              </a:rPr>
              <a:t> χαρακτηρίζεται από τις </a:t>
            </a:r>
            <a:r>
              <a:rPr lang="el-GR" sz="1600" b="0" dirty="0" err="1">
                <a:solidFill>
                  <a:schemeClr val="tx2"/>
                </a:solidFill>
                <a:latin typeface="Cambria" panose="02040503050406030204" pitchFamily="18" charset="0"/>
              </a:rPr>
              <a:t>φρουτώδεις</a:t>
            </a:r>
            <a:r>
              <a:rPr lang="el-GR" sz="1600" b="0" dirty="0">
                <a:solidFill>
                  <a:schemeClr val="tx2"/>
                </a:solidFill>
                <a:latin typeface="Cambria" panose="02040503050406030204" pitchFamily="18" charset="0"/>
              </a:rPr>
              <a:t> νότες πράσινων ελιών, ακολουθούμενες από αισθήσεις φρέσκου χόρτου και πικρών αμυγδάλων. </a:t>
            </a:r>
          </a:p>
          <a:p>
            <a:pPr marL="0" indent="0" algn="just">
              <a:buNone/>
            </a:pPr>
            <a:r>
              <a:rPr lang="el-GR" sz="1600" b="0" dirty="0" smtClean="0">
                <a:solidFill>
                  <a:schemeClr val="tx2"/>
                </a:solidFill>
                <a:latin typeface="Cambria" panose="02040503050406030204" pitchFamily="18" charset="0"/>
              </a:rPr>
              <a:t>Η </a:t>
            </a:r>
            <a:r>
              <a:rPr lang="el-GR" sz="1600" b="0" dirty="0" err="1">
                <a:solidFill>
                  <a:schemeClr val="tx2"/>
                </a:solidFill>
                <a:latin typeface="Cambria" panose="02040503050406030204" pitchFamily="18" charset="0"/>
              </a:rPr>
              <a:t>Coratina</a:t>
            </a:r>
            <a:r>
              <a:rPr lang="el-GR" sz="1600" b="0" dirty="0">
                <a:solidFill>
                  <a:schemeClr val="tx2"/>
                </a:solidFill>
                <a:latin typeface="Cambria" panose="02040503050406030204" pitchFamily="18" charset="0"/>
              </a:rPr>
              <a:t> είναι μία από τις ποικιλίες ελιάς </a:t>
            </a:r>
            <a:r>
              <a:rPr lang="el-GR" sz="1600" b="0" dirty="0" smtClean="0">
                <a:solidFill>
                  <a:schemeClr val="tx2"/>
                </a:solidFill>
                <a:latin typeface="Cambria" panose="02040503050406030204" pitchFamily="18" charset="0"/>
              </a:rPr>
              <a:t>με την υψηλότερη </a:t>
            </a:r>
            <a:r>
              <a:rPr lang="el-GR" sz="1600" b="0" dirty="0">
                <a:solidFill>
                  <a:schemeClr val="tx2"/>
                </a:solidFill>
                <a:latin typeface="Cambria" panose="02040503050406030204" pitchFamily="18" charset="0"/>
              </a:rPr>
              <a:t>περιεκτικότητα σε </a:t>
            </a:r>
            <a:r>
              <a:rPr lang="el-GR" sz="1600" b="0" dirty="0" err="1">
                <a:solidFill>
                  <a:schemeClr val="tx2"/>
                </a:solidFill>
                <a:latin typeface="Cambria" panose="02040503050406030204" pitchFamily="18" charset="0"/>
              </a:rPr>
              <a:t>φαινολικές</a:t>
            </a:r>
            <a:r>
              <a:rPr lang="el-GR" sz="1600" b="0" dirty="0">
                <a:solidFill>
                  <a:schemeClr val="tx2"/>
                </a:solidFill>
                <a:latin typeface="Cambria" panose="02040503050406030204" pitchFamily="18" charset="0"/>
              </a:rPr>
              <a:t> </a:t>
            </a:r>
            <a:r>
              <a:rPr lang="el-GR" sz="1600" b="0" dirty="0" smtClean="0">
                <a:solidFill>
                  <a:schemeClr val="tx2"/>
                </a:solidFill>
                <a:latin typeface="Cambria" panose="02040503050406030204" pitchFamily="18" charset="0"/>
              </a:rPr>
              <a:t>ενώσεις ( μέχρι και 1000mg </a:t>
            </a:r>
            <a:r>
              <a:rPr lang="el-GR" sz="1600" b="0" dirty="0">
                <a:solidFill>
                  <a:schemeClr val="tx2"/>
                </a:solidFill>
                <a:latin typeface="Cambria" panose="02040503050406030204" pitchFamily="18" charset="0"/>
              </a:rPr>
              <a:t>/ </a:t>
            </a:r>
            <a:r>
              <a:rPr lang="el-GR" sz="1600" b="0" dirty="0" err="1" smtClean="0">
                <a:solidFill>
                  <a:schemeClr val="tx2"/>
                </a:solidFill>
                <a:latin typeface="Cambria" panose="02040503050406030204" pitchFamily="18" charset="0"/>
              </a:rPr>
              <a:t>kg</a:t>
            </a:r>
            <a:r>
              <a:rPr lang="el-GR" sz="1600" b="0" dirty="0" smtClean="0">
                <a:solidFill>
                  <a:schemeClr val="tx2"/>
                </a:solidFill>
                <a:latin typeface="Cambria" panose="02040503050406030204" pitchFamily="18" charset="0"/>
              </a:rPr>
              <a:t>)</a:t>
            </a:r>
            <a:endParaRPr lang="it-IT" sz="1600" b="0" dirty="0">
              <a:solidFill>
                <a:schemeClr val="tx2"/>
              </a:solidFill>
              <a:latin typeface="Cambria" panose="02040503050406030204" pitchFamily="18" charset="0"/>
            </a:endParaRPr>
          </a:p>
          <a:p>
            <a:pPr marL="0" indent="0">
              <a:buNone/>
            </a:pPr>
            <a:endParaRPr lang="el-GR" sz="8000" dirty="0">
              <a:solidFill>
                <a:schemeClr val="tx2"/>
              </a:solidFill>
              <a:latin typeface="Cambria" panose="02040503050406030204" pitchFamily="18" charset="0"/>
            </a:endParaRPr>
          </a:p>
          <a:p>
            <a:pPr marL="0" indent="0" algn="just">
              <a:lnSpc>
                <a:spcPct val="120000"/>
              </a:lnSpc>
              <a:spcBef>
                <a:spcPts val="600"/>
              </a:spcBef>
              <a:spcAft>
                <a:spcPts val="600"/>
              </a:spcAft>
              <a:buNone/>
            </a:pPr>
            <a:endParaRPr lang="en-US" sz="8000" b="0" dirty="0" smtClean="0">
              <a:solidFill>
                <a:schemeClr val="tx1"/>
              </a:solidFill>
              <a:latin typeface="Cambria" pitchFamily="18"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lvl="1" algn="just">
              <a:lnSpc>
                <a:spcPct val="80000"/>
              </a:lnSpc>
              <a:spcAft>
                <a:spcPct val="20000"/>
              </a:spcAft>
            </a:pPr>
            <a:endParaRPr lang="el-GR" sz="1800" b="1" dirty="0">
              <a:latin typeface="Verdana" pitchFamily="34" charset="0"/>
            </a:endParaRPr>
          </a:p>
        </p:txBody>
      </p:sp>
      <p:graphicFrame>
        <p:nvGraphicFramePr>
          <p:cNvPr id="10" name="Chart 42"/>
          <p:cNvGraphicFramePr/>
          <p:nvPr>
            <p:extLst>
              <p:ext uri="{D42A27DB-BD31-4B8C-83A1-F6EECF244321}">
                <p14:modId xmlns:p14="http://schemas.microsoft.com/office/powerpoint/2010/main" val="457427756"/>
              </p:ext>
            </p:extLst>
          </p:nvPr>
        </p:nvGraphicFramePr>
        <p:xfrm>
          <a:off x="7668344" y="5589239"/>
          <a:ext cx="697260" cy="316909"/>
        </p:xfrm>
        <a:graphic>
          <a:graphicData uri="http://schemas.openxmlformats.org/drawingml/2006/chart">
            <c:chart xmlns:c="http://schemas.openxmlformats.org/drawingml/2006/chart" xmlns:r="http://schemas.openxmlformats.org/officeDocument/2006/relationships" r:id="rId3"/>
          </a:graphicData>
        </a:graphic>
      </p:graphicFrame>
      <p:sp>
        <p:nvSpPr>
          <p:cNvPr id="11" name="6 - Τίτλος"/>
          <p:cNvSpPr txBox="1">
            <a:spLocks/>
          </p:cNvSpPr>
          <p:nvPr/>
        </p:nvSpPr>
        <p:spPr>
          <a:xfrm>
            <a:off x="0" y="5733256"/>
            <a:ext cx="1691680" cy="288032"/>
          </a:xfrm>
          <a:prstGeom prst="rect">
            <a:avLst/>
          </a:prstGeom>
        </p:spPr>
        <p:txBody>
          <a:bodyPr vert="horz" lIns="91440" tIns="45720" rIns="91440" bIns="45720" rtlCol="0" anchor="ctr">
            <a:normAutofit fontScale="92500" lnSpcReduction="20000"/>
          </a:bodyPr>
          <a:lstStyle/>
          <a:p>
            <a:pPr algn="ctr">
              <a:spcBef>
                <a:spcPct val="0"/>
              </a:spcBef>
              <a:defRPr/>
            </a:pPr>
            <a:endParaRPr lang="el-GR" sz="1600" dirty="0" smtClean="0">
              <a:solidFill>
                <a:prstClr val="black"/>
              </a:solidFill>
              <a:latin typeface="Cambria" pitchFamily="18" charset="0"/>
            </a:endParaRPr>
          </a:p>
        </p:txBody>
      </p:sp>
      <p:pic>
        <p:nvPicPr>
          <p:cNvPr id="9" name="Εικόνα 8" descr="C:\Users\user\AppData\Local\Microsoft\Windows\Temporary Internet Files\Content.Outlook\0TVTFSZK\AUTHENTIC-OLIVE-NET_Logo.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709" y="0"/>
            <a:ext cx="2152650" cy="713740"/>
          </a:xfrm>
          <a:prstGeom prst="rect">
            <a:avLst/>
          </a:prstGeom>
          <a:noFill/>
          <a:ln>
            <a:noFill/>
          </a:ln>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27686"/>
            <a:ext cx="845840" cy="701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3968" y="1484784"/>
            <a:ext cx="4567638"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94765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79512" y="713740"/>
            <a:ext cx="8754176" cy="1995180"/>
          </a:xfrm>
        </p:spPr>
        <p:txBody>
          <a:bodyPr>
            <a:normAutofit fontScale="90000"/>
          </a:bodyPr>
          <a:lstStyle/>
          <a:p>
            <a:pPr>
              <a:lnSpc>
                <a:spcPct val="115000"/>
              </a:lnSpc>
              <a:spcAft>
                <a:spcPts val="600"/>
              </a:spcAft>
              <a:tabLst>
                <a:tab pos="4591050" algn="l"/>
              </a:tabLst>
            </a:pPr>
            <a:r>
              <a:rPr lang="el-GR" sz="3600" b="1" dirty="0">
                <a:solidFill>
                  <a:prstClr val="black"/>
                </a:solidFill>
                <a:latin typeface="Cambria" pitchFamily="18" charset="0"/>
                <a:ea typeface="Times New Roman"/>
                <a:cs typeface="Times New Roman"/>
              </a:rPr>
              <a:t/>
            </a:r>
            <a:br>
              <a:rPr lang="el-GR" sz="3600" b="1" dirty="0">
                <a:solidFill>
                  <a:prstClr val="black"/>
                </a:solidFill>
                <a:latin typeface="Cambria" pitchFamily="18" charset="0"/>
                <a:ea typeface="Times New Roman"/>
                <a:cs typeface="Times New Roman"/>
              </a:rPr>
            </a:br>
            <a:r>
              <a:rPr lang="el-GR" sz="3600" b="1" dirty="0">
                <a:solidFill>
                  <a:prstClr val="black"/>
                </a:solidFill>
                <a:latin typeface="Cambria" pitchFamily="18" charset="0"/>
                <a:ea typeface="Times New Roman"/>
                <a:cs typeface="Times New Roman"/>
              </a:rPr>
              <a:t/>
            </a:r>
            <a:br>
              <a:rPr lang="el-GR" sz="3600" b="1" dirty="0">
                <a:solidFill>
                  <a:prstClr val="black"/>
                </a:solidFill>
                <a:latin typeface="Cambria" pitchFamily="18" charset="0"/>
                <a:ea typeface="Times New Roman"/>
                <a:cs typeface="Times New Roman"/>
              </a:rPr>
            </a:br>
            <a:r>
              <a:rPr lang="el-GR" sz="3600" b="1" dirty="0">
                <a:solidFill>
                  <a:prstClr val="black"/>
                </a:solidFill>
                <a:latin typeface="Cambria" pitchFamily="18" charset="0"/>
                <a:ea typeface="Times New Roman"/>
                <a:cs typeface="Times New Roman"/>
              </a:rPr>
              <a:t> </a:t>
            </a:r>
            <a:r>
              <a:rPr lang="el-GR" sz="2000" b="1" dirty="0" smtClean="0">
                <a:solidFill>
                  <a:prstClr val="black"/>
                </a:solidFill>
                <a:latin typeface="Cambria" pitchFamily="18" charset="0"/>
                <a:ea typeface="Times New Roman"/>
                <a:cs typeface="Times New Roman"/>
              </a:rPr>
              <a:t>ΤΟΠΙΚΕΣ ΠΟΙΚΙΛΙΕΣ </a:t>
            </a:r>
            <a:r>
              <a:rPr lang="el-GR" sz="2000" b="1" dirty="0">
                <a:solidFill>
                  <a:prstClr val="black"/>
                </a:solidFill>
                <a:latin typeface="Cambria" pitchFamily="18" charset="0"/>
                <a:ea typeface="Times New Roman"/>
                <a:cs typeface="Times New Roman"/>
              </a:rPr>
              <a:t>ΕΛΙΩΝ ΑΠΟ ΤΗΝ ΚΟΙΝΗ ΔΙΑΣΥΝΟΡΙΑΚΗ ΠΕΡΙΟΧΗ ΕΛΛΑΔΑ-ΙΤΑΛΙΑ - </a:t>
            </a:r>
            <a:r>
              <a:rPr lang="en-US" sz="2000" b="1" dirty="0" smtClean="0">
                <a:solidFill>
                  <a:prstClr val="black"/>
                </a:solidFill>
                <a:latin typeface="Cambria" pitchFamily="18" charset="0"/>
                <a:ea typeface="Times New Roman"/>
                <a:cs typeface="Times New Roman"/>
              </a:rPr>
              <a:t>PERANZANA</a:t>
            </a:r>
            <a:r>
              <a:rPr lang="en-US" sz="2200" dirty="0">
                <a:ea typeface="Calibri"/>
                <a:cs typeface="Times New Roman"/>
              </a:rPr>
              <a:t/>
            </a:r>
            <a:br>
              <a:rPr lang="en-US" sz="2200" dirty="0">
                <a:ea typeface="Calibri"/>
                <a:cs typeface="Times New Roman"/>
              </a:rPr>
            </a:br>
            <a:r>
              <a:rPr lang="en-US" sz="2200" b="1" dirty="0" smtClean="0">
                <a:solidFill>
                  <a:prstClr val="black"/>
                </a:solidFill>
                <a:latin typeface="Cambria" pitchFamily="18" charset="0"/>
                <a:ea typeface="Times New Roman"/>
                <a:cs typeface="Times New Roman"/>
              </a:rPr>
              <a:t/>
            </a:r>
            <a:br>
              <a:rPr lang="en-US" sz="2200" b="1" dirty="0" smtClean="0">
                <a:solidFill>
                  <a:prstClr val="black"/>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a:solidFill>
                  <a:schemeClr val="tx2"/>
                </a:solidFill>
                <a:latin typeface="Cambria" pitchFamily="18" charset="0"/>
                <a:ea typeface="Times New Roman"/>
                <a:cs typeface="Times New Roman"/>
              </a:rPr>
              <a:t/>
            </a:r>
            <a:br>
              <a:rPr lang="en-US" sz="3600" b="1" dirty="0">
                <a:solidFill>
                  <a:schemeClr val="tx2"/>
                </a:solidFill>
                <a:latin typeface="Cambria" pitchFamily="18" charset="0"/>
                <a:ea typeface="Times New Roman"/>
                <a:cs typeface="Times New Roman"/>
              </a:rPr>
            </a:br>
            <a:r>
              <a:rPr lang="en-US" sz="3200" dirty="0" smtClean="0">
                <a:solidFill>
                  <a:srgbClr val="47796A"/>
                </a:solidFill>
              </a:rPr>
              <a:t> </a:t>
            </a:r>
            <a:endParaRPr lang="el-GR" sz="3200" dirty="0" smtClean="0">
              <a:solidFill>
                <a:srgbClr val="47796A"/>
              </a:solidFill>
            </a:endParaRPr>
          </a:p>
        </p:txBody>
      </p:sp>
      <p:sp>
        <p:nvSpPr>
          <p:cNvPr id="8" name="Rectangle 2"/>
          <p:cNvSpPr>
            <a:spLocks noGrp="1" noChangeArrowheads="1"/>
          </p:cNvSpPr>
          <p:nvPr>
            <p:ph idx="1"/>
          </p:nvPr>
        </p:nvSpPr>
        <p:spPr>
          <a:xfrm>
            <a:off x="447936" y="1700808"/>
            <a:ext cx="3692016" cy="4896544"/>
          </a:xfrm>
        </p:spPr>
        <p:txBody>
          <a:bodyPr>
            <a:normAutofit/>
          </a:bodyPr>
          <a:lstStyle/>
          <a:p>
            <a:pPr marL="0" indent="0" algn="just">
              <a:buNone/>
            </a:pPr>
            <a:r>
              <a:rPr lang="el-GR" sz="1600" b="0" dirty="0" smtClean="0">
                <a:solidFill>
                  <a:schemeClr val="tx2"/>
                </a:solidFill>
                <a:latin typeface="Cambria" panose="02040503050406030204" pitchFamily="18" charset="0"/>
              </a:rPr>
              <a:t>Η </a:t>
            </a:r>
            <a:r>
              <a:rPr lang="el-GR" sz="1600" b="0" dirty="0" err="1" smtClean="0">
                <a:solidFill>
                  <a:schemeClr val="tx2"/>
                </a:solidFill>
                <a:latin typeface="Cambria" panose="02040503050406030204" pitchFamily="18" charset="0"/>
              </a:rPr>
              <a:t>Peranzana</a:t>
            </a:r>
            <a:r>
              <a:rPr lang="el-GR" sz="1600" b="0" dirty="0" smtClean="0">
                <a:solidFill>
                  <a:schemeClr val="tx2"/>
                </a:solidFill>
                <a:latin typeface="Cambria" panose="02040503050406030204" pitchFamily="18" charset="0"/>
              </a:rPr>
              <a:t> </a:t>
            </a:r>
            <a:r>
              <a:rPr lang="el-GR" sz="1600" b="0" dirty="0">
                <a:solidFill>
                  <a:schemeClr val="tx2"/>
                </a:solidFill>
                <a:latin typeface="Cambria" panose="02040503050406030204" pitchFamily="18" charset="0"/>
              </a:rPr>
              <a:t>είναι μια ποικιλία ελιάς που καλλιεργείται σε μια συγκεκριμένη περιοχή του </a:t>
            </a:r>
            <a:r>
              <a:rPr lang="el-GR" sz="1600" b="0" dirty="0" err="1">
                <a:solidFill>
                  <a:schemeClr val="tx2"/>
                </a:solidFill>
                <a:latin typeface="Cambria" panose="02040503050406030204" pitchFamily="18" charset="0"/>
              </a:rPr>
              <a:t>Upper</a:t>
            </a:r>
            <a:r>
              <a:rPr lang="el-GR" sz="1600" b="0" dirty="0">
                <a:solidFill>
                  <a:schemeClr val="tx2"/>
                </a:solidFill>
                <a:latin typeface="Cambria" panose="02040503050406030204" pitchFamily="18" charset="0"/>
              </a:rPr>
              <a:t> </a:t>
            </a:r>
            <a:r>
              <a:rPr lang="el-GR" sz="1600" b="0" dirty="0" err="1">
                <a:solidFill>
                  <a:schemeClr val="tx2"/>
                </a:solidFill>
                <a:latin typeface="Cambria" panose="02040503050406030204" pitchFamily="18" charset="0"/>
              </a:rPr>
              <a:t>Tavoliere</a:t>
            </a:r>
            <a:r>
              <a:rPr lang="el-GR" sz="1600" b="0" dirty="0">
                <a:solidFill>
                  <a:schemeClr val="tx2"/>
                </a:solidFill>
                <a:latin typeface="Cambria" panose="02040503050406030204" pitchFamily="18" charset="0"/>
              </a:rPr>
              <a:t> της Απουλίας και ακριβώς στην ύπαιθρο του </a:t>
            </a:r>
            <a:r>
              <a:rPr lang="el-GR" sz="1600" b="0" dirty="0" err="1">
                <a:solidFill>
                  <a:schemeClr val="tx2"/>
                </a:solidFill>
                <a:latin typeface="Cambria" panose="02040503050406030204" pitchFamily="18" charset="0"/>
              </a:rPr>
              <a:t>Torremaggiore</a:t>
            </a:r>
            <a:r>
              <a:rPr lang="el-GR" sz="1600" b="0" dirty="0">
                <a:solidFill>
                  <a:schemeClr val="tx2"/>
                </a:solidFill>
                <a:latin typeface="Cambria" panose="02040503050406030204" pitchFamily="18" charset="0"/>
              </a:rPr>
              <a:t>. </a:t>
            </a:r>
            <a:endParaRPr lang="el-GR" sz="1600" b="0" dirty="0" smtClean="0">
              <a:solidFill>
                <a:schemeClr val="tx2"/>
              </a:solidFill>
              <a:latin typeface="Cambria" panose="02040503050406030204" pitchFamily="18" charset="0"/>
            </a:endParaRPr>
          </a:p>
          <a:p>
            <a:pPr marL="0" indent="0" algn="just">
              <a:buNone/>
            </a:pPr>
            <a:r>
              <a:rPr lang="el-GR" sz="1600" b="0" dirty="0" smtClean="0">
                <a:solidFill>
                  <a:schemeClr val="tx2"/>
                </a:solidFill>
                <a:latin typeface="Cambria" panose="02040503050406030204" pitchFamily="18" charset="0"/>
              </a:rPr>
              <a:t>Η </a:t>
            </a:r>
            <a:r>
              <a:rPr lang="el-GR" sz="1600" b="0" dirty="0" err="1" smtClean="0">
                <a:solidFill>
                  <a:schemeClr val="tx2"/>
                </a:solidFill>
                <a:latin typeface="Cambria" panose="02040503050406030204" pitchFamily="18" charset="0"/>
              </a:rPr>
              <a:t>Peranzana</a:t>
            </a:r>
            <a:r>
              <a:rPr lang="el-GR" sz="1600" b="0" dirty="0" smtClean="0">
                <a:solidFill>
                  <a:schemeClr val="tx2"/>
                </a:solidFill>
                <a:latin typeface="Cambria" panose="02040503050406030204" pitchFamily="18" charset="0"/>
              </a:rPr>
              <a:t> </a:t>
            </a:r>
            <a:r>
              <a:rPr lang="el-GR" sz="1600" b="0" dirty="0">
                <a:solidFill>
                  <a:schemeClr val="tx2"/>
                </a:solidFill>
                <a:latin typeface="Cambria" panose="02040503050406030204" pitchFamily="18" charset="0"/>
              </a:rPr>
              <a:t>είναι μια μεσαίου μεγέθους ελιά και το λάδι που παράγει είναι χαμηλής οξύτητας με πολύ ισορροπημένη γεύση. </a:t>
            </a:r>
            <a:endParaRPr lang="el-GR" sz="1600" b="0" dirty="0" smtClean="0">
              <a:solidFill>
                <a:schemeClr val="tx2"/>
              </a:solidFill>
              <a:latin typeface="Cambria" panose="02040503050406030204" pitchFamily="18" charset="0"/>
            </a:endParaRPr>
          </a:p>
          <a:p>
            <a:pPr marL="0" indent="0" algn="just">
              <a:buNone/>
            </a:pPr>
            <a:r>
              <a:rPr lang="el-GR" sz="1600" b="0" dirty="0" smtClean="0">
                <a:solidFill>
                  <a:schemeClr val="tx2"/>
                </a:solidFill>
                <a:latin typeface="Cambria" panose="02040503050406030204" pitchFamily="18" charset="0"/>
              </a:rPr>
              <a:t>Είναι δυνατός ο έλεγχος της γεύσης </a:t>
            </a:r>
            <a:r>
              <a:rPr lang="el-GR" sz="1600" b="0" dirty="0">
                <a:solidFill>
                  <a:schemeClr val="tx2"/>
                </a:solidFill>
                <a:latin typeface="Cambria" panose="02040503050406030204" pitchFamily="18" charset="0"/>
              </a:rPr>
              <a:t>του ελαίου </a:t>
            </a:r>
            <a:r>
              <a:rPr lang="el-GR" sz="1600" b="0" dirty="0" smtClean="0">
                <a:solidFill>
                  <a:schemeClr val="tx2"/>
                </a:solidFill>
                <a:latin typeface="Cambria" panose="02040503050406030204" pitchFamily="18" charset="0"/>
              </a:rPr>
              <a:t>που παράγει ανάλογα </a:t>
            </a:r>
            <a:r>
              <a:rPr lang="el-GR" sz="1600" b="0" dirty="0">
                <a:solidFill>
                  <a:schemeClr val="tx2"/>
                </a:solidFill>
                <a:latin typeface="Cambria" panose="02040503050406030204" pitchFamily="18" charset="0"/>
              </a:rPr>
              <a:t>με </a:t>
            </a:r>
            <a:r>
              <a:rPr lang="el-GR" sz="1600" b="0" dirty="0" smtClean="0">
                <a:solidFill>
                  <a:schemeClr val="tx2"/>
                </a:solidFill>
                <a:latin typeface="Cambria" panose="02040503050406030204" pitchFamily="18" charset="0"/>
              </a:rPr>
              <a:t>την περίοδο της </a:t>
            </a:r>
            <a:r>
              <a:rPr lang="el-GR" sz="1600" b="0" dirty="0">
                <a:solidFill>
                  <a:schemeClr val="tx2"/>
                </a:solidFill>
                <a:latin typeface="Cambria" panose="02040503050406030204" pitchFamily="18" charset="0"/>
              </a:rPr>
              <a:t>συγκομιδής των </a:t>
            </a:r>
            <a:r>
              <a:rPr lang="el-GR" sz="1600" b="0" dirty="0" smtClean="0">
                <a:solidFill>
                  <a:schemeClr val="tx2"/>
                </a:solidFill>
                <a:latin typeface="Cambria" panose="02040503050406030204" pitchFamily="18" charset="0"/>
              </a:rPr>
              <a:t>καρπών. </a:t>
            </a:r>
            <a:r>
              <a:rPr lang="el-GR" sz="1600" b="0" dirty="0">
                <a:solidFill>
                  <a:schemeClr val="tx2"/>
                </a:solidFill>
                <a:latin typeface="Cambria" panose="02040503050406030204" pitchFamily="18" charset="0"/>
              </a:rPr>
              <a:t>Αυτό σημαίνει ότι </a:t>
            </a:r>
            <a:r>
              <a:rPr lang="el-GR" sz="1600" b="0" dirty="0" smtClean="0">
                <a:solidFill>
                  <a:schemeClr val="tx2"/>
                </a:solidFill>
                <a:latin typeface="Cambria" panose="02040503050406030204" pitchFamily="18" charset="0"/>
              </a:rPr>
              <a:t>η </a:t>
            </a:r>
            <a:r>
              <a:rPr lang="en-US" sz="1600" b="0" dirty="0" err="1" smtClean="0">
                <a:solidFill>
                  <a:schemeClr val="tx2"/>
                </a:solidFill>
                <a:latin typeface="Cambria" panose="02040503050406030204" pitchFamily="18" charset="0"/>
              </a:rPr>
              <a:t>Peranzana</a:t>
            </a:r>
            <a:r>
              <a:rPr lang="el-GR" sz="1600" b="0" dirty="0" smtClean="0">
                <a:solidFill>
                  <a:schemeClr val="tx2"/>
                </a:solidFill>
                <a:latin typeface="Cambria" panose="02040503050406030204" pitchFamily="18" charset="0"/>
              </a:rPr>
              <a:t> είναι κατάλληλη </a:t>
            </a:r>
            <a:r>
              <a:rPr lang="el-GR" sz="1600" b="0" dirty="0">
                <a:solidFill>
                  <a:schemeClr val="tx2"/>
                </a:solidFill>
                <a:latin typeface="Cambria" panose="02040503050406030204" pitchFamily="18" charset="0"/>
              </a:rPr>
              <a:t>για </a:t>
            </a:r>
            <a:r>
              <a:rPr lang="el-GR" sz="1600" b="0" dirty="0" smtClean="0">
                <a:solidFill>
                  <a:schemeClr val="tx2"/>
                </a:solidFill>
                <a:latin typeface="Cambria" panose="02040503050406030204" pitchFamily="18" charset="0"/>
              </a:rPr>
              <a:t>κάθε γευστική προτίμηση χωρίς </a:t>
            </a:r>
            <a:r>
              <a:rPr lang="el-GR" sz="1600" b="0" dirty="0">
                <a:solidFill>
                  <a:schemeClr val="tx2"/>
                </a:solidFill>
                <a:latin typeface="Cambria" panose="02040503050406030204" pitchFamily="18" charset="0"/>
              </a:rPr>
              <a:t>να διακυβεύεται η καθαρότητα ή η ποιότητα του λαδιού. </a:t>
            </a:r>
            <a:endParaRPr lang="el-GR" sz="1600" b="0" dirty="0" smtClean="0">
              <a:solidFill>
                <a:schemeClr val="tx2"/>
              </a:solidFill>
              <a:latin typeface="Cambria" panose="02040503050406030204" pitchFamily="18" charset="0"/>
            </a:endParaRPr>
          </a:p>
          <a:p>
            <a:pPr marL="0" indent="0">
              <a:buNone/>
            </a:pPr>
            <a:endParaRPr lang="el-GR" sz="8000" dirty="0">
              <a:solidFill>
                <a:schemeClr val="tx2"/>
              </a:solidFill>
              <a:latin typeface="Cambria" panose="02040503050406030204" pitchFamily="18" charset="0"/>
            </a:endParaRPr>
          </a:p>
          <a:p>
            <a:pPr marL="0" indent="0" algn="just">
              <a:lnSpc>
                <a:spcPct val="120000"/>
              </a:lnSpc>
              <a:spcBef>
                <a:spcPts val="600"/>
              </a:spcBef>
              <a:spcAft>
                <a:spcPts val="600"/>
              </a:spcAft>
              <a:buNone/>
            </a:pPr>
            <a:endParaRPr lang="en-US" sz="8000" b="0" dirty="0" smtClean="0">
              <a:solidFill>
                <a:schemeClr val="tx1"/>
              </a:solidFill>
              <a:latin typeface="Cambria" pitchFamily="18"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lvl="1" algn="just">
              <a:lnSpc>
                <a:spcPct val="80000"/>
              </a:lnSpc>
              <a:spcAft>
                <a:spcPct val="20000"/>
              </a:spcAft>
            </a:pPr>
            <a:endParaRPr lang="el-GR" sz="1800" b="1" dirty="0">
              <a:latin typeface="Verdana" pitchFamily="34" charset="0"/>
            </a:endParaRPr>
          </a:p>
        </p:txBody>
      </p:sp>
      <p:graphicFrame>
        <p:nvGraphicFramePr>
          <p:cNvPr id="10" name="Chart 42"/>
          <p:cNvGraphicFramePr/>
          <p:nvPr>
            <p:extLst>
              <p:ext uri="{D42A27DB-BD31-4B8C-83A1-F6EECF244321}">
                <p14:modId xmlns:p14="http://schemas.microsoft.com/office/powerpoint/2010/main" val="457427756"/>
              </p:ext>
            </p:extLst>
          </p:nvPr>
        </p:nvGraphicFramePr>
        <p:xfrm>
          <a:off x="7668344" y="5589239"/>
          <a:ext cx="697260" cy="316909"/>
        </p:xfrm>
        <a:graphic>
          <a:graphicData uri="http://schemas.openxmlformats.org/drawingml/2006/chart">
            <c:chart xmlns:c="http://schemas.openxmlformats.org/drawingml/2006/chart" xmlns:r="http://schemas.openxmlformats.org/officeDocument/2006/relationships" r:id="rId3"/>
          </a:graphicData>
        </a:graphic>
      </p:graphicFrame>
      <p:sp>
        <p:nvSpPr>
          <p:cNvPr id="11" name="6 - Τίτλος"/>
          <p:cNvSpPr txBox="1">
            <a:spLocks/>
          </p:cNvSpPr>
          <p:nvPr/>
        </p:nvSpPr>
        <p:spPr>
          <a:xfrm>
            <a:off x="0" y="5733256"/>
            <a:ext cx="1691680" cy="288032"/>
          </a:xfrm>
          <a:prstGeom prst="rect">
            <a:avLst/>
          </a:prstGeom>
        </p:spPr>
        <p:txBody>
          <a:bodyPr vert="horz" lIns="91440" tIns="45720" rIns="91440" bIns="45720" rtlCol="0" anchor="ctr">
            <a:normAutofit fontScale="92500" lnSpcReduction="20000"/>
          </a:bodyPr>
          <a:lstStyle/>
          <a:p>
            <a:pPr algn="ctr">
              <a:spcBef>
                <a:spcPct val="0"/>
              </a:spcBef>
              <a:defRPr/>
            </a:pPr>
            <a:endParaRPr lang="el-GR" sz="1600" dirty="0" smtClean="0">
              <a:solidFill>
                <a:prstClr val="black"/>
              </a:solidFill>
              <a:latin typeface="Cambria" pitchFamily="18" charset="0"/>
            </a:endParaRPr>
          </a:p>
        </p:txBody>
      </p:sp>
      <p:pic>
        <p:nvPicPr>
          <p:cNvPr id="9" name="Εικόνα 8" descr="C:\Users\user\AppData\Local\Microsoft\Windows\Temporary Internet Files\Content.Outlook\0TVTFSZK\AUTHENTIC-OLIVE-NET_Logo.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709" y="0"/>
            <a:ext cx="2152650" cy="713740"/>
          </a:xfrm>
          <a:prstGeom prst="rect">
            <a:avLst/>
          </a:prstGeom>
          <a:noFill/>
          <a:ln>
            <a:noFill/>
          </a:ln>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563" y="0"/>
            <a:ext cx="899592" cy="74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42924" y="1700808"/>
            <a:ext cx="4005540" cy="3240360"/>
          </a:xfrm>
          <a:prstGeom prst="rect">
            <a:avLst/>
          </a:prstGeom>
          <a:noFill/>
          <a:ln>
            <a:noFill/>
          </a:ln>
        </p:spPr>
      </p:pic>
    </p:spTree>
    <p:extLst>
      <p:ext uri="{BB962C8B-B14F-4D97-AF65-F5344CB8AC3E}">
        <p14:creationId xmlns:p14="http://schemas.microsoft.com/office/powerpoint/2010/main" val="6294765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79512" y="188640"/>
            <a:ext cx="7992888" cy="1656184"/>
          </a:xfrm>
        </p:spPr>
        <p:txBody>
          <a:bodyPr>
            <a:normAutofit fontScale="90000"/>
          </a:bodyPr>
          <a:lstStyle/>
          <a:p>
            <a:pPr>
              <a:lnSpc>
                <a:spcPct val="115000"/>
              </a:lnSpc>
              <a:spcAft>
                <a:spcPts val="600"/>
              </a:spcAft>
              <a:tabLst>
                <a:tab pos="4591050" algn="l"/>
              </a:tabLst>
            </a:pPr>
            <a:r>
              <a:rPr lang="el-GR" sz="3600" b="1" dirty="0">
                <a:solidFill>
                  <a:prstClr val="black"/>
                </a:solidFill>
                <a:latin typeface="Cambria" pitchFamily="18" charset="0"/>
                <a:ea typeface="Times New Roman"/>
                <a:cs typeface="Times New Roman"/>
              </a:rPr>
              <a:t/>
            </a:r>
            <a:br>
              <a:rPr lang="el-GR" sz="3600" b="1" dirty="0">
                <a:solidFill>
                  <a:prstClr val="black"/>
                </a:solidFill>
                <a:latin typeface="Cambria" pitchFamily="18" charset="0"/>
                <a:ea typeface="Times New Roman"/>
                <a:cs typeface="Times New Roman"/>
              </a:rPr>
            </a:br>
            <a:r>
              <a:rPr lang="el-GR" sz="3600" b="1" dirty="0">
                <a:solidFill>
                  <a:prstClr val="black"/>
                </a:solidFill>
                <a:latin typeface="Cambria" pitchFamily="18" charset="0"/>
                <a:ea typeface="Times New Roman"/>
                <a:cs typeface="Times New Roman"/>
              </a:rPr>
              <a:t/>
            </a:r>
            <a:br>
              <a:rPr lang="el-GR" sz="3600" b="1" dirty="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   </a:t>
            </a:r>
            <a:br>
              <a:rPr lang="el-GR" sz="3600" b="1" dirty="0" smtClean="0">
                <a:solidFill>
                  <a:prstClr val="black"/>
                </a:solidFill>
                <a:latin typeface="Cambria" pitchFamily="18" charset="0"/>
                <a:ea typeface="Times New Roman"/>
                <a:cs typeface="Times New Roman"/>
              </a:rPr>
            </a:br>
            <a:r>
              <a:rPr lang="el-GR" sz="3600" b="1" dirty="0" smtClean="0">
                <a:solidFill>
                  <a:prstClr val="black"/>
                </a:solidFill>
                <a:latin typeface="Cambria" pitchFamily="18" charset="0"/>
                <a:ea typeface="Times New Roman"/>
                <a:cs typeface="Times New Roman"/>
              </a:rPr>
              <a:t>ΟΡΙΣΜΟΣ ΤΗΣ ΠΡΟΕΛΕΥΣΗΣ </a:t>
            </a:r>
            <a:r>
              <a:rPr lang="en-US" sz="2200" dirty="0">
                <a:ea typeface="Calibri"/>
                <a:cs typeface="Times New Roman"/>
              </a:rPr>
              <a:t/>
            </a:r>
            <a:br>
              <a:rPr lang="en-US" sz="2200" dirty="0">
                <a:ea typeface="Calibri"/>
                <a:cs typeface="Times New Roman"/>
              </a:rPr>
            </a:br>
            <a:r>
              <a:rPr lang="en-US" sz="2200" b="1" dirty="0" smtClean="0">
                <a:solidFill>
                  <a:prstClr val="black"/>
                </a:solidFill>
                <a:latin typeface="Cambria" pitchFamily="18" charset="0"/>
                <a:ea typeface="Times New Roman"/>
                <a:cs typeface="Times New Roman"/>
              </a:rPr>
              <a:t/>
            </a:r>
            <a:br>
              <a:rPr lang="en-US" sz="2200" b="1" dirty="0" smtClean="0">
                <a:solidFill>
                  <a:prstClr val="black"/>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a:solidFill>
                  <a:schemeClr val="tx2"/>
                </a:solidFill>
                <a:latin typeface="Cambria" pitchFamily="18" charset="0"/>
                <a:ea typeface="Times New Roman"/>
                <a:cs typeface="Times New Roman"/>
              </a:rPr>
              <a:t/>
            </a:r>
            <a:br>
              <a:rPr lang="en-US" sz="3600" b="1" dirty="0">
                <a:solidFill>
                  <a:schemeClr val="tx2"/>
                </a:solidFill>
                <a:latin typeface="Cambria" pitchFamily="18" charset="0"/>
                <a:ea typeface="Times New Roman"/>
                <a:cs typeface="Times New Roman"/>
              </a:rPr>
            </a:br>
            <a:r>
              <a:rPr lang="en-US" sz="3200" dirty="0" smtClean="0">
                <a:solidFill>
                  <a:srgbClr val="47796A"/>
                </a:solidFill>
              </a:rPr>
              <a:t> </a:t>
            </a:r>
            <a:endParaRPr lang="el-GR" sz="3200" dirty="0" smtClean="0">
              <a:solidFill>
                <a:srgbClr val="47796A"/>
              </a:solidFill>
            </a:endParaRPr>
          </a:p>
        </p:txBody>
      </p:sp>
      <p:sp>
        <p:nvSpPr>
          <p:cNvPr id="8" name="Rectangle 2"/>
          <p:cNvSpPr>
            <a:spLocks noGrp="1" noChangeArrowheads="1"/>
          </p:cNvSpPr>
          <p:nvPr>
            <p:ph idx="1"/>
          </p:nvPr>
        </p:nvSpPr>
        <p:spPr>
          <a:xfrm>
            <a:off x="395536" y="908720"/>
            <a:ext cx="7796472" cy="5760640"/>
          </a:xfrm>
        </p:spPr>
        <p:txBody>
          <a:bodyPr>
            <a:normAutofit fontScale="92500" lnSpcReduction="20000"/>
          </a:bodyPr>
          <a:lstStyle/>
          <a:p>
            <a:pPr marL="0" indent="0" algn="just">
              <a:lnSpc>
                <a:spcPct val="120000"/>
              </a:lnSpc>
              <a:spcBef>
                <a:spcPts val="600"/>
              </a:spcBef>
              <a:buNone/>
            </a:pPr>
            <a:r>
              <a:rPr lang="el-GR" sz="1800" dirty="0">
                <a:solidFill>
                  <a:schemeClr val="tx1"/>
                </a:solidFill>
              </a:rPr>
              <a:t>ΚΑΝΟΝΙΣΜΟΣ (ΕΕ) αριθ. </a:t>
            </a:r>
            <a:r>
              <a:rPr lang="el-GR" sz="1800" dirty="0" smtClean="0">
                <a:solidFill>
                  <a:schemeClr val="tx1"/>
                </a:solidFill>
              </a:rPr>
              <a:t>29/2012 για </a:t>
            </a:r>
            <a:r>
              <a:rPr lang="el-GR" sz="1800" dirty="0">
                <a:solidFill>
                  <a:schemeClr val="tx1"/>
                </a:solidFill>
              </a:rPr>
              <a:t>τα πρότυπα εμπορίας του ελαιολάδου</a:t>
            </a:r>
          </a:p>
          <a:p>
            <a:pPr marL="0" indent="0" algn="just">
              <a:lnSpc>
                <a:spcPct val="120000"/>
              </a:lnSpc>
              <a:spcBef>
                <a:spcPts val="600"/>
              </a:spcBef>
              <a:buNone/>
            </a:pPr>
            <a:r>
              <a:rPr lang="el-GR" sz="1800" b="0" dirty="0" smtClean="0">
                <a:solidFill>
                  <a:schemeClr val="tx1"/>
                </a:solidFill>
              </a:rPr>
              <a:t>Η προέλευση </a:t>
            </a:r>
            <a:r>
              <a:rPr lang="el-GR" sz="1800" b="0" dirty="0">
                <a:solidFill>
                  <a:schemeClr val="tx1"/>
                </a:solidFill>
              </a:rPr>
              <a:t>του </a:t>
            </a:r>
            <a:r>
              <a:rPr lang="el-GR" sz="1800" b="0" dirty="0" smtClean="0">
                <a:solidFill>
                  <a:schemeClr val="tx1"/>
                </a:solidFill>
              </a:rPr>
              <a:t>ελαιολάδου  </a:t>
            </a:r>
            <a:r>
              <a:rPr lang="el-GR" sz="1800" b="0" dirty="0">
                <a:solidFill>
                  <a:schemeClr val="tx1"/>
                </a:solidFill>
              </a:rPr>
              <a:t>καθορίζεται από δύο </a:t>
            </a:r>
            <a:r>
              <a:rPr lang="el-GR" sz="1800" b="0" dirty="0" smtClean="0">
                <a:solidFill>
                  <a:schemeClr val="tx1"/>
                </a:solidFill>
              </a:rPr>
              <a:t>στοιχεία</a:t>
            </a:r>
            <a:r>
              <a:rPr lang="en-US" sz="1800" b="0" dirty="0" smtClean="0">
                <a:solidFill>
                  <a:schemeClr val="tx1"/>
                </a:solidFill>
              </a:rPr>
              <a:t>:</a:t>
            </a:r>
          </a:p>
          <a:p>
            <a:pPr algn="just">
              <a:lnSpc>
                <a:spcPct val="120000"/>
              </a:lnSpc>
              <a:spcBef>
                <a:spcPts val="0"/>
              </a:spcBef>
            </a:pPr>
            <a:r>
              <a:rPr lang="el-GR" sz="1800" b="0" dirty="0" smtClean="0">
                <a:solidFill>
                  <a:schemeClr val="tx1"/>
                </a:solidFill>
              </a:rPr>
              <a:t>Το κράτος στο οποίο συγκομίστηκαν </a:t>
            </a:r>
            <a:r>
              <a:rPr lang="el-GR" sz="1800" b="0" dirty="0">
                <a:solidFill>
                  <a:schemeClr val="tx1"/>
                </a:solidFill>
              </a:rPr>
              <a:t>οι ελιές </a:t>
            </a:r>
            <a:endParaRPr lang="el-GR" sz="1800" b="0" dirty="0" smtClean="0">
              <a:solidFill>
                <a:schemeClr val="tx1"/>
              </a:solidFill>
            </a:endParaRPr>
          </a:p>
          <a:p>
            <a:pPr algn="just">
              <a:lnSpc>
                <a:spcPct val="120000"/>
              </a:lnSpc>
              <a:spcBef>
                <a:spcPts val="0"/>
              </a:spcBef>
            </a:pPr>
            <a:r>
              <a:rPr lang="el-GR" sz="1800" b="0" dirty="0" smtClean="0">
                <a:solidFill>
                  <a:schemeClr val="tx1"/>
                </a:solidFill>
              </a:rPr>
              <a:t>Το κράτος στο οποίο βρίσκεται το ελαιοτριβείο .</a:t>
            </a:r>
            <a:endParaRPr lang="en-US" sz="1800" b="0" dirty="0" smtClean="0">
              <a:solidFill>
                <a:schemeClr val="tx1"/>
              </a:solidFill>
            </a:endParaRPr>
          </a:p>
          <a:p>
            <a:pPr marL="0" indent="0" algn="just">
              <a:lnSpc>
                <a:spcPct val="120000"/>
              </a:lnSpc>
              <a:spcBef>
                <a:spcPts val="600"/>
              </a:spcBef>
              <a:buNone/>
            </a:pPr>
            <a:r>
              <a:rPr lang="el-GR" sz="1800" b="0" u="sng" dirty="0" smtClean="0">
                <a:solidFill>
                  <a:schemeClr val="tx1"/>
                </a:solidFill>
              </a:rPr>
              <a:t>Η </a:t>
            </a:r>
            <a:r>
              <a:rPr lang="el-GR" sz="1800" b="0" u="sng" dirty="0">
                <a:solidFill>
                  <a:schemeClr val="tx1"/>
                </a:solidFill>
              </a:rPr>
              <a:t>ονομασία προέλευσης είναι πάντοτε υποχρεωτική για το «έξτρα παρθένο ελαιόλαδο» και για το «παρθένο ελαιόλαδο», αλλά </a:t>
            </a:r>
            <a:r>
              <a:rPr lang="el-GR" sz="1800" b="0" u="sng" dirty="0" smtClean="0">
                <a:solidFill>
                  <a:schemeClr val="tx1"/>
                </a:solidFill>
              </a:rPr>
              <a:t>δεν επιτρέπεται για το «ελαιόλαδο </a:t>
            </a:r>
            <a:r>
              <a:rPr lang="el-GR" sz="1800" b="0" u="sng" dirty="0">
                <a:solidFill>
                  <a:schemeClr val="tx1"/>
                </a:solidFill>
              </a:rPr>
              <a:t>- αποτελούμενο από εξευγενισμένα ελαιόλαδα και παρθένα ελαιόλαδα» και για το «ελαιόλαδο</a:t>
            </a:r>
            <a:r>
              <a:rPr lang="el-GR" sz="1800" b="0" u="sng" dirty="0" smtClean="0">
                <a:solidFill>
                  <a:schemeClr val="tx1"/>
                </a:solidFill>
              </a:rPr>
              <a:t>».</a:t>
            </a:r>
          </a:p>
          <a:p>
            <a:pPr marL="0" indent="0" algn="just">
              <a:lnSpc>
                <a:spcPct val="120000"/>
              </a:lnSpc>
              <a:spcBef>
                <a:spcPts val="600"/>
              </a:spcBef>
              <a:buNone/>
            </a:pPr>
            <a:r>
              <a:rPr lang="el-GR" sz="1800" b="0" dirty="0">
                <a:solidFill>
                  <a:schemeClr val="tx1"/>
                </a:solidFill>
              </a:rPr>
              <a:t>Ο προσδιορισμός της </a:t>
            </a:r>
            <a:r>
              <a:rPr lang="el-GR" sz="1800" b="0" dirty="0" smtClean="0">
                <a:solidFill>
                  <a:schemeClr val="tx1"/>
                </a:solidFill>
              </a:rPr>
              <a:t>προέλευσης συνίσταται μόνο</a:t>
            </a:r>
            <a:r>
              <a:rPr lang="el-GR" sz="1800" b="0" dirty="0">
                <a:solidFill>
                  <a:schemeClr val="tx1"/>
                </a:solidFill>
              </a:rPr>
              <a:t> </a:t>
            </a:r>
            <a:r>
              <a:rPr lang="el-GR" sz="1800" b="0" dirty="0" smtClean="0">
                <a:solidFill>
                  <a:schemeClr val="tx1"/>
                </a:solidFill>
              </a:rPr>
              <a:t>στις ακόλουθες περιπτώσεις:</a:t>
            </a:r>
            <a:endParaRPr lang="el-GR" sz="1800" b="0" dirty="0">
              <a:solidFill>
                <a:schemeClr val="tx1"/>
              </a:solidFill>
            </a:endParaRPr>
          </a:p>
          <a:p>
            <a:pPr marL="0" indent="0" algn="just">
              <a:lnSpc>
                <a:spcPct val="120000"/>
              </a:lnSpc>
              <a:spcBef>
                <a:spcPts val="0"/>
              </a:spcBef>
              <a:buNone/>
            </a:pPr>
            <a:r>
              <a:rPr lang="el-GR" sz="1800" b="0" dirty="0">
                <a:solidFill>
                  <a:schemeClr val="tx1"/>
                </a:solidFill>
              </a:rPr>
              <a:t>α) </a:t>
            </a:r>
            <a:r>
              <a:rPr lang="el-GR" sz="1800" b="0" dirty="0" smtClean="0">
                <a:solidFill>
                  <a:schemeClr val="tx1"/>
                </a:solidFill>
              </a:rPr>
              <a:t>το </a:t>
            </a:r>
            <a:r>
              <a:rPr lang="el-GR" sz="1800" b="0" dirty="0">
                <a:solidFill>
                  <a:schemeClr val="tx1"/>
                </a:solidFill>
              </a:rPr>
              <a:t>ελαιόλαδο είναι </a:t>
            </a:r>
            <a:r>
              <a:rPr lang="el-GR" sz="1800" b="0" dirty="0" smtClean="0">
                <a:solidFill>
                  <a:schemeClr val="tx1"/>
                </a:solidFill>
              </a:rPr>
              <a:t>προέλευσης κράτους </a:t>
            </a:r>
            <a:r>
              <a:rPr lang="el-GR" sz="1800" b="0" dirty="0">
                <a:solidFill>
                  <a:schemeClr val="tx1"/>
                </a:solidFill>
              </a:rPr>
              <a:t>μέλους ή τρίτης χώρας, </a:t>
            </a:r>
            <a:r>
              <a:rPr lang="el-GR" sz="1800" b="0" dirty="0" smtClean="0">
                <a:solidFill>
                  <a:schemeClr val="tx1"/>
                </a:solidFill>
              </a:rPr>
              <a:t>μνημονεύεται το κράτος μέλος</a:t>
            </a:r>
            <a:r>
              <a:rPr lang="el-GR" sz="1800" b="0" dirty="0">
                <a:solidFill>
                  <a:schemeClr val="tx1"/>
                </a:solidFill>
              </a:rPr>
              <a:t>, της Ένωσης ή της τρίτης χώρας, ανάλογα με την </a:t>
            </a:r>
            <a:r>
              <a:rPr lang="el-GR" sz="1800" b="0" dirty="0" smtClean="0">
                <a:solidFill>
                  <a:schemeClr val="tx1"/>
                </a:solidFill>
              </a:rPr>
              <a:t>περίπτωση.</a:t>
            </a:r>
            <a:endParaRPr lang="el-GR" sz="1800" b="0" dirty="0">
              <a:solidFill>
                <a:schemeClr val="tx1"/>
              </a:solidFill>
            </a:endParaRPr>
          </a:p>
          <a:p>
            <a:pPr marL="0" indent="0" algn="just">
              <a:lnSpc>
                <a:spcPct val="120000"/>
              </a:lnSpc>
              <a:spcBef>
                <a:spcPts val="0"/>
              </a:spcBef>
              <a:buNone/>
            </a:pPr>
            <a:r>
              <a:rPr lang="el-GR" sz="1800" b="0" dirty="0">
                <a:solidFill>
                  <a:schemeClr val="tx1"/>
                </a:solidFill>
              </a:rPr>
              <a:t>β) </a:t>
            </a:r>
            <a:r>
              <a:rPr lang="el-GR" sz="1800" b="0" dirty="0" smtClean="0">
                <a:solidFill>
                  <a:schemeClr val="tx1"/>
                </a:solidFill>
              </a:rPr>
              <a:t>μείγματα </a:t>
            </a:r>
            <a:r>
              <a:rPr lang="el-GR" sz="1800" b="0" dirty="0">
                <a:solidFill>
                  <a:schemeClr val="tx1"/>
                </a:solidFill>
              </a:rPr>
              <a:t>ελαιολάδου </a:t>
            </a:r>
            <a:r>
              <a:rPr lang="el-GR" sz="1800" b="0" dirty="0" smtClean="0">
                <a:solidFill>
                  <a:schemeClr val="tx1"/>
                </a:solidFill>
              </a:rPr>
              <a:t>καταγωγής από </a:t>
            </a:r>
            <a:r>
              <a:rPr lang="el-GR" sz="1800" b="0" dirty="0">
                <a:solidFill>
                  <a:schemeClr val="tx1"/>
                </a:solidFill>
              </a:rPr>
              <a:t>περισσότερα του ενός κράτη μέλη ή τρίτες χώρες, σε αναγραφή μίας εκ των παρακάτω φράσεων, ανάλογα με την περίπτωση:</a:t>
            </a:r>
          </a:p>
          <a:p>
            <a:pPr marL="0" indent="0" algn="just">
              <a:lnSpc>
                <a:spcPct val="120000"/>
              </a:lnSpc>
              <a:spcBef>
                <a:spcPts val="0"/>
              </a:spcBef>
              <a:buNone/>
            </a:pPr>
            <a:r>
              <a:rPr lang="el-GR" sz="1800" b="0" dirty="0">
                <a:solidFill>
                  <a:schemeClr val="tx1"/>
                </a:solidFill>
              </a:rPr>
              <a:t>i) «μείγμα ελαιολάδων καταγωγής Ευρωπαϊκής Ένωσης</a:t>
            </a:r>
            <a:r>
              <a:rPr lang="el-GR" sz="1800" b="0" dirty="0" smtClean="0">
                <a:solidFill>
                  <a:schemeClr val="tx1"/>
                </a:solidFill>
              </a:rPr>
              <a:t>»</a:t>
            </a:r>
            <a:endParaRPr lang="el-GR" sz="1800" b="0" dirty="0">
              <a:solidFill>
                <a:schemeClr val="tx1"/>
              </a:solidFill>
            </a:endParaRPr>
          </a:p>
          <a:p>
            <a:pPr marL="0" indent="0" algn="just">
              <a:lnSpc>
                <a:spcPct val="120000"/>
              </a:lnSpc>
              <a:spcBef>
                <a:spcPts val="0"/>
              </a:spcBef>
              <a:buNone/>
            </a:pPr>
            <a:r>
              <a:rPr lang="el-GR" sz="1800" b="0" dirty="0">
                <a:solidFill>
                  <a:schemeClr val="tx1"/>
                </a:solidFill>
              </a:rPr>
              <a:t>ii) «μείγμα ελαιολάδων καταγωγής εκτός Ευρωπαϊκής </a:t>
            </a:r>
            <a:r>
              <a:rPr lang="el-GR" sz="1800" b="0" dirty="0" smtClean="0">
                <a:solidFill>
                  <a:schemeClr val="tx1"/>
                </a:solidFill>
              </a:rPr>
              <a:t>Ένωσης»</a:t>
            </a:r>
            <a:endParaRPr lang="el-GR" sz="1800" b="0" dirty="0">
              <a:solidFill>
                <a:schemeClr val="tx1"/>
              </a:solidFill>
            </a:endParaRPr>
          </a:p>
          <a:p>
            <a:pPr marL="0" indent="0" algn="just">
              <a:lnSpc>
                <a:spcPct val="120000"/>
              </a:lnSpc>
              <a:spcBef>
                <a:spcPts val="0"/>
              </a:spcBef>
              <a:buNone/>
            </a:pPr>
            <a:r>
              <a:rPr lang="el-GR" sz="1800" b="0" dirty="0">
                <a:solidFill>
                  <a:schemeClr val="tx1"/>
                </a:solidFill>
              </a:rPr>
              <a:t>iii) «μείγμα ελαιολάδων καταγωγής Ευρωπαϊκής Ένωσης και μη</a:t>
            </a:r>
            <a:r>
              <a:rPr lang="el-GR" sz="1800" b="0" dirty="0" smtClean="0">
                <a:solidFill>
                  <a:schemeClr val="tx1"/>
                </a:solidFill>
              </a:rPr>
              <a:t>»</a:t>
            </a:r>
            <a:endParaRPr lang="el-GR" sz="1800" b="0" dirty="0">
              <a:solidFill>
                <a:schemeClr val="tx1"/>
              </a:solidFill>
            </a:endParaRPr>
          </a:p>
          <a:p>
            <a:pPr marL="0" indent="0" algn="just">
              <a:lnSpc>
                <a:spcPct val="120000"/>
              </a:lnSpc>
              <a:spcBef>
                <a:spcPts val="0"/>
              </a:spcBef>
              <a:spcAft>
                <a:spcPts val="600"/>
              </a:spcAft>
              <a:buNone/>
            </a:pPr>
            <a:r>
              <a:rPr lang="el-GR" sz="1800" b="0" dirty="0">
                <a:solidFill>
                  <a:schemeClr val="tx1"/>
                </a:solidFill>
              </a:rPr>
              <a:t>γ) </a:t>
            </a:r>
            <a:r>
              <a:rPr lang="el-GR" sz="1800" b="0" dirty="0" smtClean="0">
                <a:solidFill>
                  <a:schemeClr val="tx1"/>
                </a:solidFill>
              </a:rPr>
              <a:t>ΠΟΠ &amp; ΠΓΕ ελαιολάδων σύμφωνα </a:t>
            </a:r>
            <a:r>
              <a:rPr lang="el-GR" sz="1800" b="0" dirty="0">
                <a:solidFill>
                  <a:schemeClr val="tx1"/>
                </a:solidFill>
              </a:rPr>
              <a:t>με τις </a:t>
            </a:r>
            <a:r>
              <a:rPr lang="el-GR" sz="1800" b="0" dirty="0" smtClean="0">
                <a:solidFill>
                  <a:schemeClr val="tx1"/>
                </a:solidFill>
              </a:rPr>
              <a:t>εγκεκριμένες προδιαγραφές τους</a:t>
            </a:r>
          </a:p>
          <a:p>
            <a:pPr marL="0" indent="0" algn="just">
              <a:lnSpc>
                <a:spcPct val="120000"/>
              </a:lnSpc>
              <a:spcBef>
                <a:spcPts val="0"/>
              </a:spcBef>
              <a:buNone/>
            </a:pPr>
            <a:r>
              <a:rPr lang="el-GR" sz="1800" b="0" u="sng" dirty="0" smtClean="0">
                <a:solidFill>
                  <a:schemeClr val="tx1"/>
                </a:solidFill>
              </a:rPr>
              <a:t>Συνεπώς, η σήμανση δεν επιτρέπεται να αναφέρει περιοχές προέλευσης μικρότερης του κράτους εκτός εάν περιλαμβάνεται στην </a:t>
            </a:r>
            <a:r>
              <a:rPr lang="el-GR" sz="1800" b="0" u="sng" dirty="0">
                <a:solidFill>
                  <a:schemeClr val="tx1"/>
                </a:solidFill>
              </a:rPr>
              <a:t>ο</a:t>
            </a:r>
            <a:r>
              <a:rPr lang="el-GR" sz="1800" b="0" u="sng" dirty="0" smtClean="0">
                <a:solidFill>
                  <a:schemeClr val="tx1"/>
                </a:solidFill>
              </a:rPr>
              <a:t>νομασία ως ΠΟΠ ή ΠΓΕ ελαιολάδου.</a:t>
            </a:r>
            <a:endParaRPr lang="en-US" sz="1700" b="0" dirty="0">
              <a:solidFill>
                <a:schemeClr val="tx1"/>
              </a:solidFill>
            </a:endParaRPr>
          </a:p>
          <a:p>
            <a:pPr marL="0" indent="0">
              <a:buNone/>
            </a:pPr>
            <a:endParaRPr lang="it-IT" sz="8000" dirty="0" smtClean="0">
              <a:solidFill>
                <a:schemeClr val="tx2"/>
              </a:solidFill>
              <a:latin typeface="Cambria" panose="02040503050406030204" pitchFamily="18" charset="0"/>
            </a:endParaRPr>
          </a:p>
          <a:p>
            <a:pPr marL="0" indent="0">
              <a:buNone/>
            </a:pPr>
            <a:endParaRPr lang="it-IT" sz="8000" dirty="0">
              <a:solidFill>
                <a:schemeClr val="tx2"/>
              </a:solidFill>
              <a:latin typeface="Cambria" panose="02040503050406030204" pitchFamily="18" charset="0"/>
            </a:endParaRPr>
          </a:p>
          <a:p>
            <a:pPr marL="0" indent="0">
              <a:buNone/>
            </a:pPr>
            <a:endParaRPr lang="el-GR" sz="8000" dirty="0">
              <a:solidFill>
                <a:schemeClr val="tx2"/>
              </a:solidFill>
              <a:latin typeface="Cambria" panose="02040503050406030204" pitchFamily="18" charset="0"/>
            </a:endParaRPr>
          </a:p>
          <a:p>
            <a:pPr marL="0" indent="0" algn="just">
              <a:lnSpc>
                <a:spcPct val="120000"/>
              </a:lnSpc>
              <a:spcBef>
                <a:spcPts val="600"/>
              </a:spcBef>
              <a:spcAft>
                <a:spcPts val="600"/>
              </a:spcAft>
              <a:buNone/>
            </a:pPr>
            <a:endParaRPr lang="en-US" sz="8000" b="0" dirty="0" smtClean="0">
              <a:solidFill>
                <a:schemeClr val="tx1"/>
              </a:solidFill>
              <a:latin typeface="Cambria" pitchFamily="18"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lvl="1" algn="just">
              <a:lnSpc>
                <a:spcPct val="80000"/>
              </a:lnSpc>
              <a:spcAft>
                <a:spcPct val="20000"/>
              </a:spcAft>
            </a:pPr>
            <a:endParaRPr lang="el-GR" sz="1800" b="1" dirty="0">
              <a:latin typeface="Verdana" pitchFamily="34" charset="0"/>
            </a:endParaRPr>
          </a:p>
        </p:txBody>
      </p:sp>
      <p:graphicFrame>
        <p:nvGraphicFramePr>
          <p:cNvPr id="10" name="Chart 42"/>
          <p:cNvGraphicFramePr/>
          <p:nvPr>
            <p:extLst>
              <p:ext uri="{D42A27DB-BD31-4B8C-83A1-F6EECF244321}">
                <p14:modId xmlns:p14="http://schemas.microsoft.com/office/powerpoint/2010/main" val="3199516980"/>
              </p:ext>
            </p:extLst>
          </p:nvPr>
        </p:nvGraphicFramePr>
        <p:xfrm>
          <a:off x="7668344" y="5589239"/>
          <a:ext cx="697260" cy="316909"/>
        </p:xfrm>
        <a:graphic>
          <a:graphicData uri="http://schemas.openxmlformats.org/drawingml/2006/chart">
            <c:chart xmlns:c="http://schemas.openxmlformats.org/drawingml/2006/chart" xmlns:r="http://schemas.openxmlformats.org/officeDocument/2006/relationships" r:id="rId3"/>
          </a:graphicData>
        </a:graphic>
      </p:graphicFrame>
      <p:sp>
        <p:nvSpPr>
          <p:cNvPr id="11" name="6 - Τίτλος"/>
          <p:cNvSpPr txBox="1">
            <a:spLocks/>
          </p:cNvSpPr>
          <p:nvPr/>
        </p:nvSpPr>
        <p:spPr>
          <a:xfrm>
            <a:off x="0" y="5733256"/>
            <a:ext cx="1691680" cy="288032"/>
          </a:xfrm>
          <a:prstGeom prst="rect">
            <a:avLst/>
          </a:prstGeom>
        </p:spPr>
        <p:txBody>
          <a:bodyPr vert="horz" lIns="91440" tIns="45720" rIns="91440" bIns="45720" rtlCol="0" anchor="ctr">
            <a:normAutofit fontScale="92500" lnSpcReduction="20000"/>
          </a:bodyPr>
          <a:lstStyle/>
          <a:p>
            <a:pPr algn="ctr">
              <a:spcBef>
                <a:spcPct val="0"/>
              </a:spcBef>
              <a:defRPr/>
            </a:pPr>
            <a:endParaRPr lang="el-GR" sz="1600" dirty="0" smtClean="0">
              <a:solidFill>
                <a:prstClr val="black"/>
              </a:solidFill>
              <a:latin typeface="Cambria" pitchFamily="18" charset="0"/>
            </a:endParaRPr>
          </a:p>
        </p:txBody>
      </p:sp>
      <p:pic>
        <p:nvPicPr>
          <p:cNvPr id="9" name="Εικόνα 8" descr="C:\Users\user\AppData\Local\Microsoft\Windows\Temporary Internet Files\Content.Outlook\0TVTFSZK\AUTHENTIC-OLIVE-NET_Logo.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709" y="0"/>
            <a:ext cx="2152650" cy="713740"/>
          </a:xfrm>
          <a:prstGeom prst="rect">
            <a:avLst/>
          </a:prstGeom>
          <a:noFill/>
          <a:ln>
            <a:noFill/>
          </a:ln>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500" y="47103"/>
            <a:ext cx="973886" cy="807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20602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79512" y="188640"/>
            <a:ext cx="7992888" cy="1656184"/>
          </a:xfrm>
        </p:spPr>
        <p:txBody>
          <a:bodyPr>
            <a:normAutofit fontScale="90000"/>
          </a:bodyPr>
          <a:lstStyle/>
          <a:p>
            <a:pPr>
              <a:lnSpc>
                <a:spcPct val="115000"/>
              </a:lnSpc>
              <a:spcAft>
                <a:spcPts val="600"/>
              </a:spcAft>
              <a:tabLst>
                <a:tab pos="4591050" algn="l"/>
              </a:tabLst>
            </a:pPr>
            <a:r>
              <a:rPr lang="el-GR" sz="3600" b="1" dirty="0">
                <a:solidFill>
                  <a:prstClr val="black"/>
                </a:solidFill>
                <a:latin typeface="Cambria" pitchFamily="18" charset="0"/>
                <a:ea typeface="Times New Roman"/>
                <a:cs typeface="Times New Roman"/>
              </a:rPr>
              <a:t/>
            </a:r>
            <a:br>
              <a:rPr lang="el-GR" sz="3600" b="1" dirty="0">
                <a:solidFill>
                  <a:prstClr val="black"/>
                </a:solidFill>
                <a:latin typeface="Cambria" pitchFamily="18" charset="0"/>
                <a:ea typeface="Times New Roman"/>
                <a:cs typeface="Times New Roman"/>
              </a:rPr>
            </a:br>
            <a:r>
              <a:rPr lang="el-GR" sz="3600" b="1" dirty="0">
                <a:solidFill>
                  <a:prstClr val="black"/>
                </a:solidFill>
                <a:latin typeface="Cambria" pitchFamily="18" charset="0"/>
                <a:ea typeface="Times New Roman"/>
                <a:cs typeface="Times New Roman"/>
              </a:rPr>
              <a:t/>
            </a:r>
            <a:br>
              <a:rPr lang="el-GR" sz="3600" b="1" dirty="0">
                <a:solidFill>
                  <a:prstClr val="black"/>
                </a:solidFill>
                <a:latin typeface="Cambria" pitchFamily="18" charset="0"/>
                <a:ea typeface="Times New Roman"/>
                <a:cs typeface="Times New Roman"/>
              </a:rPr>
            </a:br>
            <a:r>
              <a:rPr lang="el-GR" sz="3100" b="1" dirty="0" smtClean="0">
                <a:solidFill>
                  <a:prstClr val="black"/>
                </a:solidFill>
                <a:ea typeface="Times New Roman"/>
                <a:cs typeface="Times New Roman"/>
              </a:rPr>
              <a:t>   </a:t>
            </a:r>
            <a:br>
              <a:rPr lang="el-GR" sz="3100" b="1" dirty="0" smtClean="0">
                <a:solidFill>
                  <a:prstClr val="black"/>
                </a:solidFill>
                <a:ea typeface="Times New Roman"/>
                <a:cs typeface="Times New Roman"/>
              </a:rPr>
            </a:br>
            <a:r>
              <a:rPr lang="el-GR" sz="3100" b="1" dirty="0" smtClean="0">
                <a:solidFill>
                  <a:prstClr val="black"/>
                </a:solidFill>
                <a:ea typeface="Times New Roman"/>
                <a:cs typeface="Times New Roman"/>
              </a:rPr>
              <a:t>ΠΡΟΔΙΑΓΡΑΦΕΣ ΠΟΠ/ΠΓΕ ΠΡΟΙΟΝΤΩΝ</a:t>
            </a:r>
            <a:r>
              <a:rPr lang="en-US" sz="3100" dirty="0">
                <a:ea typeface="Calibri"/>
                <a:cs typeface="Times New Roman"/>
              </a:rPr>
              <a:t/>
            </a:r>
            <a:br>
              <a:rPr lang="en-US" sz="3100" dirty="0">
                <a:ea typeface="Calibri"/>
                <a:cs typeface="Times New Roman"/>
              </a:rPr>
            </a:br>
            <a:r>
              <a:rPr lang="en-US" sz="3100" b="1" dirty="0" smtClean="0">
                <a:solidFill>
                  <a:prstClr val="black"/>
                </a:solidFill>
                <a:ea typeface="Times New Roman"/>
                <a:cs typeface="Times New Roman"/>
              </a:rPr>
              <a:t/>
            </a:r>
            <a:br>
              <a:rPr lang="en-US" sz="3100" b="1" dirty="0" smtClean="0">
                <a:solidFill>
                  <a:prstClr val="black"/>
                </a:solidFill>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smtClean="0">
                <a:solidFill>
                  <a:schemeClr val="tx2"/>
                </a:solidFill>
                <a:latin typeface="Cambria" pitchFamily="18" charset="0"/>
                <a:ea typeface="Times New Roman"/>
                <a:cs typeface="Times New Roman"/>
              </a:rPr>
              <a:t/>
            </a:r>
            <a:br>
              <a:rPr lang="en-US" sz="3600" b="1" dirty="0" smtClean="0">
                <a:solidFill>
                  <a:schemeClr val="tx2"/>
                </a:solidFill>
                <a:latin typeface="Cambria" pitchFamily="18" charset="0"/>
                <a:ea typeface="Times New Roman"/>
                <a:cs typeface="Times New Roman"/>
              </a:rPr>
            </a:br>
            <a:r>
              <a:rPr lang="en-US" sz="3600" b="1" dirty="0">
                <a:solidFill>
                  <a:schemeClr val="tx2"/>
                </a:solidFill>
                <a:latin typeface="Cambria" pitchFamily="18" charset="0"/>
                <a:ea typeface="Times New Roman"/>
                <a:cs typeface="Times New Roman"/>
              </a:rPr>
              <a:t/>
            </a:r>
            <a:br>
              <a:rPr lang="en-US" sz="3600" b="1" dirty="0">
                <a:solidFill>
                  <a:schemeClr val="tx2"/>
                </a:solidFill>
                <a:latin typeface="Cambria" pitchFamily="18" charset="0"/>
                <a:ea typeface="Times New Roman"/>
                <a:cs typeface="Times New Roman"/>
              </a:rPr>
            </a:br>
            <a:r>
              <a:rPr lang="en-US" sz="3200" dirty="0" smtClean="0">
                <a:solidFill>
                  <a:srgbClr val="47796A"/>
                </a:solidFill>
              </a:rPr>
              <a:t> </a:t>
            </a:r>
            <a:endParaRPr lang="el-GR" sz="3200" dirty="0" smtClean="0">
              <a:solidFill>
                <a:srgbClr val="47796A"/>
              </a:solidFill>
            </a:endParaRPr>
          </a:p>
        </p:txBody>
      </p:sp>
      <p:sp>
        <p:nvSpPr>
          <p:cNvPr id="8" name="Rectangle 2"/>
          <p:cNvSpPr>
            <a:spLocks noGrp="1" noChangeArrowheads="1"/>
          </p:cNvSpPr>
          <p:nvPr>
            <p:ph idx="1"/>
          </p:nvPr>
        </p:nvSpPr>
        <p:spPr>
          <a:xfrm>
            <a:off x="395536" y="713740"/>
            <a:ext cx="7796472" cy="6027628"/>
          </a:xfrm>
        </p:spPr>
        <p:txBody>
          <a:bodyPr>
            <a:normAutofit fontScale="55000" lnSpcReduction="20000"/>
          </a:bodyPr>
          <a:lstStyle/>
          <a:p>
            <a:pPr algn="just">
              <a:lnSpc>
                <a:spcPct val="134000"/>
              </a:lnSpc>
              <a:spcBef>
                <a:spcPts val="300"/>
              </a:spcBef>
              <a:spcAft>
                <a:spcPts val="300"/>
              </a:spcAft>
              <a:buFont typeface="Wingdings" pitchFamily="2" charset="2"/>
              <a:buChar char="q"/>
            </a:pPr>
            <a:r>
              <a:rPr lang="el-GR" sz="2900" b="0" dirty="0" smtClean="0">
                <a:solidFill>
                  <a:schemeClr val="tx1"/>
                </a:solidFill>
              </a:rPr>
              <a:t>Ονομασία </a:t>
            </a:r>
            <a:r>
              <a:rPr lang="el-GR" sz="2900" b="0" dirty="0">
                <a:solidFill>
                  <a:schemeClr val="tx1"/>
                </a:solidFill>
              </a:rPr>
              <a:t>που πρέπει να προστατεύεται ως </a:t>
            </a:r>
            <a:r>
              <a:rPr lang="el-GR" sz="2900" b="0" dirty="0" smtClean="0">
                <a:solidFill>
                  <a:schemeClr val="tx1"/>
                </a:solidFill>
              </a:rPr>
              <a:t>ΠΟΠ ή ΠΓΕ, </a:t>
            </a:r>
            <a:r>
              <a:rPr lang="el-GR" sz="2900" b="0" dirty="0">
                <a:solidFill>
                  <a:schemeClr val="tx1"/>
                </a:solidFill>
              </a:rPr>
              <a:t>όπως χρησιμοποιείται, είτε στο εμπόριο είτε στην καθομιλουμένη γλώσσα, και μόνο στις γλώσσες οι οποίες κατά παράδοση χρησιμοποιούνται ή χρησιμοποιήθηκαν για την περιγραφή του συγκεκριμένου προϊόντος στην οριοθετημένη γεωγραφική </a:t>
            </a:r>
            <a:r>
              <a:rPr lang="el-GR" sz="2900" b="0" dirty="0" smtClean="0">
                <a:solidFill>
                  <a:schemeClr val="tx1"/>
                </a:solidFill>
              </a:rPr>
              <a:t>περιοχή.</a:t>
            </a:r>
            <a:endParaRPr lang="el-GR" sz="2900" b="0" dirty="0">
              <a:solidFill>
                <a:schemeClr val="tx1"/>
              </a:solidFill>
            </a:endParaRPr>
          </a:p>
          <a:p>
            <a:pPr algn="just">
              <a:lnSpc>
                <a:spcPct val="134000"/>
              </a:lnSpc>
              <a:spcBef>
                <a:spcPts val="300"/>
              </a:spcBef>
              <a:spcAft>
                <a:spcPts val="300"/>
              </a:spcAft>
              <a:buFont typeface="Wingdings" pitchFamily="2" charset="2"/>
              <a:buChar char="q"/>
            </a:pPr>
            <a:r>
              <a:rPr lang="el-GR" sz="2900" b="0" dirty="0" smtClean="0">
                <a:solidFill>
                  <a:schemeClr val="tx1"/>
                </a:solidFill>
              </a:rPr>
              <a:t>Αναλυτική περιγραφή </a:t>
            </a:r>
            <a:r>
              <a:rPr lang="el-GR" sz="2900" b="0" dirty="0">
                <a:solidFill>
                  <a:schemeClr val="tx1"/>
                </a:solidFill>
              </a:rPr>
              <a:t>του προϊόντος, συμπεριλαμβανομένων των πρώτων υλών, κατά περίπτωση, καθώς και των κύριων φυσικών, χημικών, μικροβιολογικών ή οργανοληπτικών χαρακτηριστικών </a:t>
            </a:r>
            <a:r>
              <a:rPr lang="el-GR" sz="2900" b="0" dirty="0" smtClean="0">
                <a:solidFill>
                  <a:schemeClr val="tx1"/>
                </a:solidFill>
              </a:rPr>
              <a:t>του.</a:t>
            </a:r>
            <a:endParaRPr lang="el-GR" sz="2900" b="0" dirty="0">
              <a:solidFill>
                <a:schemeClr val="tx1"/>
              </a:solidFill>
            </a:endParaRPr>
          </a:p>
          <a:p>
            <a:pPr algn="just">
              <a:lnSpc>
                <a:spcPct val="134000"/>
              </a:lnSpc>
              <a:spcBef>
                <a:spcPts val="300"/>
              </a:spcBef>
              <a:spcAft>
                <a:spcPts val="300"/>
              </a:spcAft>
              <a:buFont typeface="Wingdings" pitchFamily="2" charset="2"/>
              <a:buChar char="q"/>
            </a:pPr>
            <a:r>
              <a:rPr lang="el-GR" sz="2900" b="0" dirty="0" smtClean="0">
                <a:solidFill>
                  <a:schemeClr val="tx1"/>
                </a:solidFill>
              </a:rPr>
              <a:t>Ακριβής καθορισμός </a:t>
            </a:r>
            <a:r>
              <a:rPr lang="el-GR" sz="2900" b="0" dirty="0">
                <a:solidFill>
                  <a:schemeClr val="tx1"/>
                </a:solidFill>
              </a:rPr>
              <a:t>της γεωγραφικής περιοχής που </a:t>
            </a:r>
            <a:r>
              <a:rPr lang="el-GR" sz="2900" b="0" dirty="0" smtClean="0">
                <a:solidFill>
                  <a:schemeClr val="tx1"/>
                </a:solidFill>
              </a:rPr>
              <a:t>οριοθετείται.</a:t>
            </a:r>
            <a:endParaRPr lang="el-GR" sz="2900" b="0" dirty="0">
              <a:solidFill>
                <a:schemeClr val="tx1"/>
              </a:solidFill>
            </a:endParaRPr>
          </a:p>
          <a:p>
            <a:pPr algn="just">
              <a:lnSpc>
                <a:spcPct val="134000"/>
              </a:lnSpc>
              <a:spcBef>
                <a:spcPts val="300"/>
              </a:spcBef>
              <a:spcAft>
                <a:spcPts val="300"/>
              </a:spcAft>
              <a:buFont typeface="Wingdings" pitchFamily="2" charset="2"/>
              <a:buChar char="q"/>
            </a:pPr>
            <a:r>
              <a:rPr lang="el-GR" sz="2900" b="0" dirty="0">
                <a:solidFill>
                  <a:schemeClr val="tx1"/>
                </a:solidFill>
              </a:rPr>
              <a:t>Σ</a:t>
            </a:r>
            <a:r>
              <a:rPr lang="el-GR" sz="2900" b="0" dirty="0" smtClean="0">
                <a:solidFill>
                  <a:schemeClr val="tx1"/>
                </a:solidFill>
              </a:rPr>
              <a:t>τοιχεία </a:t>
            </a:r>
            <a:r>
              <a:rPr lang="el-GR" sz="2900" b="0" dirty="0">
                <a:solidFill>
                  <a:schemeClr val="tx1"/>
                </a:solidFill>
              </a:rPr>
              <a:t>που αποδεικνύουν ότι το προϊόν προέρχεται από την οριοθετημένη γεωγραφική </a:t>
            </a:r>
            <a:r>
              <a:rPr lang="el-GR" sz="2900" b="0" dirty="0" smtClean="0">
                <a:solidFill>
                  <a:schemeClr val="tx1"/>
                </a:solidFill>
              </a:rPr>
              <a:t>περιοχή.</a:t>
            </a:r>
            <a:endParaRPr lang="el-GR" sz="2900" b="0" dirty="0">
              <a:solidFill>
                <a:schemeClr val="tx1"/>
              </a:solidFill>
            </a:endParaRPr>
          </a:p>
          <a:p>
            <a:pPr algn="just">
              <a:lnSpc>
                <a:spcPct val="134000"/>
              </a:lnSpc>
              <a:spcBef>
                <a:spcPts val="300"/>
              </a:spcBef>
              <a:spcAft>
                <a:spcPts val="300"/>
              </a:spcAft>
              <a:buFont typeface="Wingdings" pitchFamily="2" charset="2"/>
              <a:buChar char="q"/>
            </a:pPr>
            <a:r>
              <a:rPr lang="el-GR" sz="2900" b="0" dirty="0">
                <a:solidFill>
                  <a:schemeClr val="tx1"/>
                </a:solidFill>
              </a:rPr>
              <a:t>Π</a:t>
            </a:r>
            <a:r>
              <a:rPr lang="el-GR" sz="2900" b="0" dirty="0" smtClean="0">
                <a:solidFill>
                  <a:schemeClr val="tx1"/>
                </a:solidFill>
              </a:rPr>
              <a:t>εριγραφή </a:t>
            </a:r>
            <a:r>
              <a:rPr lang="el-GR" sz="2900" b="0" dirty="0">
                <a:solidFill>
                  <a:schemeClr val="tx1"/>
                </a:solidFill>
              </a:rPr>
              <a:t>της μεθόδου παραγωγής του προϊόντος και, κατά περίπτωση, των γνήσιων και πάγιων τοπικών μεθόδων, καθώς και πληροφορίες σχετικά με τη </a:t>
            </a:r>
            <a:r>
              <a:rPr lang="el-GR" sz="2900" b="0" dirty="0" smtClean="0">
                <a:solidFill>
                  <a:schemeClr val="tx1"/>
                </a:solidFill>
              </a:rPr>
              <a:t>συσκευασία, εφόσον απαιτείται να πραγματοποιηθεί εντός </a:t>
            </a:r>
            <a:r>
              <a:rPr lang="el-GR" sz="2900" b="0" dirty="0">
                <a:solidFill>
                  <a:schemeClr val="tx1"/>
                </a:solidFill>
              </a:rPr>
              <a:t>της οριοθετημένης γεωγραφικής </a:t>
            </a:r>
            <a:r>
              <a:rPr lang="el-GR" sz="2900" b="0" dirty="0" smtClean="0">
                <a:solidFill>
                  <a:schemeClr val="tx1"/>
                </a:solidFill>
              </a:rPr>
              <a:t>περιοχής, για να </a:t>
            </a:r>
            <a:r>
              <a:rPr lang="el-GR" sz="2900" b="0" dirty="0">
                <a:solidFill>
                  <a:schemeClr val="tx1"/>
                </a:solidFill>
              </a:rPr>
              <a:t>διασφαλισθεί η ποιότητα, η καταγωγή ή ο </a:t>
            </a:r>
            <a:r>
              <a:rPr lang="el-GR" sz="2900" b="0" dirty="0" smtClean="0">
                <a:solidFill>
                  <a:schemeClr val="tx1"/>
                </a:solidFill>
              </a:rPr>
              <a:t>έλεγχος</a:t>
            </a:r>
            <a:r>
              <a:rPr lang="el-GR" sz="2900" b="0" dirty="0">
                <a:solidFill>
                  <a:schemeClr val="tx1"/>
                </a:solidFill>
              </a:rPr>
              <a:t>.</a:t>
            </a:r>
          </a:p>
          <a:p>
            <a:pPr algn="just">
              <a:lnSpc>
                <a:spcPct val="134000"/>
              </a:lnSpc>
              <a:spcBef>
                <a:spcPts val="300"/>
              </a:spcBef>
              <a:spcAft>
                <a:spcPts val="300"/>
              </a:spcAft>
              <a:buFont typeface="Wingdings" pitchFamily="2" charset="2"/>
              <a:buChar char="q"/>
            </a:pPr>
            <a:r>
              <a:rPr lang="el-GR" sz="2900" b="0" dirty="0" smtClean="0">
                <a:solidFill>
                  <a:schemeClr val="tx1"/>
                </a:solidFill>
              </a:rPr>
              <a:t>Αναλυτικά στοιχεία </a:t>
            </a:r>
            <a:r>
              <a:rPr lang="el-GR" sz="2900" b="0" dirty="0">
                <a:solidFill>
                  <a:schemeClr val="tx1"/>
                </a:solidFill>
              </a:rPr>
              <a:t>που αποδεικνύουν </a:t>
            </a:r>
            <a:r>
              <a:rPr lang="el-GR" sz="2900" b="0" dirty="0" smtClean="0">
                <a:solidFill>
                  <a:schemeClr val="tx1"/>
                </a:solidFill>
              </a:rPr>
              <a:t>τον </a:t>
            </a:r>
            <a:r>
              <a:rPr lang="el-GR" sz="2900" b="0" dirty="0">
                <a:solidFill>
                  <a:schemeClr val="tx1"/>
                </a:solidFill>
              </a:rPr>
              <a:t>δεσμό μεταξύ της ποιότητας ή των χαρακτηριστικών του προϊόντος και του γεωγραφικού </a:t>
            </a:r>
            <a:r>
              <a:rPr lang="el-GR" sz="2900" b="0" dirty="0" smtClean="0">
                <a:solidFill>
                  <a:schemeClr val="tx1"/>
                </a:solidFill>
              </a:rPr>
              <a:t>περιβάλλοντος.</a:t>
            </a:r>
            <a:endParaRPr lang="el-GR" sz="2900" b="0" dirty="0">
              <a:solidFill>
                <a:schemeClr val="tx1"/>
              </a:solidFill>
            </a:endParaRPr>
          </a:p>
          <a:p>
            <a:pPr algn="just">
              <a:lnSpc>
                <a:spcPct val="134000"/>
              </a:lnSpc>
              <a:spcBef>
                <a:spcPts val="300"/>
              </a:spcBef>
              <a:spcAft>
                <a:spcPts val="300"/>
              </a:spcAft>
              <a:buFont typeface="Wingdings" pitchFamily="2" charset="2"/>
              <a:buChar char="q"/>
            </a:pPr>
            <a:r>
              <a:rPr lang="el-GR" sz="2900" b="0" dirty="0" smtClean="0">
                <a:solidFill>
                  <a:schemeClr val="tx1"/>
                </a:solidFill>
              </a:rPr>
              <a:t>Το όνομα </a:t>
            </a:r>
            <a:r>
              <a:rPr lang="el-GR" sz="2900" b="0" dirty="0">
                <a:solidFill>
                  <a:schemeClr val="tx1"/>
                </a:solidFill>
              </a:rPr>
              <a:t>και τη διεύθυνση των </a:t>
            </a:r>
            <a:r>
              <a:rPr lang="el-GR" sz="2900" b="0" dirty="0" smtClean="0">
                <a:solidFill>
                  <a:schemeClr val="tx1"/>
                </a:solidFill>
              </a:rPr>
              <a:t>αρχών/οργανισμών που </a:t>
            </a:r>
            <a:r>
              <a:rPr lang="el-GR" sz="2900" b="0" dirty="0">
                <a:solidFill>
                  <a:schemeClr val="tx1"/>
                </a:solidFill>
              </a:rPr>
              <a:t>ελέγχουν την </a:t>
            </a:r>
            <a:r>
              <a:rPr lang="el-GR" sz="2900" b="0" dirty="0" smtClean="0">
                <a:solidFill>
                  <a:schemeClr val="tx1"/>
                </a:solidFill>
              </a:rPr>
              <a:t>τήρηση των </a:t>
            </a:r>
            <a:r>
              <a:rPr lang="el-GR" sz="2900" b="0" dirty="0">
                <a:solidFill>
                  <a:schemeClr val="tx1"/>
                </a:solidFill>
              </a:rPr>
              <a:t>προδιαγραφών </a:t>
            </a:r>
            <a:r>
              <a:rPr lang="el-GR" sz="2900" b="0" dirty="0" smtClean="0">
                <a:solidFill>
                  <a:schemeClr val="tx1"/>
                </a:solidFill>
              </a:rPr>
              <a:t>του προϊόντος.</a:t>
            </a:r>
          </a:p>
          <a:p>
            <a:pPr algn="just">
              <a:lnSpc>
                <a:spcPct val="134000"/>
              </a:lnSpc>
              <a:spcBef>
                <a:spcPts val="300"/>
              </a:spcBef>
              <a:spcAft>
                <a:spcPts val="300"/>
              </a:spcAft>
              <a:buFont typeface="Wingdings" pitchFamily="2" charset="2"/>
              <a:buChar char="q"/>
            </a:pPr>
            <a:r>
              <a:rPr lang="el-GR" sz="2900" b="0" dirty="0" smtClean="0">
                <a:solidFill>
                  <a:schemeClr val="tx1"/>
                </a:solidFill>
              </a:rPr>
              <a:t>Τυχόν ειδικούς κανόνες </a:t>
            </a:r>
            <a:r>
              <a:rPr lang="el-GR" sz="2900" b="0" dirty="0">
                <a:solidFill>
                  <a:schemeClr val="tx1"/>
                </a:solidFill>
              </a:rPr>
              <a:t>επισήμανσης σχετικά με το συγκεκριμένο προϊόν.</a:t>
            </a:r>
            <a:endParaRPr lang="en-US" sz="2900" b="0" dirty="0" smtClean="0">
              <a:solidFill>
                <a:schemeClr val="tx1"/>
              </a:solidFill>
            </a:endParaRPr>
          </a:p>
          <a:p>
            <a:pPr algn="just">
              <a:lnSpc>
                <a:spcPct val="80000"/>
              </a:lnSpc>
              <a:spcAft>
                <a:spcPct val="20000"/>
              </a:spcAft>
              <a:buFont typeface="Wingdings" pitchFamily="2" charset="2"/>
              <a:buChar char="q"/>
            </a:pPr>
            <a:endParaRPr lang="en-US" sz="2800" b="0" dirty="0" smtClean="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algn="just">
              <a:lnSpc>
                <a:spcPct val="80000"/>
              </a:lnSpc>
              <a:spcAft>
                <a:spcPct val="20000"/>
              </a:spcAft>
              <a:buFont typeface="Wingdings" pitchFamily="2" charset="2"/>
              <a:buChar char="q"/>
            </a:pPr>
            <a:endParaRPr lang="en-US" sz="2800" b="0" dirty="0">
              <a:solidFill>
                <a:schemeClr val="tx1"/>
              </a:solidFill>
              <a:latin typeface="Verdana" pitchFamily="34" charset="0"/>
            </a:endParaRPr>
          </a:p>
          <a:p>
            <a:pPr lvl="1" algn="just">
              <a:lnSpc>
                <a:spcPct val="80000"/>
              </a:lnSpc>
              <a:spcAft>
                <a:spcPct val="20000"/>
              </a:spcAft>
            </a:pPr>
            <a:endParaRPr lang="el-GR" sz="1800" b="1" dirty="0">
              <a:latin typeface="Verdana" pitchFamily="34" charset="0"/>
            </a:endParaRPr>
          </a:p>
        </p:txBody>
      </p:sp>
      <p:graphicFrame>
        <p:nvGraphicFramePr>
          <p:cNvPr id="10" name="Chart 42"/>
          <p:cNvGraphicFramePr/>
          <p:nvPr>
            <p:extLst>
              <p:ext uri="{D42A27DB-BD31-4B8C-83A1-F6EECF244321}">
                <p14:modId xmlns:p14="http://schemas.microsoft.com/office/powerpoint/2010/main" val="1065254852"/>
              </p:ext>
            </p:extLst>
          </p:nvPr>
        </p:nvGraphicFramePr>
        <p:xfrm>
          <a:off x="7668344" y="5589239"/>
          <a:ext cx="697260" cy="316909"/>
        </p:xfrm>
        <a:graphic>
          <a:graphicData uri="http://schemas.openxmlformats.org/drawingml/2006/chart">
            <c:chart xmlns:c="http://schemas.openxmlformats.org/drawingml/2006/chart" xmlns:r="http://schemas.openxmlformats.org/officeDocument/2006/relationships" r:id="rId3"/>
          </a:graphicData>
        </a:graphic>
      </p:graphicFrame>
      <p:sp>
        <p:nvSpPr>
          <p:cNvPr id="11" name="6 - Τίτλος"/>
          <p:cNvSpPr txBox="1">
            <a:spLocks/>
          </p:cNvSpPr>
          <p:nvPr/>
        </p:nvSpPr>
        <p:spPr>
          <a:xfrm>
            <a:off x="0" y="5733256"/>
            <a:ext cx="1691680" cy="288032"/>
          </a:xfrm>
          <a:prstGeom prst="rect">
            <a:avLst/>
          </a:prstGeom>
        </p:spPr>
        <p:txBody>
          <a:bodyPr vert="horz" lIns="91440" tIns="45720" rIns="91440" bIns="45720" rtlCol="0" anchor="ctr">
            <a:normAutofit fontScale="92500" lnSpcReduction="20000"/>
          </a:bodyPr>
          <a:lstStyle/>
          <a:p>
            <a:pPr algn="ctr">
              <a:spcBef>
                <a:spcPct val="0"/>
              </a:spcBef>
              <a:defRPr/>
            </a:pPr>
            <a:endParaRPr lang="el-GR" sz="1600" dirty="0" smtClean="0">
              <a:solidFill>
                <a:prstClr val="black"/>
              </a:solidFill>
              <a:latin typeface="Cambria" pitchFamily="18" charset="0"/>
            </a:endParaRPr>
          </a:p>
        </p:txBody>
      </p:sp>
      <p:pic>
        <p:nvPicPr>
          <p:cNvPr id="9" name="Εικόνα 8" descr="C:\Users\user\AppData\Local\Microsoft\Windows\Temporary Internet Files\Content.Outlook\0TVTFSZK\AUTHENTIC-OLIVE-NET_Logo.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709" y="0"/>
            <a:ext cx="2152650" cy="713740"/>
          </a:xfrm>
          <a:prstGeom prst="rect">
            <a:avLst/>
          </a:prstGeom>
          <a:noFill/>
          <a:ln>
            <a:noFill/>
          </a:ln>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9" y="1"/>
            <a:ext cx="860521" cy="713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11248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179512" y="980728"/>
            <a:ext cx="8754176" cy="360040"/>
          </a:xfrm>
        </p:spPr>
        <p:txBody>
          <a:bodyPr>
            <a:normAutofit fontScale="90000"/>
          </a:bodyPr>
          <a:lstStyle/>
          <a:p>
            <a:r>
              <a:rPr lang="el-GR" sz="3200" b="1" dirty="0">
                <a:solidFill>
                  <a:schemeClr val="tx2"/>
                </a:solidFill>
              </a:rPr>
              <a:t>ΚΑΤΑΛΟΓΟΣ ΠΟΠ/ΠΓΕ ΕΛΛΗΝΙΚΩΝ ΕΛΑΙΟΛΑΔΩΝ</a:t>
            </a:r>
            <a:endParaRPr lang="el-GR" sz="3200" b="1" dirty="0" smtClean="0">
              <a:solidFill>
                <a:schemeClr val="tx2"/>
              </a:solidFill>
            </a:endParaRPr>
          </a:p>
        </p:txBody>
      </p:sp>
      <p:sp>
        <p:nvSpPr>
          <p:cNvPr id="8" name="Rectangle 2"/>
          <p:cNvSpPr>
            <a:spLocks noGrp="1" noChangeArrowheads="1"/>
          </p:cNvSpPr>
          <p:nvPr>
            <p:ph idx="1"/>
          </p:nvPr>
        </p:nvSpPr>
        <p:spPr>
          <a:xfrm>
            <a:off x="683568" y="1340768"/>
            <a:ext cx="7848872" cy="5616624"/>
          </a:xfrm>
        </p:spPr>
        <p:txBody>
          <a:bodyPr>
            <a:normAutofit/>
          </a:bodyPr>
          <a:lstStyle/>
          <a:p>
            <a:pPr marL="0" indent="0" algn="just">
              <a:lnSpc>
                <a:spcPct val="120000"/>
              </a:lnSpc>
              <a:spcBef>
                <a:spcPts val="600"/>
              </a:spcBef>
              <a:spcAft>
                <a:spcPts val="600"/>
              </a:spcAft>
              <a:buNone/>
            </a:pPr>
            <a:endParaRPr lang="en-US" sz="1800" b="0" dirty="0" smtClean="0">
              <a:solidFill>
                <a:schemeClr val="tx1"/>
              </a:solidFill>
              <a:latin typeface="+mj-lt"/>
            </a:endParaRPr>
          </a:p>
          <a:p>
            <a:pPr algn="just">
              <a:lnSpc>
                <a:spcPct val="80000"/>
              </a:lnSpc>
              <a:spcAft>
                <a:spcPct val="20000"/>
              </a:spcAft>
              <a:buFont typeface="Wingdings" pitchFamily="2" charset="2"/>
              <a:buChar char="q"/>
            </a:pPr>
            <a:endParaRPr lang="en-US" sz="1800" b="0" dirty="0" smtClean="0">
              <a:solidFill>
                <a:schemeClr val="tx1"/>
              </a:solidFill>
              <a:latin typeface="+mj-lt"/>
            </a:endParaRPr>
          </a:p>
          <a:p>
            <a:pPr algn="just">
              <a:lnSpc>
                <a:spcPct val="80000"/>
              </a:lnSpc>
              <a:spcAft>
                <a:spcPct val="20000"/>
              </a:spcAft>
              <a:buFont typeface="Wingdings" pitchFamily="2" charset="2"/>
              <a:buChar char="q"/>
            </a:pPr>
            <a:endParaRPr lang="en-US" sz="1800" b="0" dirty="0" smtClean="0">
              <a:solidFill>
                <a:schemeClr val="tx1"/>
              </a:solidFill>
              <a:latin typeface="+mj-lt"/>
            </a:endParaRPr>
          </a:p>
          <a:p>
            <a:pPr algn="just">
              <a:lnSpc>
                <a:spcPct val="80000"/>
              </a:lnSpc>
              <a:spcAft>
                <a:spcPct val="20000"/>
              </a:spcAft>
              <a:buFont typeface="Wingdings" pitchFamily="2" charset="2"/>
              <a:buChar char="q"/>
            </a:pPr>
            <a:endParaRPr lang="en-US" sz="1800" b="0" dirty="0" smtClean="0">
              <a:solidFill>
                <a:schemeClr val="tx1"/>
              </a:solidFill>
              <a:latin typeface="+mj-lt"/>
            </a:endParaRPr>
          </a:p>
          <a:p>
            <a:pPr algn="just">
              <a:lnSpc>
                <a:spcPct val="80000"/>
              </a:lnSpc>
              <a:spcAft>
                <a:spcPct val="20000"/>
              </a:spcAft>
              <a:buFont typeface="Wingdings" pitchFamily="2" charset="2"/>
              <a:buChar char="q"/>
            </a:pPr>
            <a:endParaRPr lang="en-US" sz="1800" b="0" dirty="0" smtClean="0">
              <a:solidFill>
                <a:schemeClr val="tx1"/>
              </a:solidFill>
              <a:latin typeface="+mj-lt"/>
            </a:endParaRPr>
          </a:p>
          <a:p>
            <a:pPr algn="just">
              <a:lnSpc>
                <a:spcPct val="80000"/>
              </a:lnSpc>
              <a:spcAft>
                <a:spcPct val="20000"/>
              </a:spcAft>
              <a:buFont typeface="Wingdings" pitchFamily="2" charset="2"/>
              <a:buChar char="q"/>
            </a:pPr>
            <a:endParaRPr lang="en-US" sz="2800" b="0" dirty="0" smtClean="0">
              <a:solidFill>
                <a:schemeClr val="tx1"/>
              </a:solidFill>
              <a:latin typeface="+mj-lt"/>
            </a:endParaRPr>
          </a:p>
          <a:p>
            <a:pPr lvl="1" algn="just">
              <a:lnSpc>
                <a:spcPct val="80000"/>
              </a:lnSpc>
              <a:spcAft>
                <a:spcPct val="20000"/>
              </a:spcAft>
            </a:pPr>
            <a:endParaRPr lang="el-GR" sz="1800" b="1" dirty="0">
              <a:latin typeface="+mj-lt"/>
            </a:endParaRPr>
          </a:p>
        </p:txBody>
      </p:sp>
      <p:graphicFrame>
        <p:nvGraphicFramePr>
          <p:cNvPr id="10" name="Chart 42"/>
          <p:cNvGraphicFramePr/>
          <p:nvPr>
            <p:extLst>
              <p:ext uri="{D42A27DB-BD31-4B8C-83A1-F6EECF244321}">
                <p14:modId xmlns:p14="http://schemas.microsoft.com/office/powerpoint/2010/main" val="1914082603"/>
              </p:ext>
            </p:extLst>
          </p:nvPr>
        </p:nvGraphicFramePr>
        <p:xfrm>
          <a:off x="7668344" y="5589239"/>
          <a:ext cx="697260" cy="316909"/>
        </p:xfrm>
        <a:graphic>
          <a:graphicData uri="http://schemas.openxmlformats.org/drawingml/2006/chart">
            <c:chart xmlns:c="http://schemas.openxmlformats.org/drawingml/2006/chart" xmlns:r="http://schemas.openxmlformats.org/officeDocument/2006/relationships" r:id="rId3"/>
          </a:graphicData>
        </a:graphic>
      </p:graphicFrame>
      <p:sp>
        <p:nvSpPr>
          <p:cNvPr id="11" name="6 - Τίτλος"/>
          <p:cNvSpPr txBox="1">
            <a:spLocks/>
          </p:cNvSpPr>
          <p:nvPr/>
        </p:nvSpPr>
        <p:spPr>
          <a:xfrm>
            <a:off x="0" y="5733256"/>
            <a:ext cx="1691680" cy="288032"/>
          </a:xfrm>
          <a:prstGeom prst="rect">
            <a:avLst/>
          </a:prstGeom>
        </p:spPr>
        <p:txBody>
          <a:bodyPr vert="horz" lIns="91440" tIns="45720" rIns="91440" bIns="45720" rtlCol="0" anchor="ctr">
            <a:normAutofit fontScale="92500" lnSpcReduction="20000"/>
          </a:bodyPr>
          <a:lstStyle/>
          <a:p>
            <a:pPr algn="ctr">
              <a:spcBef>
                <a:spcPct val="0"/>
              </a:spcBef>
              <a:defRPr/>
            </a:pPr>
            <a:endParaRPr lang="el-GR" sz="1600" dirty="0" smtClean="0">
              <a:solidFill>
                <a:prstClr val="black"/>
              </a:solidFill>
              <a:latin typeface="Cambria" pitchFamily="18" charset="0"/>
            </a:endParaRPr>
          </a:p>
        </p:txBody>
      </p:sp>
      <p:pic>
        <p:nvPicPr>
          <p:cNvPr id="9" name="Εικόνα 8" descr="C:\Users\user\AppData\Local\Microsoft\Windows\Temporary Internet Files\Content.Outlook\0TVTFSZK\AUTHENTIC-OLIVE-NET_Logo.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709" y="0"/>
            <a:ext cx="2152650" cy="713740"/>
          </a:xfrm>
          <a:prstGeom prst="rect">
            <a:avLst/>
          </a:prstGeom>
          <a:noFill/>
          <a:ln>
            <a:noFill/>
          </a:ln>
        </p:spPr>
      </p:pic>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56754"/>
            <a:ext cx="951384" cy="789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Table 6"/>
          <p:cNvGraphicFramePr>
            <a:graphicFrameLocks noGrp="1"/>
          </p:cNvGraphicFramePr>
          <p:nvPr>
            <p:extLst>
              <p:ext uri="{D42A27DB-BD31-4B8C-83A1-F6EECF244321}">
                <p14:modId xmlns:p14="http://schemas.microsoft.com/office/powerpoint/2010/main" val="4090415350"/>
              </p:ext>
            </p:extLst>
          </p:nvPr>
        </p:nvGraphicFramePr>
        <p:xfrm>
          <a:off x="655454" y="1600200"/>
          <a:ext cx="7833091" cy="4525963"/>
        </p:xfrm>
        <a:graphic>
          <a:graphicData uri="http://schemas.openxmlformats.org/drawingml/2006/table">
            <a:tbl>
              <a:tblPr firstRow="1" firstCol="1" bandRow="1"/>
              <a:tblGrid>
                <a:gridCol w="3935620">
                  <a:extLst>
                    <a:ext uri="{9D8B030D-6E8A-4147-A177-3AD203B41FA5}">
                      <a16:colId xmlns="" xmlns:a16="http://schemas.microsoft.com/office/drawing/2014/main" val="20000"/>
                    </a:ext>
                  </a:extLst>
                </a:gridCol>
                <a:gridCol w="3897471">
                  <a:extLst>
                    <a:ext uri="{9D8B030D-6E8A-4147-A177-3AD203B41FA5}">
                      <a16:colId xmlns="" xmlns:a16="http://schemas.microsoft.com/office/drawing/2014/main" val="20001"/>
                    </a:ext>
                  </a:extLst>
                </a:gridCol>
              </a:tblGrid>
              <a:tr h="4525963">
                <a:tc>
                  <a:txBody>
                    <a:bodyPr/>
                    <a:lstStyle/>
                    <a:p>
                      <a:pPr>
                        <a:lnSpc>
                          <a:spcPct val="115000"/>
                        </a:lnSpc>
                        <a:spcAft>
                          <a:spcPts val="0"/>
                        </a:spcAft>
                        <a:tabLst>
                          <a:tab pos="180340" algn="l"/>
                        </a:tabLst>
                      </a:pPr>
                      <a:r>
                        <a:rPr lang="el-GR" sz="1400" kern="1200" dirty="0">
                          <a:solidFill>
                            <a:srgbClr val="47796A"/>
                          </a:solidFill>
                          <a:effectLst/>
                          <a:latin typeface="Calibri"/>
                          <a:ea typeface="+mj-ea"/>
                          <a:cs typeface="+mj-cs"/>
                        </a:rPr>
                        <a:t>1.Βιάννος Ηρακλείου Κρήτης , ΠΟΠ 	</a:t>
                      </a:r>
                      <a:endParaRPr lang="en-US" sz="1000" dirty="0">
                        <a:effectLst/>
                        <a:latin typeface="Calibri"/>
                        <a:ea typeface="Calibri"/>
                        <a:cs typeface="Times New Roman"/>
                      </a:endParaRPr>
                    </a:p>
                    <a:p>
                      <a:pPr>
                        <a:lnSpc>
                          <a:spcPct val="115000"/>
                        </a:lnSpc>
                        <a:spcAft>
                          <a:spcPts val="0"/>
                        </a:spcAft>
                        <a:tabLst>
                          <a:tab pos="180340" algn="l"/>
                        </a:tabLst>
                      </a:pPr>
                      <a:r>
                        <a:rPr lang="el-GR" sz="1400" kern="1200" dirty="0">
                          <a:solidFill>
                            <a:srgbClr val="47796A"/>
                          </a:solidFill>
                          <a:effectLst/>
                          <a:latin typeface="Calibri"/>
                          <a:ea typeface="+mj-ea"/>
                          <a:cs typeface="+mj-cs"/>
                        </a:rPr>
                        <a:t>2. Λυγουριό </a:t>
                      </a:r>
                      <a:r>
                        <a:rPr lang="el-GR" sz="1400" kern="1200" dirty="0" err="1">
                          <a:solidFill>
                            <a:srgbClr val="47796A"/>
                          </a:solidFill>
                          <a:effectLst/>
                          <a:latin typeface="Calibri"/>
                          <a:ea typeface="+mj-ea"/>
                          <a:cs typeface="+mj-cs"/>
                        </a:rPr>
                        <a:t>Ασκληπείου</a:t>
                      </a:r>
                      <a:r>
                        <a:rPr lang="el-GR" sz="1400" kern="1200" dirty="0">
                          <a:solidFill>
                            <a:srgbClr val="47796A"/>
                          </a:solidFill>
                          <a:effectLst/>
                          <a:latin typeface="Calibri"/>
                          <a:ea typeface="+mj-ea"/>
                          <a:cs typeface="+mj-cs"/>
                        </a:rPr>
                        <a:t>, ΠΟΠ</a:t>
                      </a:r>
                      <a:endParaRPr lang="en-US" sz="1000" dirty="0">
                        <a:effectLst/>
                        <a:latin typeface="Calibri"/>
                        <a:ea typeface="Calibri"/>
                        <a:cs typeface="Times New Roman"/>
                      </a:endParaRPr>
                    </a:p>
                    <a:p>
                      <a:pPr>
                        <a:lnSpc>
                          <a:spcPct val="115000"/>
                        </a:lnSpc>
                        <a:spcAft>
                          <a:spcPts val="0"/>
                        </a:spcAft>
                        <a:tabLst>
                          <a:tab pos="180340" algn="l"/>
                        </a:tabLst>
                      </a:pPr>
                      <a:r>
                        <a:rPr lang="el-GR" sz="1400" kern="1200" dirty="0">
                          <a:solidFill>
                            <a:srgbClr val="47796A"/>
                          </a:solidFill>
                          <a:effectLst/>
                          <a:latin typeface="Calibri"/>
                          <a:ea typeface="+mj-ea"/>
                          <a:cs typeface="+mj-cs"/>
                        </a:rPr>
                        <a:t>3. Βόρειος Μυλοπόταμος Ρεθύμνης Κρήτης, ΠΟΠ	</a:t>
                      </a:r>
                      <a:endParaRPr lang="en-US" sz="1000" dirty="0">
                        <a:effectLst/>
                        <a:latin typeface="Calibri"/>
                        <a:ea typeface="Calibri"/>
                        <a:cs typeface="Times New Roman"/>
                      </a:endParaRPr>
                    </a:p>
                    <a:p>
                      <a:pPr>
                        <a:lnSpc>
                          <a:spcPct val="115000"/>
                        </a:lnSpc>
                        <a:spcAft>
                          <a:spcPts val="0"/>
                        </a:spcAft>
                        <a:tabLst>
                          <a:tab pos="180340" algn="l"/>
                        </a:tabLst>
                      </a:pPr>
                      <a:r>
                        <a:rPr lang="el-GR" sz="1400" kern="1200" dirty="0">
                          <a:solidFill>
                            <a:srgbClr val="47796A"/>
                          </a:solidFill>
                          <a:effectLst/>
                          <a:latin typeface="Calibri"/>
                          <a:ea typeface="+mj-ea"/>
                          <a:cs typeface="+mj-cs"/>
                        </a:rPr>
                        <a:t>4. Κροκεές Λακωνίας, ΠΟΠ</a:t>
                      </a:r>
                      <a:endParaRPr lang="en-US" sz="1000" dirty="0">
                        <a:effectLst/>
                        <a:latin typeface="Calibri"/>
                        <a:ea typeface="Calibri"/>
                        <a:cs typeface="Times New Roman"/>
                      </a:endParaRPr>
                    </a:p>
                    <a:p>
                      <a:pPr>
                        <a:lnSpc>
                          <a:spcPct val="115000"/>
                        </a:lnSpc>
                        <a:spcAft>
                          <a:spcPts val="0"/>
                        </a:spcAft>
                        <a:tabLst>
                          <a:tab pos="180340" algn="l"/>
                        </a:tabLst>
                      </a:pPr>
                      <a:r>
                        <a:rPr lang="el-GR" sz="1400" kern="1200" dirty="0">
                          <a:solidFill>
                            <a:srgbClr val="47796A"/>
                          </a:solidFill>
                          <a:effectLst/>
                          <a:latin typeface="Calibri"/>
                          <a:ea typeface="+mj-ea"/>
                          <a:cs typeface="+mj-cs"/>
                        </a:rPr>
                        <a:t>5. Πετρίνα Λακωνίας, ΠΟΠ	</a:t>
                      </a:r>
                      <a:endParaRPr lang="en-US" sz="1000" dirty="0">
                        <a:effectLst/>
                        <a:latin typeface="Calibri"/>
                        <a:ea typeface="Calibri"/>
                        <a:cs typeface="Times New Roman"/>
                      </a:endParaRPr>
                    </a:p>
                    <a:p>
                      <a:pPr>
                        <a:lnSpc>
                          <a:spcPct val="115000"/>
                        </a:lnSpc>
                        <a:spcAft>
                          <a:spcPts val="0"/>
                        </a:spcAft>
                        <a:tabLst>
                          <a:tab pos="180340" algn="l"/>
                        </a:tabLst>
                      </a:pPr>
                      <a:r>
                        <a:rPr lang="el-GR" sz="1400" kern="1200" dirty="0">
                          <a:solidFill>
                            <a:srgbClr val="47796A"/>
                          </a:solidFill>
                          <a:effectLst/>
                          <a:latin typeface="Calibri"/>
                          <a:ea typeface="+mj-ea"/>
                          <a:cs typeface="+mj-cs"/>
                        </a:rPr>
                        <a:t>6. Κρανίδι Αργολίδας, ΠΟΠ	</a:t>
                      </a:r>
                      <a:endParaRPr lang="en-US" sz="1000" dirty="0">
                        <a:effectLst/>
                        <a:latin typeface="Calibri"/>
                        <a:ea typeface="Calibri"/>
                        <a:cs typeface="Times New Roman"/>
                      </a:endParaRPr>
                    </a:p>
                    <a:p>
                      <a:pPr>
                        <a:lnSpc>
                          <a:spcPct val="115000"/>
                        </a:lnSpc>
                        <a:spcAft>
                          <a:spcPts val="0"/>
                        </a:spcAft>
                        <a:tabLst>
                          <a:tab pos="180340" algn="l"/>
                        </a:tabLst>
                      </a:pPr>
                      <a:r>
                        <a:rPr lang="el-GR" sz="1400" kern="1200" dirty="0">
                          <a:solidFill>
                            <a:srgbClr val="47796A"/>
                          </a:solidFill>
                          <a:effectLst/>
                          <a:latin typeface="Calibri"/>
                          <a:ea typeface="+mj-ea"/>
                          <a:cs typeface="+mj-cs"/>
                        </a:rPr>
                        <a:t>7. Πεζά Ηρακλείου Κρήτης, ΠΟΠ 	 </a:t>
                      </a:r>
                      <a:endParaRPr lang="en-US" sz="1000" dirty="0">
                        <a:effectLst/>
                        <a:latin typeface="Calibri"/>
                        <a:ea typeface="Calibri"/>
                        <a:cs typeface="Times New Roman"/>
                      </a:endParaRPr>
                    </a:p>
                    <a:p>
                      <a:pPr>
                        <a:lnSpc>
                          <a:spcPct val="115000"/>
                        </a:lnSpc>
                        <a:spcAft>
                          <a:spcPts val="0"/>
                        </a:spcAft>
                        <a:tabLst>
                          <a:tab pos="180340" algn="l"/>
                        </a:tabLst>
                      </a:pPr>
                      <a:r>
                        <a:rPr lang="el-GR" sz="1400" kern="1200" dirty="0">
                          <a:solidFill>
                            <a:srgbClr val="47796A"/>
                          </a:solidFill>
                          <a:effectLst/>
                          <a:latin typeface="Calibri"/>
                          <a:ea typeface="+mj-ea"/>
                          <a:cs typeface="+mj-cs"/>
                        </a:rPr>
                        <a:t>8. Αρχάνες Ηρακλείου Κρήτης, ΠΟΠ	</a:t>
                      </a:r>
                      <a:endParaRPr lang="en-US" sz="1000" dirty="0">
                        <a:effectLst/>
                        <a:latin typeface="Calibri"/>
                        <a:ea typeface="Calibri"/>
                        <a:cs typeface="Times New Roman"/>
                      </a:endParaRPr>
                    </a:p>
                    <a:p>
                      <a:pPr>
                        <a:lnSpc>
                          <a:spcPct val="115000"/>
                        </a:lnSpc>
                        <a:spcAft>
                          <a:spcPts val="0"/>
                        </a:spcAft>
                        <a:tabLst>
                          <a:tab pos="180340" algn="l"/>
                        </a:tabLst>
                      </a:pPr>
                      <a:r>
                        <a:rPr lang="el-GR" sz="1400" kern="1200" dirty="0">
                          <a:solidFill>
                            <a:srgbClr val="47796A"/>
                          </a:solidFill>
                          <a:effectLst/>
                          <a:latin typeface="Calibri"/>
                          <a:ea typeface="+mj-ea"/>
                          <a:cs typeface="+mj-cs"/>
                        </a:rPr>
                        <a:t>9. Λακωνία, ΠΓΕ	</a:t>
                      </a:r>
                      <a:endParaRPr lang="en-US" sz="1000" dirty="0">
                        <a:effectLst/>
                        <a:latin typeface="Calibri"/>
                        <a:ea typeface="Calibri"/>
                        <a:cs typeface="Times New Roman"/>
                      </a:endParaRPr>
                    </a:p>
                    <a:p>
                      <a:pPr>
                        <a:lnSpc>
                          <a:spcPct val="115000"/>
                        </a:lnSpc>
                        <a:spcAft>
                          <a:spcPts val="0"/>
                        </a:spcAft>
                        <a:tabLst>
                          <a:tab pos="180340" algn="l"/>
                        </a:tabLst>
                      </a:pPr>
                      <a:r>
                        <a:rPr lang="el-GR" sz="1400" kern="1200" dirty="0">
                          <a:solidFill>
                            <a:srgbClr val="47796A"/>
                          </a:solidFill>
                          <a:effectLst/>
                          <a:latin typeface="Calibri"/>
                          <a:ea typeface="+mj-ea"/>
                          <a:cs typeface="+mj-cs"/>
                        </a:rPr>
                        <a:t>10. Χανιά Κρήτης, ΠΓΕ	</a:t>
                      </a:r>
                      <a:endParaRPr lang="en-US" sz="1000" dirty="0">
                        <a:effectLst/>
                        <a:latin typeface="Calibri"/>
                        <a:ea typeface="Calibri"/>
                        <a:cs typeface="Times New Roman"/>
                      </a:endParaRPr>
                    </a:p>
                    <a:p>
                      <a:pPr>
                        <a:lnSpc>
                          <a:spcPct val="115000"/>
                        </a:lnSpc>
                        <a:spcAft>
                          <a:spcPts val="0"/>
                        </a:spcAft>
                        <a:tabLst>
                          <a:tab pos="180340" algn="l"/>
                        </a:tabLst>
                      </a:pPr>
                      <a:r>
                        <a:rPr lang="el-GR" sz="1400" kern="1200" dirty="0">
                          <a:solidFill>
                            <a:srgbClr val="47796A"/>
                          </a:solidFill>
                          <a:effectLst/>
                          <a:latin typeface="Calibri"/>
                          <a:ea typeface="+mj-ea"/>
                          <a:cs typeface="+mj-cs"/>
                        </a:rPr>
                        <a:t>11. Κεφαλονιά, ΠΓΕ	</a:t>
                      </a:r>
                      <a:endParaRPr lang="en-US" sz="1000" dirty="0">
                        <a:effectLst/>
                        <a:latin typeface="Calibri"/>
                        <a:ea typeface="Calibri"/>
                        <a:cs typeface="Times New Roman"/>
                      </a:endParaRPr>
                    </a:p>
                    <a:p>
                      <a:pPr>
                        <a:lnSpc>
                          <a:spcPct val="115000"/>
                        </a:lnSpc>
                        <a:spcAft>
                          <a:spcPts val="0"/>
                        </a:spcAft>
                        <a:tabLst>
                          <a:tab pos="180340" algn="l"/>
                        </a:tabLst>
                      </a:pPr>
                      <a:r>
                        <a:rPr lang="el-GR" sz="1400" kern="1200" dirty="0">
                          <a:solidFill>
                            <a:srgbClr val="47796A"/>
                          </a:solidFill>
                          <a:effectLst/>
                          <a:latin typeface="Calibri"/>
                          <a:ea typeface="+mj-ea"/>
                          <a:cs typeface="+mj-cs"/>
                        </a:rPr>
                        <a:t>12. Ολυμπία, ΠΓΕ	</a:t>
                      </a:r>
                      <a:endParaRPr lang="en-US" sz="1000" dirty="0">
                        <a:effectLst/>
                        <a:latin typeface="Calibri"/>
                        <a:ea typeface="Calibri"/>
                        <a:cs typeface="Times New Roman"/>
                      </a:endParaRPr>
                    </a:p>
                    <a:p>
                      <a:pPr>
                        <a:lnSpc>
                          <a:spcPct val="115000"/>
                        </a:lnSpc>
                        <a:spcAft>
                          <a:spcPts val="0"/>
                        </a:spcAft>
                        <a:tabLst>
                          <a:tab pos="180340" algn="l"/>
                        </a:tabLst>
                      </a:pPr>
                      <a:r>
                        <a:rPr lang="el-GR" sz="1400" kern="1200" dirty="0">
                          <a:solidFill>
                            <a:srgbClr val="47796A"/>
                          </a:solidFill>
                          <a:effectLst/>
                          <a:latin typeface="Calibri"/>
                          <a:ea typeface="+mj-ea"/>
                          <a:cs typeface="+mj-cs"/>
                        </a:rPr>
                        <a:t>13. Λέσβος ή Μυτιλήνη, ΠΓΕ	</a:t>
                      </a:r>
                      <a:endParaRPr lang="en-US" sz="1000" dirty="0">
                        <a:effectLst/>
                        <a:latin typeface="Calibri"/>
                        <a:ea typeface="Calibri"/>
                        <a:cs typeface="Times New Roman"/>
                      </a:endParaRPr>
                    </a:p>
                    <a:p>
                      <a:pPr>
                        <a:lnSpc>
                          <a:spcPct val="115000"/>
                        </a:lnSpc>
                        <a:spcAft>
                          <a:spcPts val="0"/>
                        </a:spcAft>
                        <a:tabLst>
                          <a:tab pos="180340" algn="l"/>
                        </a:tabLst>
                      </a:pPr>
                      <a:r>
                        <a:rPr lang="el-GR" sz="1400" kern="1200" dirty="0">
                          <a:solidFill>
                            <a:srgbClr val="47796A"/>
                          </a:solidFill>
                          <a:effectLst/>
                          <a:latin typeface="Calibri"/>
                          <a:ea typeface="+mj-ea"/>
                          <a:cs typeface="+mj-cs"/>
                        </a:rPr>
                        <a:t>14. Πρέβεζα, ΠΓΕ</a:t>
                      </a:r>
                      <a:endParaRPr lang="en-US" sz="1000" dirty="0">
                        <a:effectLst/>
                        <a:latin typeface="Calibri"/>
                        <a:ea typeface="Calibri"/>
                        <a:cs typeface="Times New Roman"/>
                      </a:endParaRPr>
                    </a:p>
                    <a:p>
                      <a:pPr>
                        <a:lnSpc>
                          <a:spcPct val="115000"/>
                        </a:lnSpc>
                        <a:spcAft>
                          <a:spcPts val="0"/>
                        </a:spcAft>
                        <a:tabLst>
                          <a:tab pos="180340" algn="l"/>
                        </a:tabLst>
                      </a:pPr>
                      <a:r>
                        <a:rPr lang="el-GR" sz="1400" kern="1200" dirty="0">
                          <a:solidFill>
                            <a:srgbClr val="47796A"/>
                          </a:solidFill>
                          <a:effectLst/>
                          <a:latin typeface="Calibri"/>
                          <a:ea typeface="+mj-ea"/>
                          <a:cs typeface="+mj-cs"/>
                        </a:rPr>
                        <a:t>15. Ρόδος, ΠΓΕ	</a:t>
                      </a:r>
                      <a:endParaRPr lang="en-US" sz="1000" dirty="0">
                        <a:effectLst/>
                        <a:latin typeface="Calibri"/>
                        <a:ea typeface="Calibri"/>
                        <a:cs typeface="Times New Roman"/>
                      </a:endParaRPr>
                    </a:p>
                    <a:p>
                      <a:pPr>
                        <a:lnSpc>
                          <a:spcPct val="115000"/>
                        </a:lnSpc>
                        <a:spcAft>
                          <a:spcPts val="0"/>
                        </a:spcAft>
                        <a:tabLst>
                          <a:tab pos="180340" algn="l"/>
                        </a:tabLst>
                      </a:pPr>
                      <a:r>
                        <a:rPr lang="el-GR" sz="1400" kern="1200" dirty="0">
                          <a:solidFill>
                            <a:srgbClr val="47796A"/>
                          </a:solidFill>
                          <a:effectLst/>
                          <a:latin typeface="Calibri"/>
                          <a:ea typeface="+mj-ea"/>
                          <a:cs typeface="+mj-cs"/>
                        </a:rPr>
                        <a:t>16. Θάσος, ΠΓΕ</a:t>
                      </a:r>
                      <a:endParaRPr lang="en-US" sz="1000" dirty="0">
                        <a:effectLst/>
                        <a:latin typeface="Calibri"/>
                        <a:ea typeface="Calibri"/>
                        <a:cs typeface="Times New Roman"/>
                      </a:endParaRPr>
                    </a:p>
                  </a:txBody>
                  <a:tcPr marL="61494" marR="614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80340" algn="l"/>
                          <a:tab pos="4591050" algn="l"/>
                        </a:tabLst>
                      </a:pPr>
                      <a:r>
                        <a:rPr lang="el-GR" sz="1400" kern="1200" dirty="0">
                          <a:solidFill>
                            <a:srgbClr val="47796A"/>
                          </a:solidFill>
                          <a:effectLst/>
                          <a:latin typeface="Calibri"/>
                          <a:ea typeface="+mj-ea"/>
                          <a:cs typeface="+mj-cs"/>
                        </a:rPr>
                        <a:t>17. </a:t>
                      </a:r>
                      <a:r>
                        <a:rPr lang="el-GR" sz="1400" kern="1200" dirty="0" err="1" smtClean="0">
                          <a:solidFill>
                            <a:srgbClr val="47796A"/>
                          </a:solidFill>
                          <a:effectLst/>
                          <a:latin typeface="Calibri"/>
                          <a:ea typeface="+mj-ea"/>
                          <a:cs typeface="+mj-cs"/>
                        </a:rPr>
                        <a:t>Αποκόρωνας</a:t>
                      </a:r>
                      <a:r>
                        <a:rPr lang="el-GR" sz="1400" kern="1200" dirty="0" smtClean="0">
                          <a:solidFill>
                            <a:srgbClr val="47796A"/>
                          </a:solidFill>
                          <a:effectLst/>
                          <a:latin typeface="Calibri"/>
                          <a:ea typeface="+mj-ea"/>
                          <a:cs typeface="+mj-cs"/>
                        </a:rPr>
                        <a:t> </a:t>
                      </a:r>
                      <a:r>
                        <a:rPr lang="el-GR" sz="1400" kern="1200" dirty="0">
                          <a:solidFill>
                            <a:srgbClr val="47796A"/>
                          </a:solidFill>
                          <a:effectLst/>
                          <a:latin typeface="Calibri"/>
                          <a:ea typeface="+mj-ea"/>
                          <a:cs typeface="+mj-cs"/>
                        </a:rPr>
                        <a:t>Χανίων Κρήτης ,ΠΟΠ</a:t>
                      </a:r>
                      <a:endParaRPr lang="en-US" sz="1000" dirty="0">
                        <a:effectLst/>
                        <a:latin typeface="Calibri"/>
                        <a:ea typeface="Calibri"/>
                        <a:cs typeface="Times New Roman"/>
                      </a:endParaRPr>
                    </a:p>
                    <a:p>
                      <a:pPr>
                        <a:lnSpc>
                          <a:spcPct val="115000"/>
                        </a:lnSpc>
                        <a:spcAft>
                          <a:spcPts val="0"/>
                        </a:spcAft>
                        <a:tabLst>
                          <a:tab pos="180340" algn="l"/>
                          <a:tab pos="4591050" algn="l"/>
                        </a:tabLst>
                      </a:pPr>
                      <a:r>
                        <a:rPr lang="el-GR" sz="1400" kern="1200" dirty="0">
                          <a:solidFill>
                            <a:srgbClr val="47796A"/>
                          </a:solidFill>
                          <a:effectLst/>
                          <a:latin typeface="Calibri"/>
                          <a:ea typeface="+mj-ea"/>
                          <a:cs typeface="+mj-cs"/>
                        </a:rPr>
                        <a:t>18. Σάμος, ΠΓΕ</a:t>
                      </a:r>
                      <a:endParaRPr lang="en-US" sz="1000" dirty="0">
                        <a:effectLst/>
                        <a:latin typeface="Calibri"/>
                        <a:ea typeface="Calibri"/>
                        <a:cs typeface="Times New Roman"/>
                      </a:endParaRPr>
                    </a:p>
                    <a:p>
                      <a:pPr>
                        <a:lnSpc>
                          <a:spcPct val="115000"/>
                        </a:lnSpc>
                        <a:spcAft>
                          <a:spcPts val="0"/>
                        </a:spcAft>
                        <a:tabLst>
                          <a:tab pos="180340" algn="l"/>
                          <a:tab pos="4591050" algn="l"/>
                        </a:tabLst>
                      </a:pPr>
                      <a:r>
                        <a:rPr lang="el-GR" sz="1400" kern="1200" dirty="0">
                          <a:solidFill>
                            <a:srgbClr val="47796A"/>
                          </a:solidFill>
                          <a:effectLst/>
                          <a:latin typeface="Calibri"/>
                          <a:ea typeface="+mj-ea"/>
                          <a:cs typeface="+mj-cs"/>
                        </a:rPr>
                        <a:t>19. Ζάκυνθος , ΠΓΕ</a:t>
                      </a:r>
                      <a:endParaRPr lang="en-US" sz="1000" dirty="0">
                        <a:effectLst/>
                        <a:latin typeface="Calibri"/>
                        <a:ea typeface="Calibri"/>
                        <a:cs typeface="Times New Roman"/>
                      </a:endParaRPr>
                    </a:p>
                    <a:p>
                      <a:pPr>
                        <a:lnSpc>
                          <a:spcPct val="115000"/>
                        </a:lnSpc>
                        <a:spcAft>
                          <a:spcPts val="0"/>
                        </a:spcAft>
                        <a:tabLst>
                          <a:tab pos="180340" algn="l"/>
                          <a:tab pos="4591050" algn="l"/>
                        </a:tabLst>
                      </a:pPr>
                      <a:r>
                        <a:rPr lang="el-GR" sz="1400" kern="1200" dirty="0">
                          <a:solidFill>
                            <a:srgbClr val="47796A"/>
                          </a:solidFill>
                          <a:effectLst/>
                          <a:latin typeface="Calibri"/>
                          <a:ea typeface="+mj-ea"/>
                          <a:cs typeface="+mj-cs"/>
                        </a:rPr>
                        <a:t>20. Εξαιρετικό παρθένο ελαιόλαδο </a:t>
                      </a:r>
                      <a:r>
                        <a:rPr lang="el-GR" sz="1400" kern="1200" dirty="0" err="1">
                          <a:solidFill>
                            <a:srgbClr val="47796A"/>
                          </a:solidFill>
                          <a:effectLst/>
                          <a:latin typeface="Calibri"/>
                          <a:ea typeface="+mj-ea"/>
                          <a:cs typeface="+mj-cs"/>
                        </a:rPr>
                        <a:t>Θραψανό</a:t>
                      </a:r>
                      <a:r>
                        <a:rPr lang="el-GR" sz="1400" kern="1200" dirty="0">
                          <a:solidFill>
                            <a:srgbClr val="47796A"/>
                          </a:solidFill>
                          <a:effectLst/>
                          <a:latin typeface="Calibri"/>
                          <a:ea typeface="+mj-ea"/>
                          <a:cs typeface="+mj-cs"/>
                        </a:rPr>
                        <a:t>, ΠΟΠ</a:t>
                      </a:r>
                      <a:endParaRPr lang="en-US" sz="1000" dirty="0">
                        <a:effectLst/>
                        <a:latin typeface="Calibri"/>
                        <a:ea typeface="Calibri"/>
                        <a:cs typeface="Times New Roman"/>
                      </a:endParaRPr>
                    </a:p>
                    <a:p>
                      <a:pPr>
                        <a:lnSpc>
                          <a:spcPct val="115000"/>
                        </a:lnSpc>
                        <a:spcAft>
                          <a:spcPts val="0"/>
                        </a:spcAft>
                        <a:tabLst>
                          <a:tab pos="180340" algn="l"/>
                          <a:tab pos="4591050" algn="l"/>
                        </a:tabLst>
                      </a:pPr>
                      <a:r>
                        <a:rPr lang="el-GR" sz="1400" kern="1200" dirty="0">
                          <a:solidFill>
                            <a:srgbClr val="47796A"/>
                          </a:solidFill>
                          <a:effectLst/>
                          <a:latin typeface="Calibri"/>
                          <a:ea typeface="+mj-ea"/>
                          <a:cs typeface="+mj-cs"/>
                        </a:rPr>
                        <a:t>21. Φοινίκι Λακωνίας, ΠΟΠ</a:t>
                      </a:r>
                      <a:endParaRPr lang="en-US" sz="1000" dirty="0">
                        <a:effectLst/>
                        <a:latin typeface="Calibri"/>
                        <a:ea typeface="Calibri"/>
                        <a:cs typeface="Times New Roman"/>
                      </a:endParaRPr>
                    </a:p>
                    <a:p>
                      <a:pPr>
                        <a:lnSpc>
                          <a:spcPct val="115000"/>
                        </a:lnSpc>
                        <a:spcAft>
                          <a:spcPts val="0"/>
                        </a:spcAft>
                        <a:tabLst>
                          <a:tab pos="180340" algn="l"/>
                          <a:tab pos="4591050" algn="l"/>
                        </a:tabLst>
                      </a:pPr>
                      <a:r>
                        <a:rPr lang="el-GR" sz="1400" kern="1200" dirty="0">
                          <a:solidFill>
                            <a:srgbClr val="47796A"/>
                          </a:solidFill>
                          <a:effectLst/>
                          <a:latin typeface="Calibri"/>
                          <a:ea typeface="+mj-ea"/>
                          <a:cs typeface="+mj-cs"/>
                        </a:rPr>
                        <a:t>22. </a:t>
                      </a:r>
                      <a:r>
                        <a:rPr lang="el-GR" sz="1400" kern="1200" dirty="0" smtClean="0">
                          <a:solidFill>
                            <a:srgbClr val="47796A"/>
                          </a:solidFill>
                          <a:effectLst/>
                          <a:latin typeface="Calibri"/>
                          <a:ea typeface="+mj-ea"/>
                          <a:cs typeface="+mj-cs"/>
                        </a:rPr>
                        <a:t>Άγιος </a:t>
                      </a:r>
                      <a:r>
                        <a:rPr lang="el-GR" sz="1400" kern="1200" dirty="0">
                          <a:solidFill>
                            <a:srgbClr val="47796A"/>
                          </a:solidFill>
                          <a:effectLst/>
                          <a:latin typeface="Calibri"/>
                          <a:ea typeface="+mj-ea"/>
                          <a:cs typeface="+mj-cs"/>
                        </a:rPr>
                        <a:t>Ματθαίος, ΠΓΕ</a:t>
                      </a:r>
                      <a:endParaRPr lang="en-US" sz="1000" dirty="0">
                        <a:effectLst/>
                        <a:latin typeface="Calibri"/>
                        <a:ea typeface="Calibri"/>
                        <a:cs typeface="Times New Roman"/>
                      </a:endParaRPr>
                    </a:p>
                    <a:p>
                      <a:pPr>
                        <a:lnSpc>
                          <a:spcPct val="115000"/>
                        </a:lnSpc>
                        <a:spcAft>
                          <a:spcPts val="0"/>
                        </a:spcAft>
                        <a:tabLst>
                          <a:tab pos="180340" algn="l"/>
                          <a:tab pos="4591050" algn="l"/>
                        </a:tabLst>
                      </a:pPr>
                      <a:r>
                        <a:rPr lang="el-GR" sz="1400" kern="1200" dirty="0">
                          <a:solidFill>
                            <a:srgbClr val="47796A"/>
                          </a:solidFill>
                          <a:effectLst/>
                          <a:latin typeface="Calibri"/>
                          <a:ea typeface="+mj-ea"/>
                          <a:cs typeface="+mj-cs"/>
                        </a:rPr>
                        <a:t>23. Εξαιρετικό παρθένο ελαιόλαδο Τροιζηνία ,ΠΟΠ</a:t>
                      </a:r>
                      <a:endParaRPr lang="en-US" sz="1000" dirty="0">
                        <a:effectLst/>
                        <a:latin typeface="Calibri"/>
                        <a:ea typeface="Calibri"/>
                        <a:cs typeface="Times New Roman"/>
                      </a:endParaRPr>
                    </a:p>
                    <a:p>
                      <a:pPr>
                        <a:lnSpc>
                          <a:spcPct val="115000"/>
                        </a:lnSpc>
                        <a:spcAft>
                          <a:spcPts val="0"/>
                        </a:spcAft>
                        <a:tabLst>
                          <a:tab pos="180340" algn="l"/>
                          <a:tab pos="4591050" algn="l"/>
                        </a:tabLst>
                      </a:pPr>
                      <a:r>
                        <a:rPr lang="el-GR" sz="1400" kern="1200" dirty="0">
                          <a:solidFill>
                            <a:srgbClr val="47796A"/>
                          </a:solidFill>
                          <a:effectLst/>
                          <a:latin typeface="Calibri"/>
                          <a:ea typeface="+mj-ea"/>
                          <a:cs typeface="+mj-cs"/>
                        </a:rPr>
                        <a:t>24. Εξαιρετικό παρθένο ελαιόλαδο Σέλινο Κρήτης, ΠΟΠ</a:t>
                      </a:r>
                      <a:endParaRPr lang="en-US" sz="1000" dirty="0">
                        <a:effectLst/>
                        <a:latin typeface="Calibri"/>
                        <a:ea typeface="Calibri"/>
                        <a:cs typeface="Times New Roman"/>
                      </a:endParaRPr>
                    </a:p>
                    <a:p>
                      <a:pPr>
                        <a:lnSpc>
                          <a:spcPct val="115000"/>
                        </a:lnSpc>
                        <a:spcAft>
                          <a:spcPts val="0"/>
                        </a:spcAft>
                        <a:tabLst>
                          <a:tab pos="180340" algn="l"/>
                          <a:tab pos="4591050" algn="l"/>
                        </a:tabLst>
                      </a:pPr>
                      <a:r>
                        <a:rPr lang="el-GR" sz="1400" kern="1200" dirty="0">
                          <a:solidFill>
                            <a:srgbClr val="47796A"/>
                          </a:solidFill>
                          <a:effectLst/>
                          <a:latin typeface="Calibri"/>
                          <a:ea typeface="+mj-ea"/>
                          <a:cs typeface="+mj-cs"/>
                        </a:rPr>
                        <a:t>25. Αγουρέλαιο Χαλκιδικής, ΠΟΠ</a:t>
                      </a:r>
                      <a:endParaRPr lang="en-US" sz="1000" dirty="0">
                        <a:effectLst/>
                        <a:latin typeface="Calibri"/>
                        <a:ea typeface="Calibri"/>
                        <a:cs typeface="Times New Roman"/>
                      </a:endParaRPr>
                    </a:p>
                    <a:p>
                      <a:pPr>
                        <a:lnSpc>
                          <a:spcPct val="115000"/>
                        </a:lnSpc>
                        <a:spcAft>
                          <a:spcPts val="0"/>
                        </a:spcAft>
                        <a:tabLst>
                          <a:tab pos="180340" algn="l"/>
                          <a:tab pos="4591050" algn="l"/>
                        </a:tabLst>
                      </a:pPr>
                      <a:r>
                        <a:rPr lang="el-GR" sz="1400" kern="1200" dirty="0">
                          <a:solidFill>
                            <a:srgbClr val="47796A"/>
                          </a:solidFill>
                          <a:effectLst/>
                          <a:latin typeface="Calibri"/>
                          <a:ea typeface="+mj-ea"/>
                          <a:cs typeface="+mj-cs"/>
                        </a:rPr>
                        <a:t>26. Μεσσαρά, ΠΟΠ</a:t>
                      </a:r>
                      <a:endParaRPr lang="en-US" sz="1000" dirty="0">
                        <a:effectLst/>
                        <a:latin typeface="Calibri"/>
                        <a:ea typeface="Calibri"/>
                        <a:cs typeface="Times New Roman"/>
                      </a:endParaRPr>
                    </a:p>
                    <a:p>
                      <a:pPr>
                        <a:lnSpc>
                          <a:spcPct val="115000"/>
                        </a:lnSpc>
                        <a:spcAft>
                          <a:spcPts val="0"/>
                        </a:spcAft>
                        <a:tabLst>
                          <a:tab pos="180340" algn="l"/>
                          <a:tab pos="4591050" algn="l"/>
                        </a:tabLst>
                      </a:pPr>
                      <a:r>
                        <a:rPr lang="el-GR" sz="1400" kern="1200" dirty="0">
                          <a:solidFill>
                            <a:srgbClr val="47796A"/>
                          </a:solidFill>
                          <a:effectLst/>
                          <a:latin typeface="Calibri"/>
                          <a:ea typeface="+mj-ea"/>
                          <a:cs typeface="+mj-cs"/>
                        </a:rPr>
                        <a:t>27. Γαλανό </a:t>
                      </a:r>
                      <a:r>
                        <a:rPr lang="el-GR" sz="1400" kern="1200" dirty="0" err="1">
                          <a:solidFill>
                            <a:srgbClr val="47796A"/>
                          </a:solidFill>
                          <a:effectLst/>
                          <a:latin typeface="Calibri"/>
                          <a:ea typeface="+mj-ea"/>
                          <a:cs typeface="+mj-cs"/>
                        </a:rPr>
                        <a:t>Μεταγγιτσίου</a:t>
                      </a:r>
                      <a:r>
                        <a:rPr lang="el-GR" sz="1400" kern="1200" dirty="0">
                          <a:solidFill>
                            <a:srgbClr val="47796A"/>
                          </a:solidFill>
                          <a:effectLst/>
                          <a:latin typeface="Calibri"/>
                          <a:ea typeface="+mj-ea"/>
                          <a:cs typeface="+mj-cs"/>
                        </a:rPr>
                        <a:t> Χαλκιδικής, ΠΟΠ</a:t>
                      </a:r>
                      <a:endParaRPr lang="en-US" sz="1000" dirty="0">
                        <a:effectLst/>
                        <a:latin typeface="Calibri"/>
                        <a:ea typeface="Calibri"/>
                        <a:cs typeface="Times New Roman"/>
                      </a:endParaRPr>
                    </a:p>
                    <a:p>
                      <a:pPr>
                        <a:lnSpc>
                          <a:spcPct val="115000"/>
                        </a:lnSpc>
                        <a:spcAft>
                          <a:spcPts val="0"/>
                        </a:spcAft>
                        <a:tabLst>
                          <a:tab pos="180340" algn="l"/>
                          <a:tab pos="4591050" algn="l"/>
                        </a:tabLst>
                      </a:pPr>
                      <a:r>
                        <a:rPr lang="el-GR" sz="1400" kern="1200" dirty="0">
                          <a:solidFill>
                            <a:srgbClr val="47796A"/>
                          </a:solidFill>
                          <a:effectLst/>
                          <a:latin typeface="Calibri"/>
                          <a:ea typeface="+mj-ea"/>
                          <a:cs typeface="+mj-cs"/>
                        </a:rPr>
                        <a:t>28. ΚΡΙΤΣΑ / KRITSA , ΠΓΕ</a:t>
                      </a:r>
                      <a:endParaRPr lang="en-US" sz="1000" dirty="0">
                        <a:effectLst/>
                        <a:latin typeface="Calibri"/>
                        <a:ea typeface="Calibri"/>
                        <a:cs typeface="Times New Roman"/>
                      </a:endParaRPr>
                    </a:p>
                    <a:p>
                      <a:pPr>
                        <a:lnSpc>
                          <a:spcPct val="115000"/>
                        </a:lnSpc>
                        <a:spcAft>
                          <a:spcPts val="0"/>
                        </a:spcAft>
                        <a:tabLst>
                          <a:tab pos="180340" algn="l"/>
                          <a:tab pos="4591050" algn="l"/>
                        </a:tabLst>
                      </a:pPr>
                      <a:r>
                        <a:rPr lang="el-GR" sz="1400" kern="1200" dirty="0">
                          <a:solidFill>
                            <a:srgbClr val="47796A"/>
                          </a:solidFill>
                          <a:effectLst/>
                          <a:latin typeface="Calibri"/>
                          <a:ea typeface="+mj-ea"/>
                          <a:cs typeface="+mj-cs"/>
                        </a:rPr>
                        <a:t>29. ΕΛΑΙΟΛΑΔΟ ΜΑΚΡΗΣ, ΠΟΠ</a:t>
                      </a:r>
                      <a:endParaRPr lang="en-US" sz="1000" dirty="0">
                        <a:effectLst/>
                        <a:latin typeface="Calibri"/>
                        <a:ea typeface="Calibri"/>
                        <a:cs typeface="Times New Roman"/>
                      </a:endParaRPr>
                    </a:p>
                    <a:p>
                      <a:pPr>
                        <a:lnSpc>
                          <a:spcPct val="115000"/>
                        </a:lnSpc>
                        <a:spcAft>
                          <a:spcPts val="0"/>
                        </a:spcAft>
                        <a:tabLst>
                          <a:tab pos="180340" algn="l"/>
                          <a:tab pos="4591050" algn="l"/>
                        </a:tabLst>
                      </a:pPr>
                      <a:r>
                        <a:rPr lang="el-GR" sz="1400" kern="1200" dirty="0">
                          <a:solidFill>
                            <a:srgbClr val="47796A"/>
                          </a:solidFill>
                          <a:effectLst/>
                          <a:latin typeface="Calibri"/>
                          <a:ea typeface="+mj-ea"/>
                          <a:cs typeface="+mj-cs"/>
                        </a:rPr>
                        <a:t>30. Καλαμάτα, ΠΟΠ</a:t>
                      </a:r>
                      <a:endParaRPr lang="en-US" sz="1000" dirty="0">
                        <a:effectLst/>
                        <a:latin typeface="Calibri"/>
                        <a:ea typeface="Calibri"/>
                        <a:cs typeface="Times New Roman"/>
                      </a:endParaRPr>
                    </a:p>
                    <a:p>
                      <a:pPr>
                        <a:lnSpc>
                          <a:spcPct val="115000"/>
                        </a:lnSpc>
                        <a:spcAft>
                          <a:spcPts val="0"/>
                        </a:spcAft>
                        <a:tabLst>
                          <a:tab pos="180340" algn="l"/>
                          <a:tab pos="4591050" algn="l"/>
                        </a:tabLst>
                      </a:pPr>
                      <a:r>
                        <a:rPr lang="el-GR" sz="1400" kern="1200" dirty="0">
                          <a:solidFill>
                            <a:srgbClr val="47796A"/>
                          </a:solidFill>
                          <a:effectLst/>
                          <a:latin typeface="Calibri"/>
                          <a:ea typeface="+mj-ea"/>
                          <a:cs typeface="+mj-cs"/>
                        </a:rPr>
                        <a:t>31. Κολυμβάρι Χανίων Κρήτης, ΠΟΠ</a:t>
                      </a:r>
                      <a:endParaRPr lang="en-US" sz="1000" dirty="0">
                        <a:effectLst/>
                        <a:latin typeface="Calibri"/>
                        <a:ea typeface="Calibri"/>
                        <a:cs typeface="Times New Roman"/>
                      </a:endParaRPr>
                    </a:p>
                    <a:p>
                      <a:pPr>
                        <a:lnSpc>
                          <a:spcPct val="115000"/>
                        </a:lnSpc>
                        <a:spcAft>
                          <a:spcPts val="0"/>
                        </a:spcAft>
                        <a:tabLst>
                          <a:tab pos="180340" algn="l"/>
                          <a:tab pos="4591050" algn="l"/>
                        </a:tabLst>
                      </a:pPr>
                      <a:r>
                        <a:rPr lang="el-GR" sz="1400" kern="1200" dirty="0">
                          <a:solidFill>
                            <a:srgbClr val="47796A"/>
                          </a:solidFill>
                          <a:effectLst/>
                          <a:latin typeface="Calibri"/>
                          <a:ea typeface="+mj-ea"/>
                          <a:cs typeface="+mj-cs"/>
                        </a:rPr>
                        <a:t>32. Σητεία Λασιθίου Κρήτης, ΠΟΠ</a:t>
                      </a:r>
                      <a:endParaRPr lang="en-US" sz="1000" dirty="0">
                        <a:effectLst/>
                        <a:latin typeface="Calibri"/>
                        <a:ea typeface="Calibri"/>
                        <a:cs typeface="Times New Roman"/>
                      </a:endParaRPr>
                    </a:p>
                  </a:txBody>
                  <a:tcPr marL="61494" marR="614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4274050984"/>
      </p:ext>
    </p:extLst>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defPPr>
      </a:lstStyle>
    </a:txDef>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6819</TotalTime>
  <Words>1968</Words>
  <Application>Microsoft Office PowerPoint</Application>
  <PresentationFormat>On-screen Show (4:3)</PresentationFormat>
  <Paragraphs>273</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Θέμα του Office</vt:lpstr>
      <vt:lpstr>   Θ.Ε. 5: ΠΑΡΟΥΣΙΑΣΗ  1ου ΠΥΛΩΝΑ ΤΟΥ ΣΥΣΤΗΜΑΤΟΣ ΠΙΣΤΟΠΟΙΗΣΗΣ ΑΥΘΕΝΤΙΚΟΤΗΤΑΣ ΕΛΑΙΟΛΑΔΟΥ - ΠΡΟΕΛΕΥΣΗ     ”Certification of Authenticity and Development of a Promotion Network olive products in the across border GREECE – ITALY area” https://interreg-authentic-olive-net.eu/        Το παρόν κείμενο παράχθηκε με την οικονομική υποστήριξη της Ευρωπαϊκής Ένωσης και  αντανακλά τις απόψεις των συγγραφέα και  η Διαχειριστική Αρχή  δεν ευθύνεται για οποιαδήποτε χρήση των πληροφοριών που περιέχονται σε αυτήν   </vt:lpstr>
      <vt:lpstr>     ΤΟΠΙΚΕΣ ΠΟΙΚΙΛΙΕΣ ΕΛΙΩΝ ΑΠΟ ΤΗΝ ΚΟΙΝΗ ΔΙΑΣΥΝΟΡΙΑΚΗ ΠΕΡΙΟΧΗ ΕΛΛΑΔΑ-ΙΤΑΛΙΑ - ΚΟΡΩΝΕΙΚΗ      </vt:lpstr>
      <vt:lpstr>     ΤΟΠΙΚΕΣ ΠΟΙΚΙΛΙΕΣ ΕΛΙΩΝ ΑΠΟ ΤΗΝ ΚΟΙΝΗ ΔΙΑΣΥΝΟΡΙΑΚΗ ΠΕΡΙΟΧΗ ΕΛΛΑΔΑ-ΙΤΑΛΙΑ - ΛΑΝΟΛΙΑ      </vt:lpstr>
      <vt:lpstr>     ΤΟΠΙΚΕΣ ΠΟΙΚΙΛΙΕΣ ΕΛΙΩΝ ΑΠΟ ΤΗΝ ΚΟΙΝΗ ΔΙΑΣΥΝΟΡΙΑΚΗ ΠΕΡΙΟΧΗ ΕΛΛΑΔΑ-ΙΤΑΛΙΑ - Favolosa FS-17      </vt:lpstr>
      <vt:lpstr>     ΤΟΠΙΚΕΣ ΠΟΙΚΙΛΙΕΣ ΕΛΙΩΝ ΑΠΟ ΤΗΝ ΚΟΙΝΗ ΔΙΑΣΥΝΟΡΙΑΚΗ ΠΕΡΙΟΧΗ ΕΛΛΑΔΑ-ΙΤΑΛΙΑ - CORATINA      </vt:lpstr>
      <vt:lpstr>   ΤΟΠΙΚΕΣ ΠΟΙΚΙΛΙΕΣ ΕΛΙΩΝ ΑΠΟ ΤΗΝ ΚΟΙΝΗ ΔΙΑΣΥΝΟΡΙΑΚΗ ΠΕΡΙΟΧΗ ΕΛΛΑΔΑ-ΙΤΑΛΙΑ - PERANZANA      </vt:lpstr>
      <vt:lpstr>      ΟΡΙΣΜΟΣ ΤΗΣ ΠΡΟΕΛΕΥΣΗΣ       </vt:lpstr>
      <vt:lpstr>      ΠΡΟΔΙΑΓΡΑΦΕΣ ΠΟΠ/ΠΓΕ ΠΡΟΙΟΝΤΩΝ      </vt:lpstr>
      <vt:lpstr>ΚΑΤΑΛΟΓΟΣ ΠΟΠ/ΠΓΕ ΕΛΛΗΝΙΚΩΝ ΕΛΑΙΟΛΑΔΩΝ</vt:lpstr>
      <vt:lpstr>ΕΝΔΕΙΚΤΙΚΟΣ ΚΑΤΑΛΟΓΟΣ ΕΛΑΙΟΛΑΔΩΝ ΠΟΥ ΕΛΑΒΑΝ ΤΟ ΕΛΛΗΝΙΚΟ ΣΗΜΑ ΠΟΙΟΤΗΤΑΣ </vt:lpstr>
      <vt:lpstr>      ΠΓΕ ΟΛΥΜΠΙΑ      </vt:lpstr>
      <vt:lpstr>      ΠΓΕ ΠΡΕΒΕΖΑ      </vt:lpstr>
      <vt:lpstr>      ΠΟΠ TERRE DI BARI      </vt:lpstr>
      <vt:lpstr>      ΠΟΠ CASTEL DEL MONTE      </vt:lpstr>
      <vt:lpstr>      ΠΟΠ BΙΤΟΝΤΟ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Stevy</dc:creator>
  <cp:lastModifiedBy>euricon1</cp:lastModifiedBy>
  <cp:revision>774</cp:revision>
  <cp:lastPrinted>2017-03-28T15:01:35Z</cp:lastPrinted>
  <dcterms:created xsi:type="dcterms:W3CDTF">2012-09-06T09:03:05Z</dcterms:created>
  <dcterms:modified xsi:type="dcterms:W3CDTF">2021-08-12T16:33:02Z</dcterms:modified>
</cp:coreProperties>
</file>