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ppt/charts/chart6.xml" ContentType="application/vnd.openxmlformats-officedocument.drawingml.chart+xml"/>
  <Override PartName="/ppt/notesSlides/notesSlide8.xml" ContentType="application/vnd.openxmlformats-officedocument.presentationml.notesSlide+xml"/>
  <Override PartName="/ppt/charts/chart7.xml" ContentType="application/vnd.openxmlformats-officedocument.drawingml.chart+xml"/>
  <Override PartName="/ppt/notesSlides/notesSlide9.xml" ContentType="application/vnd.openxmlformats-officedocument.presentationml.notesSlide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735763" cy="9866313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7">
          <p15:clr>
            <a:srgbClr val="A4A3A4"/>
          </p15:clr>
        </p15:guide>
        <p15:guide id="2" pos="2121">
          <p15:clr>
            <a:srgbClr val="A4A3A4"/>
          </p15:clr>
        </p15:guide>
      </p15:notes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5" roundtripDataSignature="AMtx7mhHNds7MpiSW1y5sYr0XqZhmzog6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1116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07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49EF-4E75-90BE-7EC9A59D9B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7374208"/>
        <c:axId val="75920448"/>
      </c:radarChart>
      <c:catAx>
        <c:axId val="9737420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75920448"/>
        <c:crosses val="autoZero"/>
        <c:auto val="1"/>
        <c:lblAlgn val="ctr"/>
        <c:lblOffset val="100"/>
        <c:noMultiLvlLbl val="0"/>
      </c:catAx>
      <c:valAx>
        <c:axId val="7592044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9737420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49EF-4E75-90BE-7EC9A59D9B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7377280"/>
        <c:axId val="75940416"/>
      </c:radarChart>
      <c:catAx>
        <c:axId val="9737728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75940416"/>
        <c:crosses val="autoZero"/>
        <c:auto val="1"/>
        <c:lblAlgn val="ctr"/>
        <c:lblOffset val="100"/>
        <c:noMultiLvlLbl val="0"/>
      </c:catAx>
      <c:valAx>
        <c:axId val="7594041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9737728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49EF-4E75-90BE-7EC9A59D9B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7398784"/>
        <c:axId val="75942720"/>
      </c:radarChart>
      <c:catAx>
        <c:axId val="9739878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75942720"/>
        <c:crosses val="autoZero"/>
        <c:auto val="1"/>
        <c:lblAlgn val="ctr"/>
        <c:lblOffset val="100"/>
        <c:noMultiLvlLbl val="0"/>
      </c:catAx>
      <c:valAx>
        <c:axId val="7594272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97398784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49EF-4E75-90BE-7EC9A59D9B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513536"/>
        <c:axId val="75946176"/>
      </c:radarChart>
      <c:catAx>
        <c:axId val="3251353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75946176"/>
        <c:crosses val="autoZero"/>
        <c:auto val="1"/>
        <c:lblAlgn val="ctr"/>
        <c:lblOffset val="100"/>
        <c:noMultiLvlLbl val="0"/>
      </c:catAx>
      <c:valAx>
        <c:axId val="7594617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3251353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49EF-4E75-90BE-7EC9A59D9B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7413120"/>
        <c:axId val="97290496"/>
      </c:radarChart>
      <c:catAx>
        <c:axId val="9741312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97290496"/>
        <c:crosses val="autoZero"/>
        <c:auto val="1"/>
        <c:lblAlgn val="ctr"/>
        <c:lblOffset val="100"/>
        <c:noMultiLvlLbl val="0"/>
      </c:catAx>
      <c:valAx>
        <c:axId val="9729049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9741312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49EF-4E75-90BE-7EC9A59D9B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7413632"/>
        <c:axId val="97293376"/>
      </c:radarChart>
      <c:catAx>
        <c:axId val="9741363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97293376"/>
        <c:crosses val="autoZero"/>
        <c:auto val="1"/>
        <c:lblAlgn val="ctr"/>
        <c:lblOffset val="100"/>
        <c:noMultiLvlLbl val="0"/>
      </c:catAx>
      <c:valAx>
        <c:axId val="9729337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9741363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49EF-4E75-90BE-7EC9A59D9B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339776"/>
        <c:axId val="35390592"/>
      </c:radarChart>
      <c:catAx>
        <c:axId val="3533977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35390592"/>
        <c:crosses val="autoZero"/>
        <c:auto val="1"/>
        <c:lblAlgn val="ctr"/>
        <c:lblOffset val="100"/>
        <c:noMultiLvlLbl val="0"/>
      </c:catAx>
      <c:valAx>
        <c:axId val="3539059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3533977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49EF-4E75-90BE-7EC9A59D9B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511808"/>
        <c:axId val="35395200"/>
      </c:radarChart>
      <c:catAx>
        <c:axId val="3551180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35395200"/>
        <c:crosses val="autoZero"/>
        <c:auto val="1"/>
        <c:lblAlgn val="ctr"/>
        <c:lblOffset val="100"/>
        <c:noMultiLvlLbl val="0"/>
      </c:catAx>
      <c:valAx>
        <c:axId val="3539520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3551180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15373" y="0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" name="Google Shape;75;p1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>
              <a:solidFill>
                <a:srgbClr val="FF0000"/>
              </a:solidFill>
            </a:endParaRPr>
          </a:p>
        </p:txBody>
      </p:sp>
      <p:sp>
        <p:nvSpPr>
          <p:cNvPr id="76" name="Google Shape;76;p1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1</a:t>
            </a:fld>
            <a:endParaRPr/>
          </a:p>
        </p:txBody>
      </p:sp>
      <p:sp>
        <p:nvSpPr>
          <p:cNvPr id="77" name="Google Shape;77;p1:notes"/>
          <p:cNvSpPr txBox="1">
            <a:spLocks noGrp="1"/>
          </p:cNvSpPr>
          <p:nvPr>
            <p:ph type="ftr" idx="11"/>
          </p:nvPr>
        </p:nvSpPr>
        <p:spPr>
          <a:xfrm>
            <a:off x="0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>
                <a:solidFill>
                  <a:srgbClr val="000000"/>
                </a:solidFill>
              </a:rPr>
              <a:t>2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p3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3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>
                <a:solidFill>
                  <a:srgbClr val="000000"/>
                </a:solidFill>
              </a:rPr>
              <a:t>3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p4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4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>
                <a:solidFill>
                  <a:srgbClr val="000000"/>
                </a:solidFill>
              </a:rPr>
              <a:t>4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" name="Google Shape;119;p5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5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>
                <a:solidFill>
                  <a:srgbClr val="000000"/>
                </a:solidFill>
              </a:rPr>
              <a:t>5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0" name="Google Shape;130;p6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6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>
                <a:solidFill>
                  <a:srgbClr val="000000"/>
                </a:solidFill>
              </a:rPr>
              <a:t>6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1" name="Google Shape;141;p7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7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>
                <a:solidFill>
                  <a:srgbClr val="000000"/>
                </a:solidFill>
              </a:rPr>
              <a:t>7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2" name="Google Shape;152;p8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8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>
                <a:solidFill>
                  <a:srgbClr val="000000"/>
                </a:solidFill>
              </a:rPr>
              <a:t>8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6" name="Google Shape;166;p9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9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>
                <a:solidFill>
                  <a:srgbClr val="000000"/>
                </a:solidFill>
              </a:rPr>
              <a:t>9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Διαφάνεια τίτλου" type="title">
  <p:cSld name="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1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>
                <a:solidFill>
                  <a:srgbClr val="47796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1"/>
          <p:cNvSpPr txBox="1">
            <a:spLocks noGrp="1"/>
          </p:cNvSpPr>
          <p:nvPr>
            <p:ph type="subTitle" idx="1"/>
          </p:nvPr>
        </p:nvSpPr>
        <p:spPr>
          <a:xfrm>
            <a:off x="683568" y="3886200"/>
            <a:ext cx="7776864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>
                <a:solidFill>
                  <a:schemeClr val="dk1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Εικόνα με λεζάντα">
  <p:cSld name="Εικόνα με λεζάντα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0"/>
          <p:cNvSpPr>
            <a:spLocks noGrp="1"/>
          </p:cNvSpPr>
          <p:nvPr>
            <p:ph type="pic" idx="2"/>
          </p:nvPr>
        </p:nvSpPr>
        <p:spPr>
          <a:xfrm>
            <a:off x="1792288" y="1556792"/>
            <a:ext cx="5486400" cy="3456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Google Shape;59;p20"/>
          <p:cNvSpPr txBox="1">
            <a:spLocks noGrp="1"/>
          </p:cNvSpPr>
          <p:nvPr>
            <p:ph type="body" idx="1"/>
          </p:nvPr>
        </p:nvSpPr>
        <p:spPr>
          <a:xfrm>
            <a:off x="1792288" y="5157192"/>
            <a:ext cx="5486400" cy="10150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0" name="Google Shape;60;p2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6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 b="0">
                <a:solidFill>
                  <a:srgbClr val="47796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20"/>
          <p:cNvSpPr txBox="1"/>
          <p:nvPr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 sz="1200" b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20"/>
          <p:cNvSpPr txBox="1"/>
          <p:nvPr/>
        </p:nvSpPr>
        <p:spPr>
          <a:xfrm>
            <a:off x="1574202" y="6441600"/>
            <a:ext cx="6958237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00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Unit title</a:t>
            </a:r>
            <a:endParaRPr sz="100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3" name="Google Shape;63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04" y="6105101"/>
            <a:ext cx="1466698" cy="672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Τίτλος και Κατακόρυφο κείμενο" type="vertTx">
  <p:cSld name="VERTICAL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 b="0">
                <a:solidFill>
                  <a:srgbClr val="47796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1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7" name="Google Shape;67;p21"/>
          <p:cNvSpPr txBox="1"/>
          <p:nvPr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 sz="1200" b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21"/>
          <p:cNvSpPr txBox="1"/>
          <p:nvPr/>
        </p:nvSpPr>
        <p:spPr>
          <a:xfrm>
            <a:off x="1574202" y="6441600"/>
            <a:ext cx="6958237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00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Unit title</a:t>
            </a:r>
            <a:endParaRPr sz="100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9" name="Google Shape;69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04" y="6105101"/>
            <a:ext cx="1466698" cy="672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Κατακόρυφος τίτλος και Κείμενο" type="vertTitleAndTx">
  <p:cSld name="VERTICAL_TITLE_AND_VERTICAL_TEXT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2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 b="0">
                <a:solidFill>
                  <a:srgbClr val="47796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2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Subtitle and Content">
  <p:cSld name="Title, Subtitle and Conten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2"/>
          <p:cNvSpPr txBox="1">
            <a:spLocks noGrp="1"/>
          </p:cNvSpPr>
          <p:nvPr>
            <p:ph type="body" idx="1"/>
          </p:nvPr>
        </p:nvSpPr>
        <p:spPr>
          <a:xfrm>
            <a:off x="403106" y="1583511"/>
            <a:ext cx="8393257" cy="597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61950" algn="l">
              <a:spcBef>
                <a:spcPts val="420"/>
              </a:spcBef>
              <a:spcAft>
                <a:spcPts val="0"/>
              </a:spcAft>
              <a:buClr>
                <a:schemeClr val="lt2"/>
              </a:buClr>
              <a:buSzPts val="2100"/>
              <a:buChar char="•"/>
              <a:defRPr sz="21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" name="Google Shape;18;p12"/>
          <p:cNvSpPr txBox="1">
            <a:spLocks noGrp="1"/>
          </p:cNvSpPr>
          <p:nvPr>
            <p:ph type="body" idx="2"/>
          </p:nvPr>
        </p:nvSpPr>
        <p:spPr>
          <a:xfrm>
            <a:off x="403106" y="2175262"/>
            <a:ext cx="8393257" cy="39505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340"/>
              </a:spcBef>
              <a:spcAft>
                <a:spcPts val="0"/>
              </a:spcAft>
              <a:buClr>
                <a:srgbClr val="3F3F3F"/>
              </a:buClr>
              <a:buSzPts val="1700"/>
              <a:buNone/>
              <a:defRPr sz="17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340"/>
              </a:spcBef>
              <a:spcAft>
                <a:spcPts val="0"/>
              </a:spcAft>
              <a:buClr>
                <a:srgbClr val="3F3F3F"/>
              </a:buClr>
              <a:buSzPts val="1700"/>
              <a:buNone/>
              <a:defRPr sz="1700">
                <a:solidFill>
                  <a:srgbClr val="3F3F3F"/>
                </a:solidFill>
              </a:defRPr>
            </a:lvl2pPr>
            <a:lvl3pPr marL="1371600" lvl="2" indent="-228600" algn="l">
              <a:spcBef>
                <a:spcPts val="340"/>
              </a:spcBef>
              <a:spcAft>
                <a:spcPts val="0"/>
              </a:spcAft>
              <a:buClr>
                <a:srgbClr val="3F3F3F"/>
              </a:buClr>
              <a:buSzPts val="1700"/>
              <a:buNone/>
              <a:defRPr sz="1700">
                <a:solidFill>
                  <a:srgbClr val="3F3F3F"/>
                </a:solidFill>
              </a:defRPr>
            </a:lvl3pPr>
            <a:lvl4pPr marL="1828800" lvl="3" indent="-228600" algn="l">
              <a:spcBef>
                <a:spcPts val="340"/>
              </a:spcBef>
              <a:spcAft>
                <a:spcPts val="0"/>
              </a:spcAft>
              <a:buClr>
                <a:srgbClr val="3F3F3F"/>
              </a:buClr>
              <a:buSzPts val="1700"/>
              <a:buNone/>
              <a:defRPr sz="1700">
                <a:solidFill>
                  <a:srgbClr val="3F3F3F"/>
                </a:solidFill>
              </a:defRPr>
            </a:lvl4pPr>
            <a:lvl5pPr marL="2286000" lvl="4" indent="-228600" algn="l">
              <a:spcBef>
                <a:spcPts val="340"/>
              </a:spcBef>
              <a:spcAft>
                <a:spcPts val="0"/>
              </a:spcAft>
              <a:buClr>
                <a:srgbClr val="3F3F3F"/>
              </a:buClr>
              <a:buSzPts val="1700"/>
              <a:buNone/>
              <a:defRPr sz="1700">
                <a:solidFill>
                  <a:srgbClr val="3F3F3F"/>
                </a:solidFill>
              </a:defRPr>
            </a:lvl5pPr>
            <a:lvl6pPr marL="2743200" lvl="5" indent="-36195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6pPr>
            <a:lvl7pPr marL="3200400" lvl="6" indent="-36195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7pPr>
            <a:lvl8pPr marL="3657600" lvl="7" indent="-36195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8pPr>
            <a:lvl9pPr marL="4114800" lvl="8" indent="-36195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Τίτλος και Περιεχόμενο" type="obj">
  <p:cSld name="OBJEC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 b="0">
                <a:solidFill>
                  <a:srgbClr val="47796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3"/>
          <p:cNvSpPr txBox="1">
            <a:spLocks noGrp="1"/>
          </p:cNvSpPr>
          <p:nvPr>
            <p:ph type="body" idx="1"/>
          </p:nvPr>
        </p:nvSpPr>
        <p:spPr>
          <a:xfrm>
            <a:off x="464156" y="1556792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/>
            </a:lvl1pPr>
            <a:lvl2pPr marL="914400" lvl="1" indent="-4064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/>
            </a:lvl2pPr>
            <a:lvl3pPr marL="1371600" lvl="2" indent="-3810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3pPr>
            <a:lvl4pPr marL="1828800" lvl="3" indent="-3556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/>
            </a:lvl4pPr>
            <a:lvl5pPr marL="2286000" lvl="4" indent="-3556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13"/>
          <p:cNvSpPr txBox="1"/>
          <p:nvPr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 sz="1200" b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13"/>
          <p:cNvSpPr txBox="1"/>
          <p:nvPr/>
        </p:nvSpPr>
        <p:spPr>
          <a:xfrm>
            <a:off x="1574202" y="6441600"/>
            <a:ext cx="6958237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00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Unit title</a:t>
            </a:r>
            <a:endParaRPr sz="100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" name="Google Shape;24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04" y="6105101"/>
            <a:ext cx="1466698" cy="672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Κεφαλίδα ενότητας" type="secHead">
  <p:cSld name="SECTION_HEADER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4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000"/>
              <a:buFont typeface="Arial"/>
              <a:buNone/>
              <a:defRPr sz="4000" b="0" cap="none">
                <a:solidFill>
                  <a:srgbClr val="47796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4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Δύο περιεχόμενα" type="twoObj">
  <p:cSld name="TWO_OBJECT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 b="0">
                <a:solidFill>
                  <a:srgbClr val="47796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1" name="Google Shape;31;p15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2" name="Google Shape;32;p15"/>
          <p:cNvSpPr txBox="1"/>
          <p:nvPr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 sz="1200" b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p15"/>
          <p:cNvSpPr txBox="1"/>
          <p:nvPr/>
        </p:nvSpPr>
        <p:spPr>
          <a:xfrm>
            <a:off x="1574202" y="6441600"/>
            <a:ext cx="6958237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00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Unit title</a:t>
            </a:r>
            <a:endParaRPr sz="100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4" name="Google Shape;34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04" y="6105101"/>
            <a:ext cx="1466698" cy="672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Σύγκριση" type="twoTxTwoObj">
  <p:cSld name="TWO_OBJECTS_WITH_TEX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>
                <a:solidFill>
                  <a:srgbClr val="47796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6"/>
          <p:cNvSpPr txBox="1">
            <a:spLocks noGrp="1"/>
          </p:cNvSpPr>
          <p:nvPr>
            <p:ph type="body" idx="1"/>
          </p:nvPr>
        </p:nvSpPr>
        <p:spPr>
          <a:xfrm>
            <a:off x="457200" y="1574254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8" name="Google Shape;38;p16"/>
          <p:cNvSpPr txBox="1">
            <a:spLocks noGrp="1"/>
          </p:cNvSpPr>
          <p:nvPr>
            <p:ph type="body" idx="2"/>
          </p:nvPr>
        </p:nvSpPr>
        <p:spPr>
          <a:xfrm>
            <a:off x="457200" y="2214016"/>
            <a:ext cx="4040188" cy="387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39" name="Google Shape;39;p16"/>
          <p:cNvSpPr txBox="1">
            <a:spLocks noGrp="1"/>
          </p:cNvSpPr>
          <p:nvPr>
            <p:ph type="body" idx="3"/>
          </p:nvPr>
        </p:nvSpPr>
        <p:spPr>
          <a:xfrm>
            <a:off x="4645025" y="1574254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0" name="Google Shape;40;p16"/>
          <p:cNvSpPr txBox="1">
            <a:spLocks noGrp="1"/>
          </p:cNvSpPr>
          <p:nvPr>
            <p:ph type="body" idx="4"/>
          </p:nvPr>
        </p:nvSpPr>
        <p:spPr>
          <a:xfrm>
            <a:off x="4645025" y="2214016"/>
            <a:ext cx="4041775" cy="387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1" name="Google Shape;41;p16"/>
          <p:cNvSpPr txBox="1"/>
          <p:nvPr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 sz="1200" b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16"/>
          <p:cNvSpPr txBox="1"/>
          <p:nvPr/>
        </p:nvSpPr>
        <p:spPr>
          <a:xfrm>
            <a:off x="1574202" y="6441600"/>
            <a:ext cx="6958237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00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Unit title</a:t>
            </a:r>
            <a:endParaRPr sz="100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3" name="Google Shape;43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04" y="6105101"/>
            <a:ext cx="1466698" cy="672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Μόνο τίτλος" type="titleOnly">
  <p:cSld name="TITLE_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 b="0">
                <a:solidFill>
                  <a:srgbClr val="47796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7"/>
          <p:cNvSpPr txBox="1"/>
          <p:nvPr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 sz="1200" b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17"/>
          <p:cNvSpPr txBox="1"/>
          <p:nvPr/>
        </p:nvSpPr>
        <p:spPr>
          <a:xfrm>
            <a:off x="1574202" y="6441600"/>
            <a:ext cx="6958237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00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Unit title</a:t>
            </a:r>
            <a:endParaRPr sz="100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8" name="Google Shape;48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04" y="6105101"/>
            <a:ext cx="1466698" cy="672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Κενή" type="blank">
  <p:cSld name="BLANK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Περιεχόμενο με λεζάντα">
  <p:cSld name="Περιεχόμενο με λεζάντα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9"/>
          <p:cNvSpPr txBox="1">
            <a:spLocks noGrp="1"/>
          </p:cNvSpPr>
          <p:nvPr>
            <p:ph type="body" idx="1"/>
          </p:nvPr>
        </p:nvSpPr>
        <p:spPr>
          <a:xfrm>
            <a:off x="3575050" y="1556792"/>
            <a:ext cx="5111750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2" name="Google Shape;52;p19"/>
          <p:cNvSpPr txBox="1">
            <a:spLocks noGrp="1"/>
          </p:cNvSpPr>
          <p:nvPr>
            <p:ph type="body" idx="2"/>
          </p:nvPr>
        </p:nvSpPr>
        <p:spPr>
          <a:xfrm>
            <a:off x="457200" y="1556792"/>
            <a:ext cx="3008313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3" name="Google Shape;53;p1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6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 b="0">
                <a:solidFill>
                  <a:srgbClr val="47796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9"/>
          <p:cNvSpPr txBox="1"/>
          <p:nvPr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 sz="1200" b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9"/>
          <p:cNvSpPr txBox="1"/>
          <p:nvPr/>
        </p:nvSpPr>
        <p:spPr>
          <a:xfrm>
            <a:off x="1574202" y="6441600"/>
            <a:ext cx="6958237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00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Unit title</a:t>
            </a:r>
            <a:endParaRPr sz="100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6" name="Google Shape;56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04" y="6105101"/>
            <a:ext cx="1466698" cy="672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chart" Target="../charts/chart7.xml"/><Relationship Id="rId7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chart" Target="../charts/chart8.xml"/><Relationship Id="rId7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"/>
          <p:cNvSpPr txBox="1">
            <a:spLocks noGrp="1"/>
          </p:cNvSpPr>
          <p:nvPr>
            <p:ph type="ctrTitle"/>
          </p:nvPr>
        </p:nvSpPr>
        <p:spPr>
          <a:xfrm>
            <a:off x="683568" y="1844832"/>
            <a:ext cx="7772400" cy="31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ct val="200000"/>
              <a:buFont typeface="Arial"/>
              <a:buNone/>
            </a:pPr>
            <a:br>
              <a:rPr lang="el-GR" dirty="0">
                <a:solidFill>
                  <a:srgbClr val="47796A"/>
                </a:solidFill>
              </a:rPr>
            </a:br>
            <a:br>
              <a:rPr lang="el-GR" dirty="0"/>
            </a:br>
            <a:br>
              <a:rPr lang="el-GR" dirty="0"/>
            </a:br>
            <a:r>
              <a:rPr lang="el-GR" sz="2200" b="1" dirty="0">
                <a:solidFill>
                  <a:schemeClr val="dk2"/>
                </a:solidFill>
              </a:rPr>
              <a:t>U.T. 8: PRESENTAZIONE DEI COMUNI VALORI/CRITERI/METODI DI</a:t>
            </a:r>
            <a:endParaRPr sz="2200" b="1" dirty="0">
              <a:solidFill>
                <a:schemeClr val="dk2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0000"/>
              <a:buFont typeface="Arial"/>
              <a:buNone/>
            </a:pPr>
            <a:r>
              <a:rPr lang="el-GR" sz="2200" b="1" dirty="0">
                <a:solidFill>
                  <a:schemeClr val="dk2"/>
                </a:solidFill>
              </a:rPr>
              <a:t>GARANZIA DELL’AUTENTICITÀ DEGLI OLI DI OLIVA NELL’AMBITO DEL PROGETTO AUTHENTIC-OLIVE-NET</a:t>
            </a:r>
            <a:endParaRPr sz="2200" b="1" dirty="0">
              <a:solidFill>
                <a:schemeClr val="dk2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ct val="275000"/>
              <a:buFont typeface="Arial"/>
              <a:buNone/>
            </a:pPr>
            <a:br>
              <a:rPr lang="el-GR" sz="16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r>
              <a:rPr lang="el-GR" sz="2000" b="1" dirty="0" err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Certification</a:t>
            </a: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 of </a:t>
            </a:r>
            <a:r>
              <a:rPr lang="el-GR" sz="2000" b="1" dirty="0" err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Authenticity</a:t>
            </a: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 and Development of a </a:t>
            </a:r>
            <a:r>
              <a:rPr lang="el-GR" sz="2000" b="1" dirty="0" err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Promotion</a:t>
            </a: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2000" b="1" dirty="0" err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Network</a:t>
            </a: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 olive </a:t>
            </a:r>
            <a:r>
              <a:rPr lang="el-GR" sz="2000" b="1" dirty="0" err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products</a:t>
            </a: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 in the </a:t>
            </a:r>
            <a:r>
              <a:rPr lang="el-GR" sz="2000" b="1" dirty="0" err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across</a:t>
            </a: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2000" b="1" dirty="0" err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border</a:t>
            </a: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 GREECE – ITALY </a:t>
            </a:r>
            <a:r>
              <a:rPr lang="el-GR" sz="2000" b="1" dirty="0" err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area</a:t>
            </a: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b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https://interreg-authentic-olive-net.eu/</a:t>
            </a:r>
            <a:b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20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20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20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20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1300" dirty="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1300" dirty="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1300" i="1" dirty="0" err="1"/>
              <a:t>Il</a:t>
            </a:r>
            <a:r>
              <a:rPr lang="el-GR" sz="1300" i="1" dirty="0"/>
              <a:t> </a:t>
            </a:r>
            <a:r>
              <a:rPr lang="el-GR" sz="1300" i="1" dirty="0" err="1"/>
              <a:t>presente</a:t>
            </a:r>
            <a:r>
              <a:rPr lang="el-GR" sz="1300" i="1" dirty="0"/>
              <a:t> </a:t>
            </a:r>
            <a:r>
              <a:rPr lang="el-GR" sz="1300" i="1" dirty="0" err="1"/>
              <a:t>testo</a:t>
            </a:r>
            <a:r>
              <a:rPr lang="el-GR" sz="1300" i="1" dirty="0"/>
              <a:t> è </a:t>
            </a:r>
            <a:r>
              <a:rPr lang="el-GR" sz="1300" i="1" dirty="0" err="1"/>
              <a:t>stato</a:t>
            </a:r>
            <a:r>
              <a:rPr lang="el-GR" sz="1300" i="1" dirty="0"/>
              <a:t> </a:t>
            </a:r>
            <a:r>
              <a:rPr lang="el-GR" sz="1300" i="1" dirty="0" err="1"/>
              <a:t>prodotto</a:t>
            </a:r>
            <a:r>
              <a:rPr lang="el-GR" sz="1300" i="1" dirty="0"/>
              <a:t> </a:t>
            </a:r>
            <a:r>
              <a:rPr lang="el-GR" sz="1300" i="1" dirty="0" err="1"/>
              <a:t>con</a:t>
            </a:r>
            <a:r>
              <a:rPr lang="el-GR" sz="1300" i="1" dirty="0"/>
              <a:t> </a:t>
            </a:r>
            <a:r>
              <a:rPr lang="el-GR" sz="1300" i="1" dirty="0" err="1"/>
              <a:t>il</a:t>
            </a:r>
            <a:r>
              <a:rPr lang="el-GR" sz="1300" i="1" dirty="0"/>
              <a:t> </a:t>
            </a:r>
            <a:r>
              <a:rPr lang="el-GR" sz="1300" i="1" dirty="0" err="1"/>
              <a:t>sostegno</a:t>
            </a:r>
            <a:r>
              <a:rPr lang="el-GR" sz="1300" i="1" dirty="0"/>
              <a:t> </a:t>
            </a:r>
            <a:r>
              <a:rPr lang="el-GR" sz="1300" i="1" dirty="0" err="1"/>
              <a:t>economico</a:t>
            </a:r>
            <a:r>
              <a:rPr lang="el-GR" sz="1300" i="1" dirty="0"/>
              <a:t> </a:t>
            </a:r>
            <a:r>
              <a:rPr lang="el-GR" sz="1300" i="1" dirty="0" err="1"/>
              <a:t>dell’Unione</a:t>
            </a:r>
            <a:r>
              <a:rPr lang="el-GR" sz="1300" i="1" dirty="0"/>
              <a:t> </a:t>
            </a:r>
            <a:r>
              <a:rPr lang="el-GR" sz="1300" i="1" dirty="0" err="1"/>
              <a:t>Europea</a:t>
            </a:r>
            <a:r>
              <a:rPr lang="el-GR" sz="1300" i="1" dirty="0"/>
              <a:t> e </a:t>
            </a:r>
            <a:r>
              <a:rPr lang="el-GR" sz="1300" i="1" dirty="0" err="1"/>
              <a:t>rispecchia</a:t>
            </a:r>
            <a:r>
              <a:rPr lang="el-GR" sz="1300" i="1" dirty="0"/>
              <a:t> i </a:t>
            </a:r>
            <a:r>
              <a:rPr lang="el-GR" sz="1300" i="1" dirty="0" err="1"/>
              <a:t>punti</a:t>
            </a:r>
            <a:r>
              <a:rPr lang="el-GR" sz="1300" i="1" dirty="0"/>
              <a:t> </a:t>
            </a:r>
            <a:r>
              <a:rPr lang="el-GR" sz="1300" i="1" dirty="0" err="1"/>
              <a:t>di</a:t>
            </a:r>
            <a:r>
              <a:rPr lang="el-GR" sz="1300" i="1" dirty="0"/>
              <a:t> </a:t>
            </a:r>
            <a:r>
              <a:rPr lang="el-GR" sz="1300" i="1" dirty="0" err="1"/>
              <a:t>vista</a:t>
            </a:r>
            <a:r>
              <a:rPr lang="el-GR" sz="1300" i="1" dirty="0"/>
              <a:t> </a:t>
            </a:r>
            <a:r>
              <a:rPr lang="el-GR" sz="1300" i="1" dirty="0" err="1"/>
              <a:t>degli</a:t>
            </a:r>
            <a:r>
              <a:rPr lang="el-GR" sz="1300" i="1" dirty="0"/>
              <a:t> </a:t>
            </a:r>
            <a:r>
              <a:rPr lang="el-GR" sz="1300" i="1" dirty="0" err="1"/>
              <a:t>autori</a:t>
            </a:r>
            <a:r>
              <a:rPr lang="el-GR" sz="1300" i="1" dirty="0"/>
              <a:t> e </a:t>
            </a:r>
            <a:r>
              <a:rPr lang="el-GR" sz="1300" i="1" dirty="0" err="1"/>
              <a:t>l’Autorità</a:t>
            </a:r>
            <a:r>
              <a:rPr lang="el-GR" sz="1300" i="1" dirty="0"/>
              <a:t> </a:t>
            </a:r>
            <a:r>
              <a:rPr lang="el-GR" sz="1300" i="1" dirty="0" err="1"/>
              <a:t>di</a:t>
            </a:r>
            <a:r>
              <a:rPr lang="el-GR" sz="1300" i="1" dirty="0"/>
              <a:t> </a:t>
            </a:r>
            <a:r>
              <a:rPr lang="el-GR" sz="1300" i="1" dirty="0" err="1"/>
              <a:t>Gestione</a:t>
            </a:r>
            <a:r>
              <a:rPr lang="el-GR" sz="1300" i="1" dirty="0"/>
              <a:t> non è </a:t>
            </a:r>
            <a:r>
              <a:rPr lang="el-GR" sz="1300" i="1" dirty="0" err="1"/>
              <a:t>responsabile</a:t>
            </a:r>
            <a:r>
              <a:rPr lang="el-GR" sz="1300" i="1" dirty="0"/>
              <a:t> per </a:t>
            </a:r>
            <a:r>
              <a:rPr lang="el-GR" sz="1300" i="1" dirty="0" err="1"/>
              <a:t>qualsiasi</a:t>
            </a:r>
            <a:r>
              <a:rPr lang="el-GR" sz="1300" i="1" dirty="0"/>
              <a:t> </a:t>
            </a:r>
            <a:r>
              <a:rPr lang="el-GR" sz="1300" i="1" dirty="0" err="1"/>
              <a:t>uso</a:t>
            </a:r>
            <a:r>
              <a:rPr lang="el-GR" sz="1300" i="1" dirty="0"/>
              <a:t> </a:t>
            </a:r>
            <a:r>
              <a:rPr lang="el-GR" sz="1300" i="1" dirty="0" err="1"/>
              <a:t>delle</a:t>
            </a:r>
            <a:r>
              <a:rPr lang="el-GR" sz="1300" i="1" dirty="0"/>
              <a:t> </a:t>
            </a:r>
            <a:r>
              <a:rPr lang="el-GR" sz="1300" i="1" dirty="0" err="1"/>
              <a:t>informazioni</a:t>
            </a:r>
            <a:r>
              <a:rPr lang="el-GR" sz="1300" i="1" dirty="0"/>
              <a:t> </a:t>
            </a:r>
            <a:r>
              <a:rPr lang="el-GR" sz="1300" i="1" dirty="0" err="1"/>
              <a:t>contenute</a:t>
            </a:r>
            <a:r>
              <a:rPr lang="el-GR" sz="1300" i="1" dirty="0"/>
              <a:t> in</a:t>
            </a:r>
            <a:endParaRPr sz="1300" i="1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8750"/>
              <a:buFont typeface="Arial"/>
              <a:buNone/>
            </a:pPr>
            <a:r>
              <a:rPr lang="el-GR" sz="1300" i="1" dirty="0" err="1"/>
              <a:t>questo</a:t>
            </a:r>
            <a:r>
              <a:rPr lang="el-GR" sz="1300" i="1" dirty="0"/>
              <a:t> </a:t>
            </a:r>
            <a:r>
              <a:rPr lang="el-GR" sz="1300" i="1" dirty="0" err="1"/>
              <a:t>documento</a:t>
            </a:r>
            <a:r>
              <a:rPr lang="el-GR" sz="1300" i="1" dirty="0"/>
              <a:t>.</a:t>
            </a:r>
            <a:endParaRPr sz="1300" i="1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ct val="100000"/>
              <a:buFont typeface="Arial"/>
              <a:buNone/>
            </a:pPr>
            <a:endParaRPr b="1" dirty="0">
              <a:solidFill>
                <a:schemeClr val="dk2"/>
              </a:solidFill>
            </a:endParaRPr>
          </a:p>
        </p:txBody>
      </p:sp>
      <p:sp>
        <p:nvSpPr>
          <p:cNvPr id="80" name="Google Shape;80;p1" descr="ÎÏÎ¿ÏÎ­Î»ÎµÏÎ¼Î± ÎµÎ¹ÎºÏÎ½Î±Ï Î³Î¹Î± interreg greece italy logo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1" name="Google Shape;81;p1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93643" y="160342"/>
            <a:ext cx="3933298" cy="1080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51919" y="3855598"/>
            <a:ext cx="1486313" cy="1229586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179250" y="6129813"/>
            <a:ext cx="781050" cy="44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title"/>
          </p:nvPr>
        </p:nvSpPr>
        <p:spPr>
          <a:xfrm>
            <a:off x="194862" y="1029002"/>
            <a:ext cx="8754300" cy="151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br>
              <a:rPr lang="el-GR" sz="3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1922" b="1" dirty="0">
                <a:solidFill>
                  <a:srgbClr val="000000"/>
                </a:solidFill>
              </a:rPr>
              <a:t>SISTEMA COMUNE DI VALORI DEL PROGETTO AUTHENTIC-OLIVE-NET</a:t>
            </a:r>
            <a:endParaRPr sz="1922" b="1" dirty="0">
              <a:solidFill>
                <a:srgbClr val="000000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7225"/>
              <a:buFont typeface="Arial"/>
              <a:buNone/>
            </a:pPr>
            <a:r>
              <a:rPr lang="el-GR" sz="1922" b="1" dirty="0">
                <a:solidFill>
                  <a:srgbClr val="000000"/>
                </a:solidFill>
              </a:rPr>
              <a:t>PRESUPPOSTI PER LA PARTECIPAZIONE DI UN PRODUTTORE OLIVICOLO</a:t>
            </a:r>
            <a:endParaRPr sz="1922" b="1" dirty="0">
              <a:solidFill>
                <a:srgbClr val="000000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33333"/>
              <a:buFont typeface="Arial"/>
              <a:buNone/>
            </a:pPr>
            <a:br>
              <a:rPr lang="el-GR" sz="2700" dirty="0">
                <a:latin typeface="Arial"/>
                <a:ea typeface="Arial"/>
                <a:cs typeface="Arial"/>
                <a:sym typeface="Arial"/>
              </a:rPr>
            </a:br>
            <a:br>
              <a:rPr lang="el-GR" sz="27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200" dirty="0">
                <a:solidFill>
                  <a:srgbClr val="47796A"/>
                </a:solidFill>
              </a:rPr>
              <a:t> </a:t>
            </a:r>
            <a:endParaRPr sz="3200" dirty="0">
              <a:solidFill>
                <a:srgbClr val="47796A"/>
              </a:solidFill>
            </a:endParaRPr>
          </a:p>
        </p:txBody>
      </p:sp>
      <p:sp>
        <p:nvSpPr>
          <p:cNvPr id="90" name="Google Shape;90;p2"/>
          <p:cNvSpPr txBox="1">
            <a:spLocks noGrp="1"/>
          </p:cNvSpPr>
          <p:nvPr>
            <p:ph type="body" idx="1"/>
          </p:nvPr>
        </p:nvSpPr>
        <p:spPr>
          <a:xfrm>
            <a:off x="378836" y="1588168"/>
            <a:ext cx="7796400" cy="49570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l-GR" sz="1800" b="0" dirty="0" err="1">
                <a:solidFill>
                  <a:schemeClr val="dk1"/>
                </a:solidFill>
              </a:rPr>
              <a:t>Utilizzo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di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un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marchio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collettivo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di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prodotto</a:t>
            </a:r>
            <a:endParaRPr sz="1800" b="0" dirty="0">
              <a:solidFill>
                <a:schemeClr val="dk1"/>
              </a:solidFill>
            </a:endParaRPr>
          </a:p>
          <a:p>
            <a:pPr marL="342900" lvl="0" indent="-34290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l-GR" sz="1800" b="0" dirty="0" err="1">
                <a:solidFill>
                  <a:schemeClr val="dk1"/>
                </a:solidFill>
              </a:rPr>
              <a:t>Appartenenza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geografica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dei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produttori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alle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zone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eleggibili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del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progetto</a:t>
            </a:r>
            <a:r>
              <a:rPr lang="el-GR" sz="1800" b="0" dirty="0">
                <a:solidFill>
                  <a:schemeClr val="dk1"/>
                </a:solidFill>
              </a:rPr>
              <a:t> AON (</a:t>
            </a:r>
            <a:r>
              <a:rPr lang="el-GR" sz="1800" b="0" dirty="0" err="1">
                <a:solidFill>
                  <a:schemeClr val="dk1"/>
                </a:solidFill>
              </a:rPr>
              <a:t>Puglia</a:t>
            </a:r>
            <a:r>
              <a:rPr lang="el-GR" sz="1800" b="0" dirty="0">
                <a:solidFill>
                  <a:schemeClr val="dk1"/>
                </a:solidFill>
              </a:rPr>
              <a:t>, </a:t>
            </a:r>
            <a:r>
              <a:rPr lang="el-GR" sz="1800" b="0" dirty="0" err="1">
                <a:solidFill>
                  <a:schemeClr val="dk1"/>
                </a:solidFill>
              </a:rPr>
              <a:t>Epiro</a:t>
            </a:r>
            <a:r>
              <a:rPr lang="el-GR" sz="1800" b="0" dirty="0">
                <a:solidFill>
                  <a:schemeClr val="dk1"/>
                </a:solidFill>
              </a:rPr>
              <a:t> e </a:t>
            </a:r>
            <a:r>
              <a:rPr lang="el-GR" sz="1800" b="0" dirty="0" err="1">
                <a:solidFill>
                  <a:schemeClr val="dk1"/>
                </a:solidFill>
              </a:rPr>
              <a:t>Grecia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Occidentale</a:t>
            </a:r>
            <a:r>
              <a:rPr lang="el-GR" sz="1800" b="0" dirty="0">
                <a:solidFill>
                  <a:schemeClr val="dk1"/>
                </a:solidFill>
              </a:rPr>
              <a:t>)</a:t>
            </a:r>
            <a:endParaRPr sz="1800" b="0" dirty="0">
              <a:solidFill>
                <a:schemeClr val="dk1"/>
              </a:solidFill>
            </a:endParaRPr>
          </a:p>
          <a:p>
            <a:pPr marL="342900" lvl="0" indent="-34290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l-GR" sz="1800" b="0" dirty="0" err="1">
                <a:solidFill>
                  <a:schemeClr val="dk1"/>
                </a:solidFill>
              </a:rPr>
              <a:t>Essere</a:t>
            </a:r>
            <a:r>
              <a:rPr lang="en-US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produttori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di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olio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extra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vergine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d’oliva</a:t>
            </a:r>
            <a:endParaRPr sz="1800" b="0" dirty="0">
              <a:solidFill>
                <a:schemeClr val="dk1"/>
              </a:solidFill>
            </a:endParaRPr>
          </a:p>
          <a:p>
            <a:pPr marL="342900" lvl="0" indent="-34290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l-GR" sz="1800" b="0" dirty="0" err="1">
                <a:solidFill>
                  <a:schemeClr val="dk1"/>
                </a:solidFill>
              </a:rPr>
              <a:t>Vendita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di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olio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d’oliva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con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caratteristiche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chimico-fisiche</a:t>
            </a:r>
            <a:r>
              <a:rPr lang="el-GR" sz="1800" b="0" dirty="0">
                <a:solidFill>
                  <a:schemeClr val="dk1"/>
                </a:solidFill>
              </a:rPr>
              <a:t> (</a:t>
            </a:r>
            <a:r>
              <a:rPr lang="el-GR" sz="1800" b="0" dirty="0" err="1">
                <a:solidFill>
                  <a:schemeClr val="dk1"/>
                </a:solidFill>
              </a:rPr>
              <a:t>al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momento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dell’imbottigliamento</a:t>
            </a:r>
            <a:r>
              <a:rPr lang="el-GR" sz="1800" b="0" dirty="0">
                <a:solidFill>
                  <a:schemeClr val="dk1"/>
                </a:solidFill>
              </a:rPr>
              <a:t>) </a:t>
            </a:r>
            <a:r>
              <a:rPr lang="el-GR" sz="1800" b="0" dirty="0" err="1">
                <a:solidFill>
                  <a:schemeClr val="dk1"/>
                </a:solidFill>
              </a:rPr>
              <a:t>conformi</a:t>
            </a:r>
            <a:r>
              <a:rPr lang="el-GR" sz="1800" b="0" dirty="0">
                <a:solidFill>
                  <a:schemeClr val="dk1"/>
                </a:solidFill>
              </a:rPr>
              <a:t> ad </a:t>
            </a:r>
            <a:r>
              <a:rPr lang="el-GR" sz="1800" b="0" dirty="0" err="1">
                <a:solidFill>
                  <a:schemeClr val="dk1"/>
                </a:solidFill>
              </a:rPr>
              <a:t>un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elenco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di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parametri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definiti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attraverso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la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valutazione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dei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risultati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ottenuti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sui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prodotti</a:t>
            </a:r>
            <a:r>
              <a:rPr lang="el-GR" sz="1800" b="0" dirty="0">
                <a:solidFill>
                  <a:schemeClr val="dk1"/>
                </a:solidFill>
              </a:rPr>
              <a:t>, in </a:t>
            </a:r>
            <a:r>
              <a:rPr lang="el-GR" sz="1800" b="0" dirty="0" err="1">
                <a:solidFill>
                  <a:schemeClr val="dk1"/>
                </a:solidFill>
              </a:rPr>
              <a:t>due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cicli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di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campionamento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ed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analisi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realizzati</a:t>
            </a:r>
            <a:endParaRPr sz="1800" b="0" dirty="0">
              <a:solidFill>
                <a:schemeClr val="dk1"/>
              </a:solidFill>
            </a:endParaRPr>
          </a:p>
          <a:p>
            <a:pPr marL="342900" lvl="0" indent="-34290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l-GR" sz="1800" b="0" dirty="0" err="1">
                <a:solidFill>
                  <a:schemeClr val="dk1"/>
                </a:solidFill>
              </a:rPr>
              <a:t>Vendita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di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olio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d’oliva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con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caratteristiche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organolettiche</a:t>
            </a:r>
            <a:r>
              <a:rPr lang="el-GR" sz="1800" b="0" dirty="0">
                <a:solidFill>
                  <a:schemeClr val="dk1"/>
                </a:solidFill>
              </a:rPr>
              <a:t> (</a:t>
            </a:r>
            <a:r>
              <a:rPr lang="el-GR" sz="1800" b="0" dirty="0" err="1">
                <a:solidFill>
                  <a:schemeClr val="dk1"/>
                </a:solidFill>
              </a:rPr>
              <a:t>al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momento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dell’imbottigliamento</a:t>
            </a:r>
            <a:r>
              <a:rPr lang="el-GR" sz="1800" b="0" dirty="0">
                <a:solidFill>
                  <a:schemeClr val="dk1"/>
                </a:solidFill>
              </a:rPr>
              <a:t>) </a:t>
            </a:r>
            <a:r>
              <a:rPr lang="el-GR" sz="1800" b="0" dirty="0" err="1">
                <a:solidFill>
                  <a:schemeClr val="dk1"/>
                </a:solidFill>
              </a:rPr>
              <a:t>conformi</a:t>
            </a:r>
            <a:r>
              <a:rPr lang="el-GR" sz="1800" b="0" dirty="0">
                <a:solidFill>
                  <a:schemeClr val="dk1"/>
                </a:solidFill>
              </a:rPr>
              <a:t> ad </a:t>
            </a:r>
            <a:r>
              <a:rPr lang="el-GR" sz="1800" b="0" dirty="0" err="1">
                <a:solidFill>
                  <a:schemeClr val="dk1"/>
                </a:solidFill>
              </a:rPr>
              <a:t>un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elenco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di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parametri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definiti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attraverso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la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valutazione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dei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risultati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ottenuti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sui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prodotti</a:t>
            </a:r>
            <a:r>
              <a:rPr lang="el-GR" sz="1800" b="0" dirty="0">
                <a:solidFill>
                  <a:schemeClr val="dk1"/>
                </a:solidFill>
              </a:rPr>
              <a:t>, in </a:t>
            </a:r>
            <a:r>
              <a:rPr lang="el-GR" sz="1800" b="0" dirty="0" err="1">
                <a:solidFill>
                  <a:schemeClr val="dk1"/>
                </a:solidFill>
              </a:rPr>
              <a:t>due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cicli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di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campionamento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ed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analisi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realizzati</a:t>
            </a:r>
            <a:r>
              <a:rPr lang="el-GR" sz="1800" b="0" dirty="0">
                <a:solidFill>
                  <a:schemeClr val="dk1"/>
                </a:solidFill>
              </a:rPr>
              <a:t>.</a:t>
            </a:r>
            <a:endParaRPr sz="1800" b="0" dirty="0">
              <a:solidFill>
                <a:schemeClr val="dk1"/>
              </a:solidFill>
            </a:endParaRPr>
          </a:p>
          <a:p>
            <a:pPr marL="342900" lvl="0" indent="-34290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l-GR" sz="1800" b="0" dirty="0" err="1">
                <a:solidFill>
                  <a:schemeClr val="dk1"/>
                </a:solidFill>
              </a:rPr>
              <a:t>Produttore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olivicolo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specializzato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ed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orientato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alla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produzione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di</a:t>
            </a:r>
            <a:r>
              <a:rPr lang="en-US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prodotti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di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qualità</a:t>
            </a:r>
            <a:r>
              <a:rPr lang="el-GR" sz="1800" b="0" dirty="0">
                <a:solidFill>
                  <a:schemeClr val="dk1"/>
                </a:solidFill>
              </a:rPr>
              <a:t>.</a:t>
            </a:r>
            <a:endParaRPr sz="1800" b="0" dirty="0">
              <a:solidFill>
                <a:schemeClr val="dk1"/>
              </a:solidFill>
            </a:endParaRPr>
          </a:p>
          <a:p>
            <a:pPr marL="342900" lvl="0" indent="-34290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l-GR" sz="1800" b="0" dirty="0" err="1">
                <a:solidFill>
                  <a:schemeClr val="dk1"/>
                </a:solidFill>
              </a:rPr>
              <a:t>Produttore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particolarmente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interessato</a:t>
            </a:r>
            <a:r>
              <a:rPr lang="el-GR" sz="1800" b="0" dirty="0">
                <a:solidFill>
                  <a:schemeClr val="dk1"/>
                </a:solidFill>
              </a:rPr>
              <a:t> e </a:t>
            </a:r>
            <a:r>
              <a:rPr lang="el-GR" sz="1800" b="0" dirty="0" err="1">
                <a:solidFill>
                  <a:schemeClr val="dk1"/>
                </a:solidFill>
              </a:rPr>
              <a:t>con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l’obiettivo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del</a:t>
            </a:r>
            <a:r>
              <a:rPr lang="en-US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miglioramento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continuo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nella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produzione</a:t>
            </a:r>
            <a:r>
              <a:rPr lang="el-GR" sz="2000" b="0" dirty="0">
                <a:solidFill>
                  <a:schemeClr val="dk1"/>
                </a:solidFill>
              </a:rPr>
              <a:t>.</a:t>
            </a:r>
            <a:endParaRPr sz="20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</a:pPr>
            <a:endParaRPr sz="2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21590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Noto Sans Symbols"/>
              <a:buNone/>
            </a:pPr>
            <a:endParaRPr sz="2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21590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Noto Sans Symbols"/>
              <a:buNone/>
            </a:pPr>
            <a:endParaRPr sz="2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21590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Noto Sans Symbols"/>
              <a:buNone/>
            </a:pPr>
            <a:endParaRPr sz="2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lvl="1" indent="-15875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 b="1" dirty="0"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91" name="Google Shape;91;p2"/>
          <p:cNvGraphicFramePr/>
          <p:nvPr/>
        </p:nvGraphicFramePr>
        <p:xfrm flipH="1">
          <a:off x="8365604" y="5589239"/>
          <a:ext cx="598884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2" name="Google Shape;92;p2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3" name="Google Shape;93;p2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61252" y="0"/>
            <a:ext cx="1740101" cy="576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0"/>
            <a:ext cx="798125" cy="66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"/>
          <p:cNvSpPr txBox="1">
            <a:spLocks noGrp="1"/>
          </p:cNvSpPr>
          <p:nvPr>
            <p:ph type="title"/>
          </p:nvPr>
        </p:nvSpPr>
        <p:spPr>
          <a:xfrm>
            <a:off x="12" y="855211"/>
            <a:ext cx="8754300" cy="157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br>
              <a:rPr lang="el-GR" sz="3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n-US" sz="3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1900" b="1" dirty="0">
                <a:solidFill>
                  <a:srgbClr val="000000"/>
                </a:solidFill>
              </a:rPr>
              <a:t>SISTEMA COMUNE DI VALORI DEL PROGETTO AUTHENTIC-OLIVE-NET IL DECALOGO DEI VALORI COMUNI</a:t>
            </a:r>
            <a:endParaRPr sz="1900" b="1" dirty="0">
              <a:solidFill>
                <a:srgbClr val="0000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33333"/>
              <a:buFont typeface="Arial"/>
              <a:buNone/>
            </a:pPr>
            <a:br>
              <a:rPr lang="el-GR" sz="27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200" dirty="0">
                <a:solidFill>
                  <a:srgbClr val="47796A"/>
                </a:solidFill>
              </a:rPr>
              <a:t> </a:t>
            </a:r>
            <a:endParaRPr sz="3200" dirty="0">
              <a:solidFill>
                <a:srgbClr val="47796A"/>
              </a:solidFill>
            </a:endParaRPr>
          </a:p>
        </p:txBody>
      </p:sp>
      <p:sp>
        <p:nvSpPr>
          <p:cNvPr id="101" name="Google Shape;101;p3"/>
          <p:cNvSpPr txBox="1">
            <a:spLocks noGrp="1"/>
          </p:cNvSpPr>
          <p:nvPr>
            <p:ph type="body" idx="1"/>
          </p:nvPr>
        </p:nvSpPr>
        <p:spPr>
          <a:xfrm>
            <a:off x="130187" y="1549875"/>
            <a:ext cx="8568900" cy="50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0" algn="just" rtl="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800" b="0" dirty="0">
                <a:solidFill>
                  <a:schemeClr val="dk1"/>
                </a:solidFill>
              </a:rPr>
              <a:t>1. </a:t>
            </a:r>
            <a:r>
              <a:rPr lang="el-GR" sz="1800" b="0" dirty="0" err="1">
                <a:solidFill>
                  <a:schemeClr val="dk1"/>
                </a:solidFill>
              </a:rPr>
              <a:t>Adesione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alla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piattaforma</a:t>
            </a:r>
            <a:r>
              <a:rPr lang="el-GR" sz="1800" b="0" dirty="0">
                <a:solidFill>
                  <a:schemeClr val="dk1"/>
                </a:solidFill>
              </a:rPr>
              <a:t> AON;</a:t>
            </a:r>
            <a:endParaRPr sz="1800" b="0" dirty="0">
              <a:solidFill>
                <a:schemeClr val="dk1"/>
              </a:solidFill>
            </a:endParaRPr>
          </a:p>
          <a:p>
            <a:pPr marL="342900" lvl="0" indent="0" algn="just" rtl="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800" b="0" dirty="0">
                <a:solidFill>
                  <a:schemeClr val="dk1"/>
                </a:solidFill>
              </a:rPr>
              <a:t>2. </a:t>
            </a:r>
            <a:r>
              <a:rPr lang="el-GR" sz="1800" b="0" dirty="0" err="1">
                <a:solidFill>
                  <a:schemeClr val="dk1"/>
                </a:solidFill>
              </a:rPr>
              <a:t>Trasparenza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nei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confronti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del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consumatore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finale</a:t>
            </a:r>
            <a:r>
              <a:rPr lang="el-GR" sz="1800" b="0" dirty="0">
                <a:solidFill>
                  <a:schemeClr val="dk1"/>
                </a:solidFill>
              </a:rPr>
              <a:t> e </a:t>
            </a:r>
            <a:r>
              <a:rPr lang="el-GR" sz="1800" b="0" dirty="0" err="1">
                <a:solidFill>
                  <a:schemeClr val="dk1"/>
                </a:solidFill>
              </a:rPr>
              <a:t>del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cliente</a:t>
            </a:r>
            <a:r>
              <a:rPr lang="el-GR" sz="1800" b="0" dirty="0">
                <a:solidFill>
                  <a:schemeClr val="dk1"/>
                </a:solidFill>
              </a:rPr>
              <a:t>;</a:t>
            </a:r>
            <a:endParaRPr sz="1800" b="0" dirty="0">
              <a:solidFill>
                <a:schemeClr val="dk1"/>
              </a:solidFill>
            </a:endParaRPr>
          </a:p>
          <a:p>
            <a:pPr marL="342900" lvl="0" indent="0" algn="just" rtl="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800" b="0" dirty="0">
                <a:solidFill>
                  <a:schemeClr val="dk1"/>
                </a:solidFill>
              </a:rPr>
              <a:t>3. </a:t>
            </a:r>
            <a:r>
              <a:rPr lang="el-GR" sz="1800" b="0" dirty="0" err="1">
                <a:solidFill>
                  <a:schemeClr val="dk1"/>
                </a:solidFill>
              </a:rPr>
              <a:t>Contribuire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al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benessere</a:t>
            </a:r>
            <a:r>
              <a:rPr lang="el-GR" sz="1800" b="0" dirty="0">
                <a:solidFill>
                  <a:schemeClr val="dk1"/>
                </a:solidFill>
              </a:rPr>
              <a:t> e </a:t>
            </a:r>
            <a:r>
              <a:rPr lang="el-GR" sz="1800" b="0" dirty="0" err="1">
                <a:solidFill>
                  <a:schemeClr val="dk1"/>
                </a:solidFill>
              </a:rPr>
              <a:t>alla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salute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dei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consumatori</a:t>
            </a:r>
            <a:r>
              <a:rPr lang="el-GR" sz="1800" b="0" dirty="0">
                <a:solidFill>
                  <a:schemeClr val="dk1"/>
                </a:solidFill>
              </a:rPr>
              <a:t>;</a:t>
            </a:r>
            <a:endParaRPr sz="1800" b="0" dirty="0">
              <a:solidFill>
                <a:schemeClr val="dk1"/>
              </a:solidFill>
            </a:endParaRPr>
          </a:p>
          <a:p>
            <a:pPr marL="342900" lvl="0" indent="0" algn="just" rtl="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800" b="0" dirty="0">
                <a:solidFill>
                  <a:schemeClr val="dk1"/>
                </a:solidFill>
              </a:rPr>
              <a:t>4. </a:t>
            </a:r>
            <a:r>
              <a:rPr lang="el-GR" sz="1800" b="0" dirty="0" err="1">
                <a:solidFill>
                  <a:schemeClr val="dk1"/>
                </a:solidFill>
              </a:rPr>
              <a:t>Impegno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al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rispetto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dei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requisiti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agronomici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previsti</a:t>
            </a:r>
            <a:r>
              <a:rPr lang="el-GR" sz="1800" b="0" dirty="0">
                <a:solidFill>
                  <a:schemeClr val="dk1"/>
                </a:solidFill>
              </a:rPr>
              <a:t>;</a:t>
            </a:r>
            <a:endParaRPr sz="1800" b="0" dirty="0">
              <a:solidFill>
                <a:schemeClr val="dk1"/>
              </a:solidFill>
            </a:endParaRPr>
          </a:p>
          <a:p>
            <a:pPr marL="342900" lvl="0" indent="0" algn="just" rtl="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800" b="0" dirty="0">
                <a:solidFill>
                  <a:schemeClr val="dk1"/>
                </a:solidFill>
              </a:rPr>
              <a:t>5. </a:t>
            </a:r>
            <a:r>
              <a:rPr lang="el-GR" sz="1800" b="0" dirty="0" err="1">
                <a:solidFill>
                  <a:schemeClr val="dk1"/>
                </a:solidFill>
              </a:rPr>
              <a:t>Impegno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al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rispetto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dei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requisiti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tecnologici</a:t>
            </a:r>
            <a:r>
              <a:rPr lang="el-GR" sz="1800" b="0" dirty="0">
                <a:solidFill>
                  <a:schemeClr val="dk1"/>
                </a:solidFill>
              </a:rPr>
              <a:t> e </a:t>
            </a:r>
            <a:r>
              <a:rPr lang="el-GR" sz="1800" b="0" dirty="0" err="1">
                <a:solidFill>
                  <a:schemeClr val="dk1"/>
                </a:solidFill>
              </a:rPr>
              <a:t>di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processo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previsti</a:t>
            </a:r>
            <a:r>
              <a:rPr lang="el-GR" sz="1800" b="0" dirty="0">
                <a:solidFill>
                  <a:schemeClr val="dk1"/>
                </a:solidFill>
              </a:rPr>
              <a:t>;</a:t>
            </a:r>
            <a:endParaRPr sz="1800" b="0" dirty="0">
              <a:solidFill>
                <a:schemeClr val="dk1"/>
              </a:solidFill>
            </a:endParaRPr>
          </a:p>
          <a:p>
            <a:pPr marL="342900" lvl="0" indent="0" algn="just" rtl="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800" b="0" dirty="0">
                <a:solidFill>
                  <a:schemeClr val="dk1"/>
                </a:solidFill>
              </a:rPr>
              <a:t>6. </a:t>
            </a:r>
            <a:r>
              <a:rPr lang="el-GR" sz="1800" b="0" dirty="0" err="1">
                <a:solidFill>
                  <a:schemeClr val="dk1"/>
                </a:solidFill>
              </a:rPr>
              <a:t>Impegno</a:t>
            </a:r>
            <a:r>
              <a:rPr lang="el-GR" sz="1800" b="0" dirty="0">
                <a:solidFill>
                  <a:schemeClr val="dk1"/>
                </a:solidFill>
              </a:rPr>
              <a:t> ad </a:t>
            </a:r>
            <a:r>
              <a:rPr lang="el-GR" sz="1800" b="0" dirty="0" err="1">
                <a:solidFill>
                  <a:schemeClr val="dk1"/>
                </a:solidFill>
              </a:rPr>
              <a:t>applicare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le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migliori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pratiche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professionali</a:t>
            </a:r>
            <a:r>
              <a:rPr lang="el-GR" sz="1800" b="0" dirty="0">
                <a:solidFill>
                  <a:schemeClr val="dk1"/>
                </a:solidFill>
              </a:rPr>
              <a:t> e </a:t>
            </a:r>
            <a:r>
              <a:rPr lang="el-GR" sz="1800" b="0" dirty="0" err="1">
                <a:solidFill>
                  <a:schemeClr val="dk1"/>
                </a:solidFill>
              </a:rPr>
              <a:t>le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migliori</a:t>
            </a:r>
            <a:r>
              <a:rPr lang="en-US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tecnologie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possibili</a:t>
            </a:r>
            <a:r>
              <a:rPr lang="el-GR" sz="1800" b="0" dirty="0">
                <a:solidFill>
                  <a:schemeClr val="dk1"/>
                </a:solidFill>
              </a:rPr>
              <a:t> in </a:t>
            </a:r>
            <a:r>
              <a:rPr lang="el-GR" sz="1800" b="0" dirty="0" err="1">
                <a:solidFill>
                  <a:schemeClr val="dk1"/>
                </a:solidFill>
              </a:rPr>
              <a:t>ogni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fase</a:t>
            </a:r>
            <a:r>
              <a:rPr lang="el-GR" sz="1800" b="0" dirty="0">
                <a:solidFill>
                  <a:schemeClr val="dk1"/>
                </a:solidFill>
              </a:rPr>
              <a:t>;</a:t>
            </a:r>
            <a:endParaRPr sz="1800" b="0" dirty="0">
              <a:solidFill>
                <a:schemeClr val="dk1"/>
              </a:solidFill>
            </a:endParaRPr>
          </a:p>
          <a:p>
            <a:pPr marL="342900" lvl="0" indent="0" algn="just" rtl="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800" b="0" dirty="0">
                <a:solidFill>
                  <a:schemeClr val="dk1"/>
                </a:solidFill>
              </a:rPr>
              <a:t>7. </a:t>
            </a:r>
            <a:r>
              <a:rPr lang="el-GR" sz="1800" b="0" dirty="0" err="1">
                <a:solidFill>
                  <a:schemeClr val="dk1"/>
                </a:solidFill>
              </a:rPr>
              <a:t>Impegno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al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rispetto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dei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requisiti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di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tracciabilità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che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danno</a:t>
            </a:r>
            <a:r>
              <a:rPr lang="en-US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evidenza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dei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lotti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di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prodotto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ottenuti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secondo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le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indicazioni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di</a:t>
            </a:r>
            <a:r>
              <a:rPr lang="en-US" sz="1800" b="0" dirty="0">
                <a:solidFill>
                  <a:schemeClr val="dk1"/>
                </a:solidFill>
              </a:rPr>
              <a:t> </a:t>
            </a:r>
            <a:r>
              <a:rPr lang="el-GR" sz="1800" b="0" dirty="0">
                <a:solidFill>
                  <a:schemeClr val="dk1"/>
                </a:solidFill>
              </a:rPr>
              <a:t>AON;</a:t>
            </a:r>
            <a:endParaRPr sz="1800" b="0" dirty="0">
              <a:solidFill>
                <a:schemeClr val="dk1"/>
              </a:solidFill>
            </a:endParaRPr>
          </a:p>
          <a:p>
            <a:pPr marL="342900" lvl="0" indent="0" algn="just" rtl="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800" b="0" dirty="0">
                <a:solidFill>
                  <a:schemeClr val="dk1"/>
                </a:solidFill>
              </a:rPr>
              <a:t>8. </a:t>
            </a:r>
            <a:r>
              <a:rPr lang="el-GR" sz="1800" b="0" dirty="0" err="1">
                <a:solidFill>
                  <a:schemeClr val="dk1"/>
                </a:solidFill>
              </a:rPr>
              <a:t>Impegno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al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supporto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tecnico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reciproco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tra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operatori</a:t>
            </a:r>
            <a:r>
              <a:rPr lang="el-GR" sz="1800" b="0" dirty="0">
                <a:solidFill>
                  <a:schemeClr val="dk1"/>
                </a:solidFill>
              </a:rPr>
              <a:t> e</a:t>
            </a:r>
            <a:r>
              <a:rPr lang="en-US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condivisione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delle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conoscenze</a:t>
            </a:r>
            <a:r>
              <a:rPr lang="el-GR" sz="1800" b="0" dirty="0">
                <a:solidFill>
                  <a:schemeClr val="dk1"/>
                </a:solidFill>
              </a:rPr>
              <a:t>, </a:t>
            </a:r>
            <a:r>
              <a:rPr lang="el-GR" sz="1800" b="0" dirty="0" err="1">
                <a:solidFill>
                  <a:schemeClr val="dk1"/>
                </a:solidFill>
              </a:rPr>
              <a:t>con</a:t>
            </a:r>
            <a:r>
              <a:rPr lang="el-GR" sz="1800" b="0" dirty="0">
                <a:solidFill>
                  <a:schemeClr val="dk1"/>
                </a:solidFill>
              </a:rPr>
              <a:t> l</a:t>
            </a:r>
            <a:r>
              <a:rPr lang="en-US" sz="1800" b="0" dirty="0">
                <a:solidFill>
                  <a:schemeClr val="dk1"/>
                </a:solidFill>
              </a:rPr>
              <a:t>’</a:t>
            </a:r>
            <a:r>
              <a:rPr lang="el-GR" sz="1800" b="0" dirty="0" err="1">
                <a:solidFill>
                  <a:schemeClr val="dk1"/>
                </a:solidFill>
              </a:rPr>
              <a:t>obiettivo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di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migliorare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il</a:t>
            </a:r>
            <a:r>
              <a:rPr lang="en-US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know-how</a:t>
            </a:r>
            <a:r>
              <a:rPr lang="el-GR" sz="1800" b="0" dirty="0">
                <a:solidFill>
                  <a:schemeClr val="dk1"/>
                </a:solidFill>
              </a:rPr>
              <a:t> e </a:t>
            </a:r>
            <a:r>
              <a:rPr lang="el-GR" sz="1800" b="0" dirty="0" err="1">
                <a:solidFill>
                  <a:schemeClr val="dk1"/>
                </a:solidFill>
              </a:rPr>
              <a:t>garantire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uno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scambio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continuo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tra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produttori</a:t>
            </a:r>
            <a:r>
              <a:rPr lang="el-GR" sz="1800" b="0" dirty="0">
                <a:solidFill>
                  <a:schemeClr val="dk1"/>
                </a:solidFill>
              </a:rPr>
              <a:t>;</a:t>
            </a:r>
            <a:endParaRPr sz="1800" b="0" dirty="0">
              <a:solidFill>
                <a:schemeClr val="dk1"/>
              </a:solidFill>
            </a:endParaRPr>
          </a:p>
          <a:p>
            <a:pPr marL="342900" lvl="0" indent="0" algn="just" rtl="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800" b="0" dirty="0">
                <a:solidFill>
                  <a:schemeClr val="dk1"/>
                </a:solidFill>
              </a:rPr>
              <a:t>9. </a:t>
            </a:r>
            <a:r>
              <a:rPr lang="el-GR" sz="1800" b="0" dirty="0" err="1">
                <a:solidFill>
                  <a:schemeClr val="dk1"/>
                </a:solidFill>
              </a:rPr>
              <a:t>Garantire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che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il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personale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sia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adeguatamente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formato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sulle</a:t>
            </a:r>
            <a:r>
              <a:rPr lang="en-US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questioni</a:t>
            </a:r>
            <a:r>
              <a:rPr lang="el-GR" sz="1800" b="0" dirty="0">
                <a:solidFill>
                  <a:schemeClr val="dk1"/>
                </a:solidFill>
              </a:rPr>
              <a:t> AON</a:t>
            </a:r>
            <a:endParaRPr sz="1800" b="0" dirty="0">
              <a:solidFill>
                <a:schemeClr val="dk1"/>
              </a:solidFill>
            </a:endParaRPr>
          </a:p>
          <a:p>
            <a:pPr marL="342900" lvl="0" indent="0" algn="just" rtl="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800" b="0" dirty="0">
                <a:solidFill>
                  <a:schemeClr val="dk1"/>
                </a:solidFill>
              </a:rPr>
              <a:t>10. </a:t>
            </a:r>
            <a:r>
              <a:rPr lang="el-GR" sz="1800" b="0" dirty="0" err="1">
                <a:solidFill>
                  <a:schemeClr val="dk1"/>
                </a:solidFill>
              </a:rPr>
              <a:t>Garantire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la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vendita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di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olio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con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caratteristiche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chimico-fisiche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ed</a:t>
            </a:r>
            <a:r>
              <a:rPr lang="en-US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organolettiche</a:t>
            </a:r>
            <a:r>
              <a:rPr lang="el-GR" sz="1800" b="0" dirty="0">
                <a:solidFill>
                  <a:schemeClr val="dk1"/>
                </a:solidFill>
              </a:rPr>
              <a:t> in </a:t>
            </a:r>
            <a:r>
              <a:rPr lang="el-GR" sz="1800" b="0" dirty="0" err="1">
                <a:solidFill>
                  <a:schemeClr val="dk1"/>
                </a:solidFill>
              </a:rPr>
              <a:t>linea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con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il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programma</a:t>
            </a:r>
            <a:r>
              <a:rPr lang="el-GR" sz="1800" b="0" dirty="0">
                <a:solidFill>
                  <a:schemeClr val="dk1"/>
                </a:solidFill>
              </a:rPr>
              <a:t> AON </a:t>
            </a:r>
            <a:r>
              <a:rPr lang="el-GR" sz="1800" b="0" dirty="0" err="1">
                <a:solidFill>
                  <a:schemeClr val="dk1"/>
                </a:solidFill>
              </a:rPr>
              <a:t>al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fine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di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garantire</a:t>
            </a:r>
            <a:r>
              <a:rPr lang="en-US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elevati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standard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di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qualità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del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prodotto</a:t>
            </a:r>
            <a:r>
              <a:rPr lang="el-GR" sz="1800" b="0" dirty="0">
                <a:solidFill>
                  <a:schemeClr val="dk1"/>
                </a:solidFill>
              </a:rPr>
              <a:t>.</a:t>
            </a:r>
            <a:endParaRPr sz="1800" b="0" dirty="0">
              <a:solidFill>
                <a:schemeClr val="dk1"/>
              </a:solidFill>
            </a:endParaRPr>
          </a:p>
          <a:p>
            <a:pPr marL="342900" lvl="0" indent="0" algn="just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800" b="0" dirty="0">
              <a:solidFill>
                <a:schemeClr val="dk1"/>
              </a:solidFill>
            </a:endParaRPr>
          </a:p>
          <a:p>
            <a:pPr marL="342900" lvl="0" indent="-215900" algn="just" rtl="0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Noto Sans Symbols"/>
              <a:buNone/>
            </a:pPr>
            <a:endParaRPr sz="2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21590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Noto Sans Symbols"/>
              <a:buNone/>
            </a:pPr>
            <a:endParaRPr sz="2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21590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Noto Sans Symbols"/>
              <a:buNone/>
            </a:pPr>
            <a:endParaRPr sz="2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lvl="1" indent="-15875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 b="1" dirty="0"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02" name="Google Shape;102;p3"/>
          <p:cNvGraphicFramePr/>
          <p:nvPr/>
        </p:nvGraphicFramePr>
        <p:xfrm flipH="1">
          <a:off x="8365604" y="5589239"/>
          <a:ext cx="598884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3" name="Google Shape;103;p3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4" name="Google Shape;104;p3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06025" y="0"/>
            <a:ext cx="2095326" cy="694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1" y="0"/>
            <a:ext cx="971601" cy="8058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4"/>
          <p:cNvSpPr txBox="1">
            <a:spLocks noGrp="1"/>
          </p:cNvSpPr>
          <p:nvPr>
            <p:ph type="title"/>
          </p:nvPr>
        </p:nvSpPr>
        <p:spPr>
          <a:xfrm>
            <a:off x="78962" y="1128728"/>
            <a:ext cx="8754300" cy="172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br>
              <a:rPr lang="el-GR" sz="3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19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900" b="1" dirty="0">
                <a:solidFill>
                  <a:srgbClr val="000000"/>
                </a:solidFill>
              </a:rPr>
              <a:t>METODOLOGIA DI DEFINIZIONE DEI LIMITI DEI PARAMETRI CHIMICO- FISICI PER LE VARIETÀ DI OLI DI OLIVA SCELTE</a:t>
            </a:r>
            <a:endParaRPr sz="1900" b="1" dirty="0">
              <a:solidFill>
                <a:srgbClr val="0000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33333"/>
              <a:buFont typeface="Arial"/>
              <a:buNone/>
            </a:pPr>
            <a:r>
              <a:rPr lang="el-GR" sz="27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br>
              <a:rPr lang="el-GR" sz="2700" dirty="0">
                <a:latin typeface="Arial"/>
                <a:ea typeface="Arial"/>
                <a:cs typeface="Arial"/>
                <a:sym typeface="Arial"/>
              </a:rPr>
            </a:br>
            <a:br>
              <a:rPr lang="el-GR" sz="27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200" dirty="0">
                <a:solidFill>
                  <a:srgbClr val="47796A"/>
                </a:solidFill>
              </a:rPr>
              <a:t> </a:t>
            </a:r>
            <a:endParaRPr sz="3200" dirty="0">
              <a:solidFill>
                <a:srgbClr val="47796A"/>
              </a:solidFill>
            </a:endParaRPr>
          </a:p>
        </p:txBody>
      </p:sp>
      <p:sp>
        <p:nvSpPr>
          <p:cNvPr id="112" name="Google Shape;112;p4"/>
          <p:cNvSpPr txBox="1">
            <a:spLocks noGrp="1"/>
          </p:cNvSpPr>
          <p:nvPr>
            <p:ph type="body" idx="1"/>
          </p:nvPr>
        </p:nvSpPr>
        <p:spPr>
          <a:xfrm>
            <a:off x="447936" y="1916832"/>
            <a:ext cx="7796472" cy="49411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14097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None/>
            </a:pPr>
            <a:r>
              <a:rPr lang="en-US" sz="8083" b="0" dirty="0">
                <a:solidFill>
                  <a:schemeClr val="dk1"/>
                </a:solidFill>
              </a:rPr>
              <a:t>-</a:t>
            </a:r>
            <a:r>
              <a:rPr lang="el-GR" sz="8083" b="0" dirty="0" err="1">
                <a:solidFill>
                  <a:schemeClr val="dk1"/>
                </a:solidFill>
              </a:rPr>
              <a:t>Selezione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di</a:t>
            </a:r>
            <a:r>
              <a:rPr lang="el-GR" sz="8083" b="0" dirty="0">
                <a:solidFill>
                  <a:schemeClr val="dk1"/>
                </a:solidFill>
              </a:rPr>
              <a:t> 5 </a:t>
            </a:r>
            <a:r>
              <a:rPr lang="el-GR" sz="8083" b="0" dirty="0" err="1">
                <a:solidFill>
                  <a:schemeClr val="dk1"/>
                </a:solidFill>
              </a:rPr>
              <a:t>oli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di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oliva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monovarietali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dalle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varietà</a:t>
            </a:r>
            <a:r>
              <a:rPr lang="el-GR" sz="8083" b="0" dirty="0">
                <a:solidFill>
                  <a:schemeClr val="dk1"/>
                </a:solidFill>
              </a:rPr>
              <a:t>: </a:t>
            </a:r>
            <a:r>
              <a:rPr lang="el-GR" sz="8083" b="0" dirty="0" err="1">
                <a:solidFill>
                  <a:schemeClr val="dk1"/>
                </a:solidFill>
              </a:rPr>
              <a:t>Koroneiki</a:t>
            </a:r>
            <a:r>
              <a:rPr lang="el-GR" sz="8083" b="0" dirty="0">
                <a:solidFill>
                  <a:schemeClr val="dk1"/>
                </a:solidFill>
              </a:rPr>
              <a:t>, </a:t>
            </a:r>
            <a:r>
              <a:rPr lang="el-GR" sz="8083" b="0" dirty="0" err="1">
                <a:solidFill>
                  <a:schemeClr val="dk1"/>
                </a:solidFill>
              </a:rPr>
              <a:t>Lianolia</a:t>
            </a:r>
            <a:r>
              <a:rPr lang="el-GR" sz="8083" b="0" dirty="0">
                <a:solidFill>
                  <a:schemeClr val="dk1"/>
                </a:solidFill>
              </a:rPr>
              <a:t>,</a:t>
            </a:r>
            <a:r>
              <a:rPr lang="en-US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Favolosa</a:t>
            </a:r>
            <a:r>
              <a:rPr lang="el-GR" sz="8083" b="0" dirty="0">
                <a:solidFill>
                  <a:schemeClr val="dk1"/>
                </a:solidFill>
              </a:rPr>
              <a:t> FS – 19, </a:t>
            </a:r>
            <a:r>
              <a:rPr lang="el-GR" sz="8083" b="0" dirty="0" err="1">
                <a:solidFill>
                  <a:schemeClr val="dk1"/>
                </a:solidFill>
              </a:rPr>
              <a:t>Coratina</a:t>
            </a:r>
            <a:r>
              <a:rPr lang="el-GR" sz="8083" b="0" dirty="0">
                <a:solidFill>
                  <a:schemeClr val="dk1"/>
                </a:solidFill>
              </a:rPr>
              <a:t>, </a:t>
            </a:r>
            <a:r>
              <a:rPr lang="el-GR" sz="8083" b="0" dirty="0" err="1">
                <a:solidFill>
                  <a:schemeClr val="dk1"/>
                </a:solidFill>
              </a:rPr>
              <a:t>Peranzana</a:t>
            </a:r>
            <a:r>
              <a:rPr lang="el-GR" sz="8083" b="0" dirty="0">
                <a:solidFill>
                  <a:schemeClr val="dk1"/>
                </a:solidFill>
              </a:rPr>
              <a:t>.</a:t>
            </a:r>
            <a:endParaRPr sz="8083" b="0" dirty="0">
              <a:solidFill>
                <a:schemeClr val="dk1"/>
              </a:solidFill>
            </a:endParaRPr>
          </a:p>
          <a:p>
            <a:pPr marL="14097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None/>
            </a:pPr>
            <a:r>
              <a:rPr lang="en-US" sz="8083" b="0" dirty="0">
                <a:solidFill>
                  <a:schemeClr val="dk1"/>
                </a:solidFill>
              </a:rPr>
              <a:t>- </a:t>
            </a:r>
            <a:r>
              <a:rPr lang="el-GR" sz="8083" b="0" dirty="0" err="1">
                <a:solidFill>
                  <a:schemeClr val="dk1"/>
                </a:solidFill>
              </a:rPr>
              <a:t>Raccolta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di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campioni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di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olio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delle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suddette</a:t>
            </a:r>
            <a:r>
              <a:rPr lang="el-GR" sz="8083" b="0" dirty="0">
                <a:solidFill>
                  <a:schemeClr val="dk1"/>
                </a:solidFill>
              </a:rPr>
              <a:t> 5 </a:t>
            </a:r>
            <a:r>
              <a:rPr lang="el-GR" sz="8083" b="0" dirty="0" err="1">
                <a:solidFill>
                  <a:schemeClr val="dk1"/>
                </a:solidFill>
              </a:rPr>
              <a:t>varietà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da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tutta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la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zona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di</a:t>
            </a:r>
            <a:r>
              <a:rPr lang="en-US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realizzazione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del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progetto</a:t>
            </a:r>
            <a:r>
              <a:rPr lang="el-GR" sz="8083" b="0" dirty="0">
                <a:solidFill>
                  <a:schemeClr val="dk1"/>
                </a:solidFill>
              </a:rPr>
              <a:t> (</a:t>
            </a:r>
            <a:r>
              <a:rPr lang="el-GR" sz="8083" b="0" dirty="0" err="1">
                <a:solidFill>
                  <a:schemeClr val="dk1"/>
                </a:solidFill>
              </a:rPr>
              <a:t>Grecia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Occidentale</a:t>
            </a:r>
            <a:r>
              <a:rPr lang="el-GR" sz="8083" b="0" dirty="0">
                <a:solidFill>
                  <a:schemeClr val="dk1"/>
                </a:solidFill>
              </a:rPr>
              <a:t>, Preveza, </a:t>
            </a:r>
            <a:r>
              <a:rPr lang="el-GR" sz="8083" b="0" dirty="0" err="1">
                <a:solidFill>
                  <a:schemeClr val="dk1"/>
                </a:solidFill>
              </a:rPr>
              <a:t>Puglia</a:t>
            </a:r>
            <a:r>
              <a:rPr lang="el-GR" sz="8083" b="0" dirty="0">
                <a:solidFill>
                  <a:schemeClr val="dk1"/>
                </a:solidFill>
              </a:rPr>
              <a:t>)</a:t>
            </a:r>
            <a:endParaRPr sz="8083" b="0" dirty="0">
              <a:solidFill>
                <a:schemeClr val="dk1"/>
              </a:solidFill>
            </a:endParaRPr>
          </a:p>
          <a:p>
            <a:pPr marL="14097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None/>
            </a:pPr>
            <a:r>
              <a:rPr lang="en-US" sz="8083" b="0" dirty="0">
                <a:solidFill>
                  <a:schemeClr val="dk1"/>
                </a:solidFill>
              </a:rPr>
              <a:t>- </a:t>
            </a:r>
            <a:r>
              <a:rPr lang="el-GR" sz="8083" b="0" dirty="0" err="1">
                <a:solidFill>
                  <a:schemeClr val="dk1"/>
                </a:solidFill>
              </a:rPr>
              <a:t>Scelta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dei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valori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dei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parametri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chimico-fisici</a:t>
            </a:r>
            <a:r>
              <a:rPr lang="el-GR" sz="8083" b="0" dirty="0">
                <a:solidFill>
                  <a:schemeClr val="dk1"/>
                </a:solidFill>
              </a:rPr>
              <a:t> utili </a:t>
            </a:r>
            <a:r>
              <a:rPr lang="el-GR" sz="8083" b="0" dirty="0" err="1">
                <a:solidFill>
                  <a:schemeClr val="dk1"/>
                </a:solidFill>
              </a:rPr>
              <a:t>alla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definizione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della</a:t>
            </a:r>
            <a:r>
              <a:rPr lang="en-US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classificazione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del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prodotto</a:t>
            </a:r>
            <a:endParaRPr sz="8083" b="0" dirty="0">
              <a:solidFill>
                <a:schemeClr val="dk1"/>
              </a:solidFill>
            </a:endParaRPr>
          </a:p>
          <a:p>
            <a:pPr marL="14097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None/>
            </a:pPr>
            <a:r>
              <a:rPr lang="en-US" sz="8083" b="0" dirty="0">
                <a:solidFill>
                  <a:schemeClr val="dk1"/>
                </a:solidFill>
              </a:rPr>
              <a:t>- </a:t>
            </a:r>
            <a:r>
              <a:rPr lang="el-GR" sz="8083" b="0" dirty="0" err="1">
                <a:solidFill>
                  <a:schemeClr val="dk1"/>
                </a:solidFill>
              </a:rPr>
              <a:t>Realizzazione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di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analisi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chimiche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sui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campioni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raccolti</a:t>
            </a:r>
            <a:r>
              <a:rPr lang="el-GR" sz="8083" b="0" dirty="0">
                <a:solidFill>
                  <a:schemeClr val="dk1"/>
                </a:solidFill>
              </a:rPr>
              <a:t> in </a:t>
            </a:r>
            <a:r>
              <a:rPr lang="el-GR" sz="8083" b="0" dirty="0" err="1">
                <a:solidFill>
                  <a:schemeClr val="dk1"/>
                </a:solidFill>
              </a:rPr>
              <a:t>relazione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ai</a:t>
            </a:r>
            <a:r>
              <a:rPr lang="en-US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parametri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scelti</a:t>
            </a:r>
            <a:r>
              <a:rPr lang="el-GR" sz="8083" b="0" dirty="0">
                <a:solidFill>
                  <a:schemeClr val="dk1"/>
                </a:solidFill>
              </a:rPr>
              <a:t>.</a:t>
            </a:r>
            <a:endParaRPr sz="8083" b="0" dirty="0">
              <a:solidFill>
                <a:schemeClr val="dk1"/>
              </a:solidFill>
            </a:endParaRPr>
          </a:p>
          <a:p>
            <a:pPr marL="14097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None/>
            </a:pPr>
            <a:r>
              <a:rPr lang="en-US" sz="8083" b="0" dirty="0">
                <a:solidFill>
                  <a:schemeClr val="dk1"/>
                </a:solidFill>
              </a:rPr>
              <a:t>- </a:t>
            </a:r>
            <a:r>
              <a:rPr lang="el-GR" sz="8083" b="0" dirty="0" err="1">
                <a:solidFill>
                  <a:schemeClr val="dk1"/>
                </a:solidFill>
              </a:rPr>
              <a:t>Elaborazione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ed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emissione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dei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risultati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delle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analisi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chimiche</a:t>
            </a:r>
            <a:r>
              <a:rPr lang="el-GR" sz="8083" b="0" dirty="0">
                <a:solidFill>
                  <a:schemeClr val="dk1"/>
                </a:solidFill>
              </a:rPr>
              <a:t>.</a:t>
            </a:r>
            <a:endParaRPr sz="8083" b="0" dirty="0">
              <a:solidFill>
                <a:schemeClr val="dk1"/>
              </a:solidFill>
            </a:endParaRPr>
          </a:p>
          <a:p>
            <a:pPr marL="14097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None/>
            </a:pPr>
            <a:r>
              <a:rPr lang="en-US" sz="8083" b="0" dirty="0">
                <a:solidFill>
                  <a:schemeClr val="dk1"/>
                </a:solidFill>
              </a:rPr>
              <a:t>- </a:t>
            </a:r>
            <a:r>
              <a:rPr lang="el-GR" sz="8083" b="0" dirty="0" err="1">
                <a:solidFill>
                  <a:schemeClr val="dk1"/>
                </a:solidFill>
              </a:rPr>
              <a:t>Controllo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di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conformità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dei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risultati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delle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analisi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rispetto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ai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limiti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indicat</a:t>
            </a:r>
            <a:r>
              <a:rPr lang="en-US" sz="8083" b="0" dirty="0">
                <a:solidFill>
                  <a:schemeClr val="dk1"/>
                </a:solidFill>
              </a:rPr>
              <a:t>e </a:t>
            </a:r>
            <a:r>
              <a:rPr lang="el-GR" sz="8083" b="0" dirty="0" err="1">
                <a:solidFill>
                  <a:schemeClr val="dk1"/>
                </a:solidFill>
              </a:rPr>
              <a:t>nel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Reg</a:t>
            </a:r>
            <a:r>
              <a:rPr lang="el-GR" sz="8083" b="0" dirty="0">
                <a:solidFill>
                  <a:schemeClr val="dk1"/>
                </a:solidFill>
              </a:rPr>
              <a:t> (UE) 2568/91</a:t>
            </a:r>
            <a:endParaRPr sz="8083" b="0" dirty="0">
              <a:solidFill>
                <a:schemeClr val="dk1"/>
              </a:solidFill>
            </a:endParaRPr>
          </a:p>
          <a:p>
            <a:pPr marL="14097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None/>
            </a:pPr>
            <a:r>
              <a:rPr lang="en-US" sz="8083" b="0" dirty="0">
                <a:solidFill>
                  <a:schemeClr val="dk1"/>
                </a:solidFill>
              </a:rPr>
              <a:t>- </a:t>
            </a:r>
            <a:r>
              <a:rPr lang="el-GR" sz="8083" b="0" dirty="0" err="1">
                <a:solidFill>
                  <a:schemeClr val="dk1"/>
                </a:solidFill>
              </a:rPr>
              <a:t>Effettuazione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di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prove</a:t>
            </a:r>
            <a:r>
              <a:rPr lang="el-GR" sz="8083" b="0" dirty="0">
                <a:solidFill>
                  <a:schemeClr val="dk1"/>
                </a:solidFill>
              </a:rPr>
              <a:t> </a:t>
            </a:r>
            <a:r>
              <a:rPr lang="el-GR" sz="8083" b="0" dirty="0" err="1">
                <a:solidFill>
                  <a:schemeClr val="dk1"/>
                </a:solidFill>
              </a:rPr>
              <a:t>organolettiche</a:t>
            </a:r>
            <a:endParaRPr sz="8083" b="0" dirty="0">
              <a:solidFill>
                <a:schemeClr val="dk1"/>
              </a:solidFill>
            </a:endParaRPr>
          </a:p>
          <a:p>
            <a:pPr marL="342900" lvl="0" indent="-201930" algn="just" rtl="0">
              <a:lnSpc>
                <a:spcPct val="80000"/>
              </a:lnSpc>
              <a:spcBef>
                <a:spcPts val="888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400" b="0" dirty="0">
              <a:solidFill>
                <a:schemeClr val="dk1"/>
              </a:solidFill>
            </a:endParaRPr>
          </a:p>
          <a:p>
            <a:pPr marL="342900" lvl="0" indent="-178435" algn="just" rtl="0">
              <a:lnSpc>
                <a:spcPct val="80000"/>
              </a:lnSpc>
              <a:spcBef>
                <a:spcPts val="962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78435" algn="just" rtl="0">
              <a:lnSpc>
                <a:spcPct val="80000"/>
              </a:lnSpc>
              <a:spcBef>
                <a:spcPts val="1036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78435" algn="just" rtl="0">
              <a:lnSpc>
                <a:spcPct val="80000"/>
              </a:lnSpc>
              <a:spcBef>
                <a:spcPts val="1036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78435" algn="just" rtl="0">
              <a:lnSpc>
                <a:spcPct val="80000"/>
              </a:lnSpc>
              <a:spcBef>
                <a:spcPts val="1036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78435" algn="just" rtl="0">
              <a:lnSpc>
                <a:spcPct val="80000"/>
              </a:lnSpc>
              <a:spcBef>
                <a:spcPts val="1036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742950" lvl="1" indent="-180022" algn="just" rtl="0">
              <a:lnSpc>
                <a:spcPct val="80000"/>
              </a:lnSpc>
              <a:spcBef>
                <a:spcPts val="851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 b="1" dirty="0">
              <a:latin typeface="Verdana"/>
              <a:ea typeface="Verdana"/>
              <a:cs typeface="Verdana"/>
              <a:sym typeface="Verdana"/>
            </a:endParaRPr>
          </a:p>
        </p:txBody>
      </p:sp>
      <p:graphicFrame>
        <p:nvGraphicFramePr>
          <p:cNvPr id="113" name="Google Shape;113;p4"/>
          <p:cNvGraphicFramePr/>
          <p:nvPr/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4" name="Google Shape;114;p4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5" name="Google Shape;115;p4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42826" y="0"/>
            <a:ext cx="1858524" cy="61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" y="1"/>
            <a:ext cx="845840" cy="7015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5"/>
          <p:cNvSpPr txBox="1">
            <a:spLocks noGrp="1"/>
          </p:cNvSpPr>
          <p:nvPr>
            <p:ph type="title"/>
          </p:nvPr>
        </p:nvSpPr>
        <p:spPr>
          <a:xfrm>
            <a:off x="23236" y="951852"/>
            <a:ext cx="9057188" cy="8896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br>
              <a:rPr lang="el-GR" sz="3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27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br>
              <a:rPr lang="en-US" sz="27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n-US" sz="27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n-US" sz="27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2700" b="1" dirty="0">
                <a:solidFill>
                  <a:srgbClr val="000000"/>
                </a:solidFill>
              </a:rPr>
              <a:t>METODOLOGIA DI RACCOLTA DI CAMPIONI DI OLIO D’OLIVA</a:t>
            </a:r>
            <a:br>
              <a:rPr lang="el-GR" sz="2700" dirty="0">
                <a:latin typeface="Arial"/>
                <a:ea typeface="Arial"/>
                <a:cs typeface="Arial"/>
                <a:sym typeface="Arial"/>
              </a:rPr>
            </a:br>
            <a:br>
              <a:rPr lang="el-GR" sz="27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200" dirty="0">
                <a:solidFill>
                  <a:srgbClr val="47796A"/>
                </a:solidFill>
              </a:rPr>
              <a:t> </a:t>
            </a:r>
            <a:endParaRPr sz="3200" dirty="0">
              <a:solidFill>
                <a:srgbClr val="47796A"/>
              </a:solidFill>
            </a:endParaRPr>
          </a:p>
        </p:txBody>
      </p:sp>
      <p:sp>
        <p:nvSpPr>
          <p:cNvPr id="123" name="Google Shape;123;p5"/>
          <p:cNvSpPr txBox="1">
            <a:spLocks noGrp="1"/>
          </p:cNvSpPr>
          <p:nvPr>
            <p:ph type="body" idx="1"/>
          </p:nvPr>
        </p:nvSpPr>
        <p:spPr>
          <a:xfrm>
            <a:off x="267380" y="2251027"/>
            <a:ext cx="8568900" cy="43182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32500" lnSpcReduction="20000"/>
          </a:bodyPr>
          <a:lstStyle/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400" b="0" dirty="0" err="1">
                <a:solidFill>
                  <a:schemeClr val="dk1"/>
                </a:solidFill>
              </a:rPr>
              <a:t>Selezione</a:t>
            </a:r>
            <a:r>
              <a:rPr lang="el-GR" sz="7400" b="0" dirty="0">
                <a:solidFill>
                  <a:schemeClr val="dk1"/>
                </a:solidFill>
              </a:rPr>
              <a:t> </a:t>
            </a:r>
            <a:r>
              <a:rPr lang="el-GR" sz="7400" b="0" dirty="0" err="1">
                <a:solidFill>
                  <a:schemeClr val="dk1"/>
                </a:solidFill>
              </a:rPr>
              <a:t>di</a:t>
            </a:r>
            <a:r>
              <a:rPr lang="el-GR" sz="7400" b="0" dirty="0">
                <a:solidFill>
                  <a:schemeClr val="dk1"/>
                </a:solidFill>
              </a:rPr>
              <a:t> </a:t>
            </a:r>
            <a:r>
              <a:rPr lang="el-GR" sz="7400" b="0" dirty="0" err="1">
                <a:solidFill>
                  <a:schemeClr val="dk1"/>
                </a:solidFill>
              </a:rPr>
              <a:t>tre</a:t>
            </a:r>
            <a:r>
              <a:rPr lang="el-GR" sz="7400" b="0" dirty="0">
                <a:solidFill>
                  <a:schemeClr val="dk1"/>
                </a:solidFill>
              </a:rPr>
              <a:t> </a:t>
            </a:r>
            <a:r>
              <a:rPr lang="el-GR" sz="7400" b="0" dirty="0" err="1">
                <a:solidFill>
                  <a:schemeClr val="dk1"/>
                </a:solidFill>
              </a:rPr>
              <a:t>periodi</a:t>
            </a:r>
            <a:r>
              <a:rPr lang="el-GR" sz="7400" b="0" dirty="0">
                <a:solidFill>
                  <a:schemeClr val="dk1"/>
                </a:solidFill>
              </a:rPr>
              <a:t> </a:t>
            </a:r>
            <a:r>
              <a:rPr lang="el-GR" sz="7400" b="0" dirty="0" err="1">
                <a:solidFill>
                  <a:schemeClr val="dk1"/>
                </a:solidFill>
              </a:rPr>
              <a:t>di</a:t>
            </a:r>
            <a:r>
              <a:rPr lang="el-GR" sz="7400" b="0" dirty="0">
                <a:solidFill>
                  <a:schemeClr val="dk1"/>
                </a:solidFill>
              </a:rPr>
              <a:t> </a:t>
            </a:r>
            <a:r>
              <a:rPr lang="el-GR" sz="7400" b="0" dirty="0" err="1">
                <a:solidFill>
                  <a:schemeClr val="dk1"/>
                </a:solidFill>
              </a:rPr>
              <a:t>raccolta</a:t>
            </a:r>
            <a:r>
              <a:rPr lang="el-GR" sz="7400" b="0" dirty="0">
                <a:solidFill>
                  <a:schemeClr val="dk1"/>
                </a:solidFill>
              </a:rPr>
              <a:t> </a:t>
            </a:r>
            <a:r>
              <a:rPr lang="el-GR" sz="7400" b="0" dirty="0" err="1">
                <a:solidFill>
                  <a:schemeClr val="dk1"/>
                </a:solidFill>
              </a:rPr>
              <a:t>di</a:t>
            </a:r>
            <a:r>
              <a:rPr lang="el-GR" sz="7400" b="0" dirty="0">
                <a:solidFill>
                  <a:schemeClr val="dk1"/>
                </a:solidFill>
              </a:rPr>
              <a:t> </a:t>
            </a:r>
            <a:r>
              <a:rPr lang="el-GR" sz="7400" b="0" dirty="0" err="1">
                <a:solidFill>
                  <a:schemeClr val="dk1"/>
                </a:solidFill>
              </a:rPr>
              <a:t>campioni</a:t>
            </a:r>
            <a:r>
              <a:rPr lang="el-GR" sz="7400" b="0" dirty="0">
                <a:solidFill>
                  <a:schemeClr val="dk1"/>
                </a:solidFill>
              </a:rPr>
              <a:t> in </a:t>
            </a:r>
            <a:r>
              <a:rPr lang="el-GR" sz="7400" b="0" dirty="0" err="1">
                <a:solidFill>
                  <a:schemeClr val="dk1"/>
                </a:solidFill>
              </a:rPr>
              <a:t>funzione</a:t>
            </a:r>
            <a:r>
              <a:rPr lang="el-GR" sz="7400" b="0" dirty="0">
                <a:solidFill>
                  <a:schemeClr val="dk1"/>
                </a:solidFill>
              </a:rPr>
              <a:t> </a:t>
            </a:r>
            <a:r>
              <a:rPr lang="el-GR" sz="7400" b="0" dirty="0" err="1">
                <a:solidFill>
                  <a:schemeClr val="dk1"/>
                </a:solidFill>
              </a:rPr>
              <a:t>del</a:t>
            </a:r>
            <a:r>
              <a:rPr lang="el-GR" sz="7400" b="0" dirty="0">
                <a:solidFill>
                  <a:schemeClr val="dk1"/>
                </a:solidFill>
              </a:rPr>
              <a:t> </a:t>
            </a:r>
            <a:r>
              <a:rPr lang="el-GR" sz="7400" b="0" dirty="0" err="1">
                <a:solidFill>
                  <a:schemeClr val="dk1"/>
                </a:solidFill>
              </a:rPr>
              <a:t>grado</a:t>
            </a:r>
            <a:r>
              <a:rPr lang="el-GR" sz="7400" b="0" dirty="0">
                <a:solidFill>
                  <a:schemeClr val="dk1"/>
                </a:solidFill>
              </a:rPr>
              <a:t> </a:t>
            </a:r>
            <a:r>
              <a:rPr lang="el-GR" sz="7400" b="0" dirty="0" err="1">
                <a:solidFill>
                  <a:schemeClr val="dk1"/>
                </a:solidFill>
              </a:rPr>
              <a:t>di</a:t>
            </a:r>
            <a:r>
              <a:rPr lang="en-US" sz="7400" b="0" dirty="0">
                <a:solidFill>
                  <a:schemeClr val="dk1"/>
                </a:solidFill>
              </a:rPr>
              <a:t> </a:t>
            </a:r>
            <a:r>
              <a:rPr lang="el-GR" sz="7400" b="0" dirty="0" err="1">
                <a:solidFill>
                  <a:schemeClr val="dk1"/>
                </a:solidFill>
              </a:rPr>
              <a:t>maturazione</a:t>
            </a:r>
            <a:r>
              <a:rPr lang="el-GR" sz="7400" b="0" dirty="0">
                <a:solidFill>
                  <a:schemeClr val="dk1"/>
                </a:solidFill>
              </a:rPr>
              <a:t> </a:t>
            </a:r>
            <a:r>
              <a:rPr lang="el-GR" sz="7400" b="0" dirty="0" err="1">
                <a:solidFill>
                  <a:schemeClr val="dk1"/>
                </a:solidFill>
              </a:rPr>
              <a:t>delle</a:t>
            </a:r>
            <a:r>
              <a:rPr lang="el-GR" sz="7400" b="0" dirty="0">
                <a:solidFill>
                  <a:schemeClr val="dk1"/>
                </a:solidFill>
              </a:rPr>
              <a:t> olive</a:t>
            </a:r>
            <a:endParaRPr lang="en-US" sz="74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endParaRPr sz="74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7400" b="0" dirty="0">
                <a:solidFill>
                  <a:schemeClr val="dk1"/>
                </a:solidFill>
              </a:rPr>
              <a:t>A. </a:t>
            </a:r>
            <a:r>
              <a:rPr lang="el-GR" sz="7400" dirty="0" err="1">
                <a:solidFill>
                  <a:schemeClr val="dk1"/>
                </a:solidFill>
              </a:rPr>
              <a:t>Raccolta</a:t>
            </a:r>
            <a:r>
              <a:rPr lang="el-GR" sz="7400" dirty="0">
                <a:solidFill>
                  <a:schemeClr val="dk1"/>
                </a:solidFill>
              </a:rPr>
              <a:t> </a:t>
            </a:r>
            <a:r>
              <a:rPr lang="el-GR" sz="7400" dirty="0" err="1">
                <a:solidFill>
                  <a:schemeClr val="dk1"/>
                </a:solidFill>
              </a:rPr>
              <a:t>precoce</a:t>
            </a:r>
            <a:r>
              <a:rPr lang="el-GR" sz="7400" dirty="0">
                <a:solidFill>
                  <a:schemeClr val="dk1"/>
                </a:solidFill>
              </a:rPr>
              <a:t> </a:t>
            </a:r>
            <a:r>
              <a:rPr lang="el-GR" sz="7400" b="0" dirty="0">
                <a:solidFill>
                  <a:schemeClr val="dk1"/>
                </a:solidFill>
              </a:rPr>
              <a:t>(olive non </a:t>
            </a:r>
            <a:r>
              <a:rPr lang="el-GR" sz="7400" b="0" dirty="0" err="1">
                <a:solidFill>
                  <a:schemeClr val="dk1"/>
                </a:solidFill>
              </a:rPr>
              <a:t>mature</a:t>
            </a:r>
            <a:r>
              <a:rPr lang="el-GR" sz="7400" b="0" dirty="0">
                <a:solidFill>
                  <a:schemeClr val="dk1"/>
                </a:solidFill>
              </a:rPr>
              <a:t> </a:t>
            </a:r>
            <a:r>
              <a:rPr lang="el-GR" sz="7400" b="0" dirty="0" err="1">
                <a:solidFill>
                  <a:schemeClr val="dk1"/>
                </a:solidFill>
              </a:rPr>
              <a:t>di</a:t>
            </a:r>
            <a:r>
              <a:rPr lang="el-GR" sz="7400" b="0" dirty="0">
                <a:solidFill>
                  <a:schemeClr val="dk1"/>
                </a:solidFill>
              </a:rPr>
              <a:t> </a:t>
            </a:r>
            <a:r>
              <a:rPr lang="el-GR" sz="7400" b="0" dirty="0" err="1">
                <a:solidFill>
                  <a:schemeClr val="dk1"/>
                </a:solidFill>
              </a:rPr>
              <a:t>colore</a:t>
            </a:r>
            <a:r>
              <a:rPr lang="el-GR" sz="7400" b="0" dirty="0">
                <a:solidFill>
                  <a:schemeClr val="dk1"/>
                </a:solidFill>
              </a:rPr>
              <a:t> </a:t>
            </a:r>
            <a:r>
              <a:rPr lang="el-GR" sz="7400" b="0" dirty="0" err="1">
                <a:solidFill>
                  <a:schemeClr val="dk1"/>
                </a:solidFill>
              </a:rPr>
              <a:t>verde</a:t>
            </a:r>
            <a:r>
              <a:rPr lang="el-GR" sz="7400" b="0" dirty="0">
                <a:solidFill>
                  <a:schemeClr val="dk1"/>
                </a:solidFill>
              </a:rPr>
              <a:t>).</a:t>
            </a:r>
            <a:endParaRPr sz="74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7400" b="0" dirty="0">
                <a:solidFill>
                  <a:schemeClr val="dk1"/>
                </a:solidFill>
              </a:rPr>
              <a:t>B. </a:t>
            </a:r>
            <a:r>
              <a:rPr lang="el-GR" sz="7400" dirty="0" err="1">
                <a:solidFill>
                  <a:schemeClr val="dk1"/>
                </a:solidFill>
              </a:rPr>
              <a:t>Raccolta</a:t>
            </a:r>
            <a:r>
              <a:rPr lang="el-GR" sz="7400" dirty="0">
                <a:solidFill>
                  <a:schemeClr val="dk1"/>
                </a:solidFill>
              </a:rPr>
              <a:t> </a:t>
            </a:r>
            <a:r>
              <a:rPr lang="el-GR" sz="7400" dirty="0" err="1">
                <a:solidFill>
                  <a:schemeClr val="dk1"/>
                </a:solidFill>
              </a:rPr>
              <a:t>di</a:t>
            </a:r>
            <a:r>
              <a:rPr lang="el-GR" sz="7400" dirty="0">
                <a:solidFill>
                  <a:schemeClr val="dk1"/>
                </a:solidFill>
              </a:rPr>
              <a:t> </a:t>
            </a:r>
            <a:r>
              <a:rPr lang="el-GR" sz="7400" dirty="0" err="1">
                <a:solidFill>
                  <a:schemeClr val="dk1"/>
                </a:solidFill>
              </a:rPr>
              <a:t>periodo</a:t>
            </a:r>
            <a:r>
              <a:rPr lang="el-GR" sz="7400" dirty="0">
                <a:solidFill>
                  <a:schemeClr val="dk1"/>
                </a:solidFill>
              </a:rPr>
              <a:t> </a:t>
            </a:r>
            <a:r>
              <a:rPr lang="el-GR" sz="7400" dirty="0" err="1">
                <a:solidFill>
                  <a:schemeClr val="dk1"/>
                </a:solidFill>
              </a:rPr>
              <a:t>termine</a:t>
            </a:r>
            <a:r>
              <a:rPr lang="el-GR" sz="7400" dirty="0">
                <a:solidFill>
                  <a:schemeClr val="dk1"/>
                </a:solidFill>
              </a:rPr>
              <a:t> </a:t>
            </a:r>
            <a:r>
              <a:rPr lang="el-GR" sz="7400" b="0" dirty="0">
                <a:solidFill>
                  <a:schemeClr val="dk1"/>
                </a:solidFill>
              </a:rPr>
              <a:t>(olive </a:t>
            </a:r>
            <a:r>
              <a:rPr lang="el-GR" sz="7400" b="0" dirty="0" err="1">
                <a:solidFill>
                  <a:schemeClr val="dk1"/>
                </a:solidFill>
              </a:rPr>
              <a:t>mature</a:t>
            </a:r>
            <a:r>
              <a:rPr lang="el-GR" sz="7400" b="0" dirty="0">
                <a:solidFill>
                  <a:schemeClr val="dk1"/>
                </a:solidFill>
              </a:rPr>
              <a:t> </a:t>
            </a:r>
            <a:r>
              <a:rPr lang="el-GR" sz="7400" b="0" dirty="0" err="1">
                <a:solidFill>
                  <a:schemeClr val="dk1"/>
                </a:solidFill>
              </a:rPr>
              <a:t>di</a:t>
            </a:r>
            <a:r>
              <a:rPr lang="el-GR" sz="7400" b="0" dirty="0">
                <a:solidFill>
                  <a:schemeClr val="dk1"/>
                </a:solidFill>
              </a:rPr>
              <a:t> </a:t>
            </a:r>
            <a:r>
              <a:rPr lang="el-GR" sz="7400" b="0" dirty="0" err="1">
                <a:solidFill>
                  <a:schemeClr val="dk1"/>
                </a:solidFill>
              </a:rPr>
              <a:t>colore</a:t>
            </a:r>
            <a:r>
              <a:rPr lang="el-GR" sz="7400" b="0" dirty="0">
                <a:solidFill>
                  <a:schemeClr val="dk1"/>
                </a:solidFill>
              </a:rPr>
              <a:t> </a:t>
            </a:r>
            <a:r>
              <a:rPr lang="el-GR" sz="7400" b="0" dirty="0" err="1">
                <a:solidFill>
                  <a:schemeClr val="dk1"/>
                </a:solidFill>
              </a:rPr>
              <a:t>da</a:t>
            </a:r>
            <a:r>
              <a:rPr lang="el-GR" sz="7400" b="0" dirty="0">
                <a:solidFill>
                  <a:schemeClr val="dk1"/>
                </a:solidFill>
              </a:rPr>
              <a:t> </a:t>
            </a:r>
            <a:r>
              <a:rPr lang="el-GR" sz="7400" b="0" dirty="0" err="1">
                <a:solidFill>
                  <a:schemeClr val="dk1"/>
                </a:solidFill>
              </a:rPr>
              <a:t>giallo</a:t>
            </a:r>
            <a:r>
              <a:rPr lang="el-GR" sz="7400" b="0" dirty="0">
                <a:solidFill>
                  <a:schemeClr val="dk1"/>
                </a:solidFill>
              </a:rPr>
              <a:t> a </a:t>
            </a:r>
            <a:r>
              <a:rPr lang="el-GR" sz="7400" b="0" dirty="0" err="1">
                <a:solidFill>
                  <a:schemeClr val="dk1"/>
                </a:solidFill>
              </a:rPr>
              <a:t>giallo</a:t>
            </a:r>
            <a:r>
              <a:rPr lang="en-US" sz="7400" b="0" dirty="0">
                <a:solidFill>
                  <a:schemeClr val="dk1"/>
                </a:solidFill>
              </a:rPr>
              <a:t> </a:t>
            </a:r>
            <a:r>
              <a:rPr lang="el-GR" sz="7400" b="0" dirty="0" err="1">
                <a:solidFill>
                  <a:schemeClr val="dk1"/>
                </a:solidFill>
              </a:rPr>
              <a:t>viola</a:t>
            </a:r>
            <a:r>
              <a:rPr lang="el-GR" sz="7400" b="0" dirty="0">
                <a:solidFill>
                  <a:schemeClr val="dk1"/>
                </a:solidFill>
              </a:rPr>
              <a:t>).</a:t>
            </a:r>
            <a:endParaRPr sz="74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7400" b="0" dirty="0">
                <a:solidFill>
                  <a:schemeClr val="dk1"/>
                </a:solidFill>
              </a:rPr>
              <a:t>C. </a:t>
            </a:r>
            <a:r>
              <a:rPr lang="el-GR" sz="7400" dirty="0" err="1">
                <a:solidFill>
                  <a:schemeClr val="dk1"/>
                </a:solidFill>
              </a:rPr>
              <a:t>Raccolta</a:t>
            </a:r>
            <a:r>
              <a:rPr lang="el-GR" sz="7400" dirty="0">
                <a:solidFill>
                  <a:schemeClr val="dk1"/>
                </a:solidFill>
              </a:rPr>
              <a:t> </a:t>
            </a:r>
            <a:r>
              <a:rPr lang="el-GR" sz="7400" dirty="0" err="1">
                <a:solidFill>
                  <a:schemeClr val="dk1"/>
                </a:solidFill>
              </a:rPr>
              <a:t>tardiva</a:t>
            </a:r>
            <a:r>
              <a:rPr lang="el-GR" sz="7400" dirty="0">
                <a:solidFill>
                  <a:schemeClr val="dk1"/>
                </a:solidFill>
              </a:rPr>
              <a:t> </a:t>
            </a:r>
            <a:r>
              <a:rPr lang="el-GR" sz="7400" b="0" dirty="0">
                <a:solidFill>
                  <a:schemeClr val="dk1"/>
                </a:solidFill>
              </a:rPr>
              <a:t>(olive </a:t>
            </a:r>
            <a:r>
              <a:rPr lang="el-GR" sz="7400" b="0" dirty="0" err="1">
                <a:solidFill>
                  <a:schemeClr val="dk1"/>
                </a:solidFill>
              </a:rPr>
              <a:t>mature</a:t>
            </a:r>
            <a:r>
              <a:rPr lang="el-GR" sz="7400" b="0" dirty="0">
                <a:solidFill>
                  <a:schemeClr val="dk1"/>
                </a:solidFill>
              </a:rPr>
              <a:t> </a:t>
            </a:r>
            <a:r>
              <a:rPr lang="el-GR" sz="7400" b="0" dirty="0" err="1">
                <a:solidFill>
                  <a:schemeClr val="dk1"/>
                </a:solidFill>
              </a:rPr>
              <a:t>di</a:t>
            </a:r>
            <a:r>
              <a:rPr lang="el-GR" sz="7400" b="0" dirty="0">
                <a:solidFill>
                  <a:schemeClr val="dk1"/>
                </a:solidFill>
              </a:rPr>
              <a:t> </a:t>
            </a:r>
            <a:r>
              <a:rPr lang="el-GR" sz="7400" b="0" dirty="0" err="1">
                <a:solidFill>
                  <a:schemeClr val="dk1"/>
                </a:solidFill>
              </a:rPr>
              <a:t>colore</a:t>
            </a:r>
            <a:r>
              <a:rPr lang="el-GR" sz="7400" b="0" dirty="0">
                <a:solidFill>
                  <a:schemeClr val="dk1"/>
                </a:solidFill>
              </a:rPr>
              <a:t> </a:t>
            </a:r>
            <a:r>
              <a:rPr lang="el-GR" sz="7400" b="0" dirty="0" err="1">
                <a:solidFill>
                  <a:schemeClr val="dk1"/>
                </a:solidFill>
              </a:rPr>
              <a:t>principalmente</a:t>
            </a:r>
            <a:r>
              <a:rPr lang="el-GR" sz="7400" b="0" dirty="0">
                <a:solidFill>
                  <a:schemeClr val="dk1"/>
                </a:solidFill>
              </a:rPr>
              <a:t> </a:t>
            </a:r>
            <a:r>
              <a:rPr lang="el-GR" sz="7400" b="0" dirty="0" err="1">
                <a:solidFill>
                  <a:schemeClr val="dk1"/>
                </a:solidFill>
              </a:rPr>
              <a:t>nero</a:t>
            </a:r>
            <a:r>
              <a:rPr lang="el-GR" sz="7400" b="0" dirty="0">
                <a:solidFill>
                  <a:schemeClr val="dk1"/>
                </a:solidFill>
              </a:rPr>
              <a:t>).</a:t>
            </a:r>
            <a:endParaRPr sz="74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104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2600" b="0" dirty="0">
              <a:solidFill>
                <a:schemeClr val="dk1"/>
              </a:solidFill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08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742950" lvl="1" indent="-171450" algn="just" rtl="0">
              <a:lnSpc>
                <a:spcPct val="8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 b="1" dirty="0">
              <a:latin typeface="Verdana"/>
              <a:ea typeface="Verdana"/>
              <a:cs typeface="Verdana"/>
              <a:sym typeface="Verdana"/>
            </a:endParaRPr>
          </a:p>
        </p:txBody>
      </p:sp>
      <p:graphicFrame>
        <p:nvGraphicFramePr>
          <p:cNvPr id="124" name="Google Shape;124;p5"/>
          <p:cNvGraphicFramePr/>
          <p:nvPr/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5" name="Google Shape;125;p5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6" name="Google Shape;126;p5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1060" y="1"/>
            <a:ext cx="860522" cy="7137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6"/>
          <p:cNvSpPr txBox="1">
            <a:spLocks noGrp="1"/>
          </p:cNvSpPr>
          <p:nvPr>
            <p:ph type="title"/>
          </p:nvPr>
        </p:nvSpPr>
        <p:spPr>
          <a:xfrm>
            <a:off x="136224" y="713740"/>
            <a:ext cx="8754176" cy="7137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br>
              <a:rPr lang="el-GR" sz="3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27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br>
              <a:rPr lang="en-US" sz="27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n-US" sz="27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n-US" sz="27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n-US" sz="27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100" b="1" dirty="0">
                <a:solidFill>
                  <a:srgbClr val="000000"/>
                </a:solidFill>
              </a:rPr>
              <a:t>QUANTITA DI CAMPIONI DI OLIO D’OLIVA</a:t>
            </a:r>
            <a:r>
              <a:rPr lang="el-GR" sz="31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br>
              <a:rPr lang="el-GR" sz="2700" dirty="0">
                <a:latin typeface="Arial"/>
                <a:ea typeface="Arial"/>
                <a:cs typeface="Arial"/>
                <a:sym typeface="Arial"/>
              </a:rPr>
            </a:br>
            <a:br>
              <a:rPr lang="el-GR" sz="27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200" dirty="0">
                <a:solidFill>
                  <a:srgbClr val="47796A"/>
                </a:solidFill>
              </a:rPr>
              <a:t> </a:t>
            </a:r>
            <a:endParaRPr sz="3200" dirty="0">
              <a:solidFill>
                <a:srgbClr val="47796A"/>
              </a:solidFill>
            </a:endParaRPr>
          </a:p>
        </p:txBody>
      </p:sp>
      <p:sp>
        <p:nvSpPr>
          <p:cNvPr id="134" name="Google Shape;134;p6"/>
          <p:cNvSpPr txBox="1">
            <a:spLocks noGrp="1"/>
          </p:cNvSpPr>
          <p:nvPr>
            <p:ph type="body" idx="1"/>
          </p:nvPr>
        </p:nvSpPr>
        <p:spPr>
          <a:xfrm>
            <a:off x="136224" y="2126842"/>
            <a:ext cx="8568900" cy="4549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34290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-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Sessanta</a:t>
            </a:r>
            <a:r>
              <a:rPr lang="el-GR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(60) 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campioni</a:t>
            </a:r>
            <a:r>
              <a:rPr lang="el-GR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di</a:t>
            </a:r>
            <a:r>
              <a:rPr lang="el-GR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olive 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di</a:t>
            </a:r>
            <a:r>
              <a:rPr lang="el-GR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tutte</a:t>
            </a:r>
            <a:r>
              <a:rPr lang="el-GR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le</a:t>
            </a:r>
            <a:r>
              <a:rPr lang="el-GR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varietà</a:t>
            </a:r>
            <a:r>
              <a:rPr lang="el-GR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sono</a:t>
            </a:r>
            <a:r>
              <a:rPr lang="el-GR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state</a:t>
            </a:r>
            <a:r>
              <a:rPr lang="el-GR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portate</a:t>
            </a:r>
            <a:r>
              <a:rPr lang="el-GR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a</a:t>
            </a:r>
            <a:r>
              <a:rPr lang="en-US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frantoi</a:t>
            </a:r>
            <a:r>
              <a:rPr lang="el-GR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locali</a:t>
            </a:r>
            <a:r>
              <a:rPr lang="el-GR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per 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l’estrazione</a:t>
            </a:r>
            <a:r>
              <a:rPr lang="el-GR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di</a:t>
            </a:r>
            <a:r>
              <a:rPr lang="el-GR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olio</a:t>
            </a:r>
            <a:r>
              <a:rPr lang="el-GR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d’oliva</a:t>
            </a:r>
            <a:r>
              <a:rPr lang="el-GR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, 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mantenendo</a:t>
            </a:r>
            <a:r>
              <a:rPr lang="el-GR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, 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dopo</a:t>
            </a:r>
            <a:r>
              <a:rPr lang="el-GR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la</a:t>
            </a:r>
            <a:r>
              <a:rPr lang="en-US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raccolta</a:t>
            </a:r>
            <a:r>
              <a:rPr lang="el-GR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, 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le</a:t>
            </a:r>
            <a:r>
              <a:rPr lang="el-GR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stesse</a:t>
            </a:r>
            <a:r>
              <a:rPr lang="el-GR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condizioni</a:t>
            </a:r>
            <a:r>
              <a:rPr lang="el-GR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7545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endParaRPr sz="7545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-</a:t>
            </a:r>
            <a:r>
              <a:rPr lang="el-GR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 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campioni</a:t>
            </a:r>
            <a:r>
              <a:rPr lang="el-GR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di</a:t>
            </a:r>
            <a:r>
              <a:rPr lang="el-GR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olio</a:t>
            </a:r>
            <a:r>
              <a:rPr lang="el-GR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d’oliva</a:t>
            </a:r>
            <a:r>
              <a:rPr lang="el-GR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ottenuti</a:t>
            </a:r>
            <a:r>
              <a:rPr lang="el-GR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ed</a:t>
            </a:r>
            <a:r>
              <a:rPr lang="el-GR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inviati</a:t>
            </a:r>
            <a:r>
              <a:rPr lang="el-GR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all’analisi</a:t>
            </a:r>
            <a:r>
              <a:rPr lang="el-GR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(in 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tre</a:t>
            </a:r>
            <a:r>
              <a:rPr lang="el-GR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aliquote</a:t>
            </a:r>
            <a:r>
              <a:rPr lang="en-US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identiche</a:t>
            </a:r>
            <a:r>
              <a:rPr lang="el-GR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per 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ogni</a:t>
            </a:r>
            <a:r>
              <a:rPr lang="el-GR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campione</a:t>
            </a:r>
            <a:r>
              <a:rPr lang="el-GR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) 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sono</a:t>
            </a:r>
            <a:r>
              <a:rPr lang="el-GR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stati</a:t>
            </a:r>
            <a:r>
              <a:rPr lang="el-GR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conservati</a:t>
            </a:r>
            <a:r>
              <a:rPr lang="el-GR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a 4° C 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fino</a:t>
            </a:r>
            <a:r>
              <a:rPr lang="el-GR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alla</a:t>
            </a:r>
            <a:r>
              <a:rPr lang="en-US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esecuzione</a:t>
            </a:r>
            <a:r>
              <a:rPr lang="el-GR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delle</a:t>
            </a:r>
            <a:r>
              <a:rPr lang="el-GR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analisi</a:t>
            </a:r>
            <a:r>
              <a:rPr lang="el-GR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7545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7545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-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Il</a:t>
            </a:r>
            <a:r>
              <a:rPr lang="el-GR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procedimento</a:t>
            </a:r>
            <a:r>
              <a:rPr lang="el-GR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sopra</a:t>
            </a:r>
            <a:r>
              <a:rPr lang="el-GR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descritto</a:t>
            </a:r>
            <a:r>
              <a:rPr lang="el-GR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è 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stato</a:t>
            </a:r>
            <a:r>
              <a:rPr lang="el-GR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ripetuto</a:t>
            </a:r>
            <a:r>
              <a:rPr lang="el-GR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per 2 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anni</a:t>
            </a:r>
            <a:r>
              <a:rPr lang="el-GR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545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consecutiv</a:t>
            </a:r>
            <a:r>
              <a:rPr lang="en-US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 </a:t>
            </a:r>
            <a:r>
              <a:rPr lang="el-GR" sz="7545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(2019 e 2020)</a:t>
            </a:r>
            <a:endParaRPr sz="7545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742950" lvl="1" indent="-171450" algn="just" rtl="0">
              <a:lnSpc>
                <a:spcPct val="8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 b="1" dirty="0">
              <a:latin typeface="Verdana"/>
              <a:ea typeface="Verdana"/>
              <a:cs typeface="Verdana"/>
              <a:sym typeface="Verdana"/>
            </a:endParaRPr>
          </a:p>
        </p:txBody>
      </p:sp>
      <p:graphicFrame>
        <p:nvGraphicFramePr>
          <p:cNvPr id="135" name="Google Shape;135;p6"/>
          <p:cNvGraphicFramePr/>
          <p:nvPr/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6" name="Google Shape;136;p6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7" name="Google Shape;137;p6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609" y="14378"/>
            <a:ext cx="1060703" cy="879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7"/>
          <p:cNvSpPr txBox="1">
            <a:spLocks noGrp="1"/>
          </p:cNvSpPr>
          <p:nvPr>
            <p:ph type="title"/>
          </p:nvPr>
        </p:nvSpPr>
        <p:spPr>
          <a:xfrm>
            <a:off x="137615" y="1130968"/>
            <a:ext cx="8754300" cy="5985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br>
              <a:rPr lang="el-GR" sz="3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24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24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br>
              <a:rPr lang="en-US" sz="24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n-US" sz="24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n-US" sz="24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2400" b="1" dirty="0">
                <a:solidFill>
                  <a:srgbClr val="000000"/>
                </a:solidFill>
              </a:rPr>
              <a:t>ANALISI CHIMICHE REALIZZATE IN BASE AL REG. (UE) 2568/91</a:t>
            </a:r>
            <a:r>
              <a:rPr lang="el-GR" sz="24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br>
              <a:rPr lang="el-GR" sz="2700" dirty="0">
                <a:latin typeface="Arial"/>
                <a:ea typeface="Arial"/>
                <a:cs typeface="Arial"/>
                <a:sym typeface="Arial"/>
              </a:rPr>
            </a:br>
            <a:br>
              <a:rPr lang="el-GR" sz="27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200" dirty="0">
                <a:solidFill>
                  <a:srgbClr val="47796A"/>
                </a:solidFill>
              </a:rPr>
              <a:t> </a:t>
            </a:r>
            <a:endParaRPr sz="3200" dirty="0">
              <a:solidFill>
                <a:srgbClr val="47796A"/>
              </a:solidFill>
            </a:endParaRPr>
          </a:p>
        </p:txBody>
      </p:sp>
      <p:sp>
        <p:nvSpPr>
          <p:cNvPr id="145" name="Google Shape;145;p7"/>
          <p:cNvSpPr txBox="1">
            <a:spLocks noGrp="1"/>
          </p:cNvSpPr>
          <p:nvPr>
            <p:ph type="body" idx="1"/>
          </p:nvPr>
        </p:nvSpPr>
        <p:spPr>
          <a:xfrm>
            <a:off x="252085" y="1923754"/>
            <a:ext cx="8568900" cy="417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457200" lvl="0" indent="-249725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333"/>
              <a:buFont typeface="Verdana"/>
              <a:buChar char="●"/>
            </a:pPr>
            <a:r>
              <a:rPr lang="el-GR" sz="733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Determinazione</a:t>
            </a:r>
            <a:r>
              <a:rPr lang="el-GR" sz="733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33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dell’acidità</a:t>
            </a:r>
            <a:endParaRPr sz="733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75"/>
              <a:buNone/>
            </a:pPr>
            <a:endParaRPr sz="733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lvl="0" indent="-256075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433"/>
              <a:buFont typeface="Verdana"/>
              <a:buChar char="•"/>
            </a:pPr>
            <a:r>
              <a:rPr lang="el-GR" sz="733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Numero</a:t>
            </a:r>
            <a:r>
              <a:rPr lang="el-GR" sz="733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33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di</a:t>
            </a:r>
            <a:r>
              <a:rPr lang="el-GR" sz="733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33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perossidi</a:t>
            </a:r>
            <a:endParaRPr sz="733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75"/>
              <a:buNone/>
            </a:pPr>
            <a:endParaRPr sz="733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lvl="0" indent="-256075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433"/>
              <a:buFont typeface="Verdana"/>
              <a:buChar char="•"/>
            </a:pPr>
            <a:r>
              <a:rPr lang="el-GR" sz="733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Analisi</a:t>
            </a:r>
            <a:r>
              <a:rPr lang="el-GR" sz="733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33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spettrofotometrica</a:t>
            </a:r>
            <a:r>
              <a:rPr lang="el-GR" sz="733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33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nell’UV</a:t>
            </a:r>
            <a:r>
              <a:rPr lang="el-GR" sz="733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(K232 e K268)</a:t>
            </a:r>
            <a:endParaRPr sz="733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endParaRPr sz="733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lvl="0" indent="-256075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433"/>
              <a:buFont typeface="Verdana"/>
              <a:buChar char="•"/>
            </a:pPr>
            <a:r>
              <a:rPr lang="el-GR" sz="733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Fenoli</a:t>
            </a:r>
            <a:endParaRPr sz="733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75"/>
              <a:buNone/>
            </a:pPr>
            <a:endParaRPr sz="733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lvl="0" indent="-256075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433"/>
              <a:buFont typeface="Verdana"/>
              <a:buChar char="•"/>
            </a:pPr>
            <a:r>
              <a:rPr lang="el-GR" sz="733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Steroli</a:t>
            </a:r>
            <a:endParaRPr sz="733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75"/>
              <a:buNone/>
            </a:pPr>
            <a:endParaRPr sz="733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lvl="0" indent="-256075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433"/>
              <a:buFont typeface="Verdana"/>
              <a:buChar char="•"/>
            </a:pPr>
            <a:r>
              <a:rPr lang="el-GR" sz="733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Alcoli</a:t>
            </a:r>
            <a:r>
              <a:rPr lang="el-GR" sz="733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33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Triterpenici</a:t>
            </a:r>
            <a:endParaRPr sz="733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75"/>
              <a:buNone/>
            </a:pPr>
            <a:endParaRPr sz="733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lvl="0" indent="-256075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433"/>
              <a:buFont typeface="Verdana"/>
              <a:buChar char="•"/>
            </a:pPr>
            <a:r>
              <a:rPr lang="el-GR" sz="733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Determinazione</a:t>
            </a:r>
            <a:r>
              <a:rPr lang="el-GR" sz="733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33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degli</a:t>
            </a:r>
            <a:r>
              <a:rPr lang="el-GR" sz="733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33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esteri</a:t>
            </a:r>
            <a:r>
              <a:rPr lang="el-GR" sz="733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33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metilici</a:t>
            </a:r>
            <a:r>
              <a:rPr lang="el-GR" sz="733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33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degli</a:t>
            </a:r>
            <a:r>
              <a:rPr lang="el-GR" sz="733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33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acidi</a:t>
            </a:r>
            <a:r>
              <a:rPr lang="el-GR" sz="733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33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grassi</a:t>
            </a:r>
            <a:endParaRPr sz="733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75"/>
              <a:buNone/>
            </a:pPr>
            <a:endParaRPr sz="733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lvl="0" indent="-256075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433"/>
              <a:buFont typeface="Verdana"/>
              <a:buChar char="•"/>
            </a:pPr>
            <a:r>
              <a:rPr lang="el-GR" sz="733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Determinazione</a:t>
            </a:r>
            <a:r>
              <a:rPr lang="el-GR" sz="733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33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dei</a:t>
            </a:r>
            <a:r>
              <a:rPr lang="el-GR" sz="733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33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triacilgliceroli</a:t>
            </a:r>
            <a:r>
              <a:rPr lang="el-GR" sz="733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733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con</a:t>
            </a:r>
            <a:r>
              <a:rPr lang="el-GR" sz="733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ECN42.</a:t>
            </a:r>
            <a:endParaRPr sz="733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742950" lvl="1" indent="-171450" algn="just" rtl="0">
              <a:lnSpc>
                <a:spcPct val="8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 b="1" dirty="0">
              <a:latin typeface="Verdana"/>
              <a:ea typeface="Verdana"/>
              <a:cs typeface="Verdana"/>
              <a:sym typeface="Verdana"/>
            </a:endParaRPr>
          </a:p>
        </p:txBody>
      </p:sp>
      <p:graphicFrame>
        <p:nvGraphicFramePr>
          <p:cNvPr id="146" name="Google Shape;146;p7"/>
          <p:cNvGraphicFramePr/>
          <p:nvPr/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7" name="Google Shape;147;p7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8" name="Google Shape;148;p7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789" y="55321"/>
            <a:ext cx="919812" cy="7629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8"/>
          <p:cNvSpPr txBox="1">
            <a:spLocks noGrp="1"/>
          </p:cNvSpPr>
          <p:nvPr>
            <p:ph type="title"/>
          </p:nvPr>
        </p:nvSpPr>
        <p:spPr>
          <a:xfrm>
            <a:off x="179512" y="980728"/>
            <a:ext cx="8754176" cy="7137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br>
              <a:rPr lang="el-GR" sz="3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n-US" sz="3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n-US" sz="3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n-US" sz="3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2400" b="1" dirty="0">
                <a:solidFill>
                  <a:srgbClr val="000000"/>
                </a:solidFill>
              </a:rPr>
              <a:t>REQUISITI MINIMI DELLE CARATTERISTICHE ORGANOLETTICHE DEGLI OLI D’OLIVA SELEZIONATI</a:t>
            </a:r>
            <a:endParaRPr sz="2400" b="1" dirty="0">
              <a:solidFill>
                <a:srgbClr val="000000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33333"/>
              <a:buFont typeface="Arial"/>
              <a:buNone/>
            </a:pPr>
            <a:br>
              <a:rPr lang="el-GR" sz="27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200" dirty="0">
                <a:solidFill>
                  <a:srgbClr val="47796A"/>
                </a:solidFill>
              </a:rPr>
              <a:t> </a:t>
            </a:r>
            <a:endParaRPr sz="3200" dirty="0">
              <a:solidFill>
                <a:srgbClr val="47796A"/>
              </a:solidFill>
            </a:endParaRPr>
          </a:p>
        </p:txBody>
      </p:sp>
      <p:sp>
        <p:nvSpPr>
          <p:cNvPr id="156" name="Google Shape;156;p8"/>
          <p:cNvSpPr txBox="1">
            <a:spLocks noGrp="1"/>
          </p:cNvSpPr>
          <p:nvPr>
            <p:ph type="body" idx="1"/>
          </p:nvPr>
        </p:nvSpPr>
        <p:spPr>
          <a:xfrm>
            <a:off x="447936" y="1556792"/>
            <a:ext cx="8300528" cy="5040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</a:pPr>
            <a:endParaRPr sz="280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</a:pPr>
            <a:endParaRPr sz="280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</a:pPr>
            <a:endParaRPr sz="280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</a:pPr>
            <a:endParaRPr sz="2800" dirty="0">
              <a:solidFill>
                <a:schemeClr val="dk1"/>
              </a:solidFill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Noto Sans Symbols"/>
              <a:buNone/>
            </a:pPr>
            <a:endParaRPr sz="280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104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</a:pPr>
            <a:endParaRPr sz="2400" b="0" dirty="0">
              <a:solidFill>
                <a:schemeClr val="dk1"/>
              </a:solidFill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04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742950" lvl="1" indent="-171450" algn="just" rtl="0">
              <a:lnSpc>
                <a:spcPct val="8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 b="1" dirty="0">
              <a:latin typeface="Verdana"/>
              <a:ea typeface="Verdana"/>
              <a:cs typeface="Verdana"/>
              <a:sym typeface="Verdana"/>
            </a:endParaRPr>
          </a:p>
        </p:txBody>
      </p:sp>
      <p:graphicFrame>
        <p:nvGraphicFramePr>
          <p:cNvPr id="157" name="Google Shape;157;p8"/>
          <p:cNvGraphicFramePr/>
          <p:nvPr/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8" name="Google Shape;158;p8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9" name="Google Shape;159;p8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3499" y="1"/>
            <a:ext cx="860522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26851" y="1752361"/>
            <a:ext cx="2676997" cy="26847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203848" y="3632535"/>
            <a:ext cx="2376264" cy="23734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8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829271" y="1752361"/>
            <a:ext cx="2238876" cy="23743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9"/>
          <p:cNvSpPr txBox="1">
            <a:spLocks noGrp="1"/>
          </p:cNvSpPr>
          <p:nvPr>
            <p:ph type="title"/>
          </p:nvPr>
        </p:nvSpPr>
        <p:spPr>
          <a:xfrm>
            <a:off x="165831" y="875877"/>
            <a:ext cx="8754300" cy="664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br>
              <a:rPr lang="el-GR" sz="3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n-US" sz="3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n-US" sz="3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n-US" sz="24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2400" b="1" dirty="0">
                <a:solidFill>
                  <a:srgbClr val="000000"/>
                </a:solidFill>
              </a:rPr>
              <a:t>REQUISITI MINIMI DELLE CARATTERISTICHE AROMATICHE DEGLI OLI D’OLIVA SELEZIONATI</a:t>
            </a:r>
            <a:endParaRPr sz="2400" b="1" dirty="0">
              <a:solidFill>
                <a:srgbClr val="000000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33333"/>
              <a:buFont typeface="Arial"/>
              <a:buNone/>
            </a:pPr>
            <a:br>
              <a:rPr lang="el-GR" sz="27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200" dirty="0">
                <a:solidFill>
                  <a:srgbClr val="47796A"/>
                </a:solidFill>
              </a:rPr>
              <a:t> </a:t>
            </a:r>
            <a:endParaRPr sz="3200" dirty="0">
              <a:solidFill>
                <a:srgbClr val="47796A"/>
              </a:solidFill>
            </a:endParaRPr>
          </a:p>
        </p:txBody>
      </p:sp>
      <p:sp>
        <p:nvSpPr>
          <p:cNvPr id="170" name="Google Shape;170;p9"/>
          <p:cNvSpPr txBox="1">
            <a:spLocks noGrp="1"/>
          </p:cNvSpPr>
          <p:nvPr>
            <p:ph type="body" idx="1"/>
          </p:nvPr>
        </p:nvSpPr>
        <p:spPr>
          <a:xfrm>
            <a:off x="392717" y="1540022"/>
            <a:ext cx="8300528" cy="5040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</a:pPr>
            <a:endParaRPr sz="28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</a:pPr>
            <a:endParaRPr sz="28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</a:pPr>
            <a:endParaRPr sz="28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</a:pPr>
            <a:endParaRPr sz="2800">
              <a:solidFill>
                <a:schemeClr val="dk1"/>
              </a:solidFill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Noto Sans Symbols"/>
              <a:buNone/>
            </a:pPr>
            <a:endParaRPr sz="28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104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</a:pPr>
            <a:endParaRPr sz="2400" b="0">
              <a:solidFill>
                <a:schemeClr val="dk1"/>
              </a:solidFill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04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Noto Sans Symbols"/>
              <a:buNone/>
            </a:pPr>
            <a:endParaRPr sz="2800" b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Noto Sans Symbols"/>
              <a:buNone/>
            </a:pPr>
            <a:endParaRPr sz="2800" b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Noto Sans Symbols"/>
              <a:buNone/>
            </a:pPr>
            <a:endParaRPr sz="2800" b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Noto Sans Symbols"/>
              <a:buNone/>
            </a:pPr>
            <a:endParaRPr sz="2800" b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Noto Sans Symbols"/>
              <a:buNone/>
            </a:pPr>
            <a:endParaRPr sz="2800" b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742950" lvl="1" indent="-171450" algn="just" rtl="0">
              <a:lnSpc>
                <a:spcPct val="8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 b="1">
              <a:latin typeface="Verdana"/>
              <a:ea typeface="Verdana"/>
              <a:cs typeface="Verdana"/>
              <a:sym typeface="Verdana"/>
            </a:endParaRPr>
          </a:p>
        </p:txBody>
      </p:sp>
      <p:graphicFrame>
        <p:nvGraphicFramePr>
          <p:cNvPr id="171" name="Google Shape;171;p9"/>
          <p:cNvGraphicFramePr/>
          <p:nvPr/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2" name="Google Shape;172;p9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3" name="Google Shape;173;p9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3499" y="1"/>
            <a:ext cx="860522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65832" y="1711759"/>
            <a:ext cx="3081463" cy="2774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198709" y="1635540"/>
            <a:ext cx="2721422" cy="2851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9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2798009" y="3132909"/>
            <a:ext cx="3600400" cy="37250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858</Words>
  <Application>Microsoft Office PowerPoint</Application>
  <PresentationFormat>Προβολή στην οθόνη (4:3)</PresentationFormat>
  <Paragraphs>123</Paragraphs>
  <Slides>9</Slides>
  <Notes>9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9</vt:i4>
      </vt:variant>
    </vt:vector>
  </HeadingPairs>
  <TitlesOfParts>
    <vt:vector size="13" baseType="lpstr">
      <vt:lpstr>Arial</vt:lpstr>
      <vt:lpstr>Noto Sans Symbols</vt:lpstr>
      <vt:lpstr>Verdana</vt:lpstr>
      <vt:lpstr>Θέμα του Office</vt:lpstr>
      <vt:lpstr>   U.T. 8: PRESENTAZIONE DEI COMUNI VALORI/CRITERI/METODI DI GARANZIA DELL’AUTENTICITÀ DEGLI OLI DI OLIVA NELL’AMBITO DEL PROGETTO AUTHENTIC-OLIVE-NET  ”Certification of Authenticity and Development of a Promotion Network olive products in the across border GREECE – ITALY area” https://interreg-authentic-olive-net.eu/       Il presente testo è stato prodotto con il sostegno economico dell’Unione Europea e rispecchia i punti di vista degli autori e l’Autorità di Gestione non è responsabile per qualsiasi uso delle informazioni contenute in questo documento. </vt:lpstr>
      <vt:lpstr>  SISTEMA COMUNE DI VALORI DEL PROGETTO AUTHENTIC-OLIVE-NET PRESUPPOSTI PER LA PARTECIPAZIONE DI UN PRODUTTORE OLIVICOLO       </vt:lpstr>
      <vt:lpstr>   SISTEMA COMUNE DI VALORI DEL PROGETTO AUTHENTIC-OLIVE-NET IL DECALOGO DEI VALORI COMUNI      </vt:lpstr>
      <vt:lpstr>   METODOLOGIA DI DEFINIZIONE DEI LIMITI DEI PARAMETRI CHIMICO- FISICI PER LE VARIETÀ DI OLI DI OLIVA SCELTE        </vt:lpstr>
      <vt:lpstr>      METODOLOGIA DI RACCOLTA DI CAMPIONI DI OLIO D’OLIVA      </vt:lpstr>
      <vt:lpstr>       QUANTITA DI CAMPIONI DI OLIO D’OLIVA        </vt:lpstr>
      <vt:lpstr>      ANALISI CHIMICHE REALIZZATE IN BASE AL REG. (UE) 2568/91        </vt:lpstr>
      <vt:lpstr>     REQUISITI MINIMI DELLE CARATTERISTICHE ORGANOLETTICHE DEGLI OLI D’OLIVA SELEZIONATI      </vt:lpstr>
      <vt:lpstr>     REQUISITI MINIMI DELLE CARATTERISTICHE AROMATICHE DEGLI OLI D’OLIVA SELEZIONATI  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U.T. 8: PRESENTAZIONE DEI COMUNI VALORI/CRITERI/METODI DI GARANZIA DELL’AUTENTICITÀ DEGLI OLI DI OLIVA NELL’AMBITO DEL PROGETTO AUTHENTIC-OLIVE-NET  ”Certification of Authenticity and Development of a Promotion Network olive products in the across border GREECE – ITALY area” https://interreg-authentic-olive-net.eu/       Il presente testo è stato prodotto con il sostegno economico dell’Unione Europea e rispecchia i punti di vista degli autori e l’Autorità di Gestione non è responsabile per qualsiasi uso delle informazioni contenute in questo documento.  </dc:title>
  <dc:creator>Stevy</dc:creator>
  <cp:lastModifiedBy>EURICON</cp:lastModifiedBy>
  <cp:revision>24</cp:revision>
  <dcterms:created xsi:type="dcterms:W3CDTF">2012-09-06T09:03:05Z</dcterms:created>
  <dcterms:modified xsi:type="dcterms:W3CDTF">2021-08-04T11:29:47Z</dcterms:modified>
</cp:coreProperties>
</file>