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6" r:id="rId10"/>
    <p:sldId id="267" r:id="rId11"/>
    <p:sldId id="268" r:id="rId12"/>
    <p:sldId id="269" r:id="rId13"/>
    <p:sldId id="270" r:id="rId14"/>
  </p:sldIdLst>
  <p:sldSz cx="9144000" cy="6858000" type="screen4x3"/>
  <p:notesSz cx="6735763" cy="98663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hlIJkticfV2bIXHp9ewUdjxIXKN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DE25495-4673-4762-87BE-E03A678D7427}">
  <a:tblStyle styleId="{0DE25495-4673-4762-87BE-E03A678D742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116" y="12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customschemas.google.com/relationships/presentationmetadata" Target="meta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DBAE-42E4-B646-79426AEC748C}"/>
            </c:ext>
          </c:extLst>
        </c:ser>
        <c:dLbls>
          <c:showLegendKey val="0"/>
          <c:showVal val="0"/>
          <c:showCatName val="0"/>
          <c:showSerName val="0"/>
          <c:showPercent val="0"/>
          <c:showBubbleSize val="0"/>
        </c:dLbls>
        <c:axId val="126623232"/>
        <c:axId val="90929344"/>
      </c:radarChart>
      <c:catAx>
        <c:axId val="126623232"/>
        <c:scaling>
          <c:orientation val="minMax"/>
        </c:scaling>
        <c:delete val="1"/>
        <c:axPos val="b"/>
        <c:numFmt formatCode="General" sourceLinked="1"/>
        <c:majorTickMark val="none"/>
        <c:minorTickMark val="none"/>
        <c:tickLblPos val="none"/>
        <c:crossAx val="90929344"/>
        <c:crosses val="autoZero"/>
        <c:auto val="1"/>
        <c:lblAlgn val="ctr"/>
        <c:lblOffset val="100"/>
        <c:noMultiLvlLbl val="0"/>
      </c:catAx>
      <c:valAx>
        <c:axId val="90929344"/>
        <c:scaling>
          <c:orientation val="minMax"/>
        </c:scaling>
        <c:delete val="1"/>
        <c:axPos val="l"/>
        <c:numFmt formatCode="General" sourceLinked="1"/>
        <c:majorTickMark val="out"/>
        <c:minorTickMark val="none"/>
        <c:tickLblPos val="none"/>
        <c:crossAx val="1266232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52F2-4691-BE70-619DF3649240}"/>
            </c:ext>
          </c:extLst>
        </c:ser>
        <c:dLbls>
          <c:showLegendKey val="0"/>
          <c:showVal val="0"/>
          <c:showCatName val="0"/>
          <c:showSerName val="0"/>
          <c:showPercent val="0"/>
          <c:showBubbleSize val="0"/>
        </c:dLbls>
        <c:axId val="143633408"/>
        <c:axId val="143075584"/>
      </c:radarChart>
      <c:catAx>
        <c:axId val="143633408"/>
        <c:scaling>
          <c:orientation val="minMax"/>
        </c:scaling>
        <c:delete val="1"/>
        <c:axPos val="b"/>
        <c:numFmt formatCode="General" sourceLinked="1"/>
        <c:majorTickMark val="none"/>
        <c:minorTickMark val="none"/>
        <c:tickLblPos val="none"/>
        <c:crossAx val="143075584"/>
        <c:crosses val="autoZero"/>
        <c:auto val="1"/>
        <c:lblAlgn val="ctr"/>
        <c:lblOffset val="100"/>
        <c:noMultiLvlLbl val="0"/>
      </c:catAx>
      <c:valAx>
        <c:axId val="143075584"/>
        <c:scaling>
          <c:orientation val="minMax"/>
        </c:scaling>
        <c:delete val="1"/>
        <c:axPos val="l"/>
        <c:numFmt formatCode="General" sourceLinked="1"/>
        <c:majorTickMark val="out"/>
        <c:minorTickMark val="none"/>
        <c:tickLblPos val="none"/>
        <c:crossAx val="14363340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82FE-4CB6-ADD2-63D535E662F5}"/>
            </c:ext>
          </c:extLst>
        </c:ser>
        <c:dLbls>
          <c:showLegendKey val="0"/>
          <c:showVal val="0"/>
          <c:showCatName val="0"/>
          <c:showSerName val="0"/>
          <c:showPercent val="0"/>
          <c:showBubbleSize val="0"/>
        </c:dLbls>
        <c:axId val="88380928"/>
        <c:axId val="143077312"/>
      </c:radarChart>
      <c:catAx>
        <c:axId val="88380928"/>
        <c:scaling>
          <c:orientation val="minMax"/>
        </c:scaling>
        <c:delete val="1"/>
        <c:axPos val="b"/>
        <c:numFmt formatCode="General" sourceLinked="1"/>
        <c:majorTickMark val="none"/>
        <c:minorTickMark val="none"/>
        <c:tickLblPos val="none"/>
        <c:crossAx val="143077312"/>
        <c:crosses val="autoZero"/>
        <c:auto val="1"/>
        <c:lblAlgn val="ctr"/>
        <c:lblOffset val="100"/>
        <c:noMultiLvlLbl val="0"/>
      </c:catAx>
      <c:valAx>
        <c:axId val="143077312"/>
        <c:scaling>
          <c:orientation val="minMax"/>
        </c:scaling>
        <c:delete val="1"/>
        <c:axPos val="l"/>
        <c:numFmt formatCode="General" sourceLinked="1"/>
        <c:majorTickMark val="out"/>
        <c:minorTickMark val="none"/>
        <c:tickLblPos val="none"/>
        <c:crossAx val="8838092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EE88-4681-946E-9AF1C8B503D6}"/>
            </c:ext>
          </c:extLst>
        </c:ser>
        <c:dLbls>
          <c:showLegendKey val="0"/>
          <c:showVal val="0"/>
          <c:showCatName val="0"/>
          <c:showSerName val="0"/>
          <c:showPercent val="0"/>
          <c:showBubbleSize val="0"/>
        </c:dLbls>
        <c:axId val="88774656"/>
        <c:axId val="157951104"/>
      </c:radarChart>
      <c:catAx>
        <c:axId val="88774656"/>
        <c:scaling>
          <c:orientation val="minMax"/>
        </c:scaling>
        <c:delete val="1"/>
        <c:axPos val="b"/>
        <c:numFmt formatCode="General" sourceLinked="1"/>
        <c:majorTickMark val="none"/>
        <c:minorTickMark val="none"/>
        <c:tickLblPos val="none"/>
        <c:crossAx val="157951104"/>
        <c:crosses val="autoZero"/>
        <c:auto val="1"/>
        <c:lblAlgn val="ctr"/>
        <c:lblOffset val="100"/>
        <c:noMultiLvlLbl val="0"/>
      </c:catAx>
      <c:valAx>
        <c:axId val="157951104"/>
        <c:scaling>
          <c:orientation val="minMax"/>
        </c:scaling>
        <c:delete val="1"/>
        <c:axPos val="l"/>
        <c:numFmt formatCode="General" sourceLinked="1"/>
        <c:majorTickMark val="out"/>
        <c:minorTickMark val="none"/>
        <c:tickLblPos val="none"/>
        <c:crossAx val="8877465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B564-485A-A385-7B51B7272835}"/>
            </c:ext>
          </c:extLst>
        </c:ser>
        <c:dLbls>
          <c:showLegendKey val="0"/>
          <c:showVal val="0"/>
          <c:showCatName val="0"/>
          <c:showSerName val="0"/>
          <c:showPercent val="0"/>
          <c:showBubbleSize val="0"/>
        </c:dLbls>
        <c:axId val="132478464"/>
        <c:axId val="39836416"/>
      </c:radarChart>
      <c:catAx>
        <c:axId val="132478464"/>
        <c:scaling>
          <c:orientation val="minMax"/>
        </c:scaling>
        <c:delete val="1"/>
        <c:axPos val="b"/>
        <c:numFmt formatCode="General" sourceLinked="1"/>
        <c:majorTickMark val="none"/>
        <c:minorTickMark val="none"/>
        <c:tickLblPos val="none"/>
        <c:crossAx val="39836416"/>
        <c:crosses val="autoZero"/>
        <c:auto val="1"/>
        <c:lblAlgn val="ctr"/>
        <c:lblOffset val="100"/>
        <c:noMultiLvlLbl val="0"/>
      </c:catAx>
      <c:valAx>
        <c:axId val="39836416"/>
        <c:scaling>
          <c:orientation val="minMax"/>
        </c:scaling>
        <c:delete val="1"/>
        <c:axPos val="l"/>
        <c:numFmt formatCode="General" sourceLinked="1"/>
        <c:majorTickMark val="out"/>
        <c:minorTickMark val="none"/>
        <c:tickLblPos val="none"/>
        <c:crossAx val="1324784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DA90-4309-A006-F1A4C4470D74}"/>
            </c:ext>
          </c:extLst>
        </c:ser>
        <c:dLbls>
          <c:showLegendKey val="0"/>
          <c:showVal val="0"/>
          <c:showCatName val="0"/>
          <c:showSerName val="0"/>
          <c:showPercent val="0"/>
          <c:showBubbleSize val="0"/>
        </c:dLbls>
        <c:axId val="132478976"/>
        <c:axId val="126300672"/>
      </c:radarChart>
      <c:catAx>
        <c:axId val="132478976"/>
        <c:scaling>
          <c:orientation val="minMax"/>
        </c:scaling>
        <c:delete val="1"/>
        <c:axPos val="b"/>
        <c:numFmt formatCode="General" sourceLinked="1"/>
        <c:majorTickMark val="none"/>
        <c:minorTickMark val="none"/>
        <c:tickLblPos val="none"/>
        <c:crossAx val="126300672"/>
        <c:crosses val="autoZero"/>
        <c:auto val="1"/>
        <c:lblAlgn val="ctr"/>
        <c:lblOffset val="100"/>
        <c:noMultiLvlLbl val="0"/>
      </c:catAx>
      <c:valAx>
        <c:axId val="126300672"/>
        <c:scaling>
          <c:orientation val="minMax"/>
        </c:scaling>
        <c:delete val="1"/>
        <c:axPos val="l"/>
        <c:numFmt formatCode="General" sourceLinked="1"/>
        <c:majorTickMark val="out"/>
        <c:minorTickMark val="none"/>
        <c:tickLblPos val="none"/>
        <c:crossAx val="132478976"/>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D729-4BBE-A966-5B8468FD41E8}"/>
            </c:ext>
          </c:extLst>
        </c:ser>
        <c:dLbls>
          <c:showLegendKey val="0"/>
          <c:showVal val="0"/>
          <c:showCatName val="0"/>
          <c:showSerName val="0"/>
          <c:showPercent val="0"/>
          <c:showBubbleSize val="0"/>
        </c:dLbls>
        <c:axId val="33103360"/>
        <c:axId val="126304256"/>
      </c:radarChart>
      <c:catAx>
        <c:axId val="33103360"/>
        <c:scaling>
          <c:orientation val="minMax"/>
        </c:scaling>
        <c:delete val="1"/>
        <c:axPos val="b"/>
        <c:numFmt formatCode="General" sourceLinked="1"/>
        <c:majorTickMark val="none"/>
        <c:minorTickMark val="none"/>
        <c:tickLblPos val="none"/>
        <c:crossAx val="126304256"/>
        <c:crosses val="autoZero"/>
        <c:auto val="1"/>
        <c:lblAlgn val="ctr"/>
        <c:lblOffset val="100"/>
        <c:noMultiLvlLbl val="0"/>
      </c:catAx>
      <c:valAx>
        <c:axId val="126304256"/>
        <c:scaling>
          <c:orientation val="minMax"/>
        </c:scaling>
        <c:delete val="1"/>
        <c:axPos val="l"/>
        <c:numFmt formatCode="General" sourceLinked="1"/>
        <c:majorTickMark val="out"/>
        <c:minorTickMark val="none"/>
        <c:tickLblPos val="none"/>
        <c:crossAx val="3310336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A38F-490F-AA70-5BA84D279879}"/>
            </c:ext>
          </c:extLst>
        </c:ser>
        <c:dLbls>
          <c:showLegendKey val="0"/>
          <c:showVal val="0"/>
          <c:showCatName val="0"/>
          <c:showSerName val="0"/>
          <c:showPercent val="0"/>
          <c:showBubbleSize val="0"/>
        </c:dLbls>
        <c:axId val="34383872"/>
        <c:axId val="126308864"/>
      </c:radarChart>
      <c:catAx>
        <c:axId val="34383872"/>
        <c:scaling>
          <c:orientation val="minMax"/>
        </c:scaling>
        <c:delete val="1"/>
        <c:axPos val="b"/>
        <c:numFmt formatCode="General" sourceLinked="1"/>
        <c:majorTickMark val="none"/>
        <c:minorTickMark val="none"/>
        <c:tickLblPos val="none"/>
        <c:crossAx val="126308864"/>
        <c:crosses val="autoZero"/>
        <c:auto val="1"/>
        <c:lblAlgn val="ctr"/>
        <c:lblOffset val="100"/>
        <c:noMultiLvlLbl val="0"/>
      </c:catAx>
      <c:valAx>
        <c:axId val="126308864"/>
        <c:scaling>
          <c:orientation val="minMax"/>
        </c:scaling>
        <c:delete val="1"/>
        <c:axPos val="l"/>
        <c:numFmt formatCode="General" sourceLinked="1"/>
        <c:majorTickMark val="out"/>
        <c:minorTickMark val="none"/>
        <c:tickLblPos val="none"/>
        <c:crossAx val="3438387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6C59-4C6B-8B6B-99CC8C72F992}"/>
            </c:ext>
          </c:extLst>
        </c:ser>
        <c:dLbls>
          <c:showLegendKey val="0"/>
          <c:showVal val="0"/>
          <c:showCatName val="0"/>
          <c:showSerName val="0"/>
          <c:showPercent val="0"/>
          <c:showBubbleSize val="0"/>
        </c:dLbls>
        <c:axId val="34456064"/>
        <c:axId val="126345216"/>
      </c:radarChart>
      <c:catAx>
        <c:axId val="34456064"/>
        <c:scaling>
          <c:orientation val="minMax"/>
        </c:scaling>
        <c:delete val="1"/>
        <c:axPos val="b"/>
        <c:numFmt formatCode="General" sourceLinked="1"/>
        <c:majorTickMark val="none"/>
        <c:minorTickMark val="none"/>
        <c:tickLblPos val="none"/>
        <c:crossAx val="126345216"/>
        <c:crosses val="autoZero"/>
        <c:auto val="1"/>
        <c:lblAlgn val="ctr"/>
        <c:lblOffset val="100"/>
        <c:noMultiLvlLbl val="0"/>
      </c:catAx>
      <c:valAx>
        <c:axId val="126345216"/>
        <c:scaling>
          <c:orientation val="minMax"/>
        </c:scaling>
        <c:delete val="1"/>
        <c:axPos val="l"/>
        <c:numFmt formatCode="General" sourceLinked="1"/>
        <c:majorTickMark val="out"/>
        <c:minorTickMark val="none"/>
        <c:tickLblPos val="none"/>
        <c:crossAx val="344560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DC1B-4981-90FD-3E899C2A74CB}"/>
            </c:ext>
          </c:extLst>
        </c:ser>
        <c:dLbls>
          <c:showLegendKey val="0"/>
          <c:showVal val="0"/>
          <c:showCatName val="0"/>
          <c:showSerName val="0"/>
          <c:showPercent val="0"/>
          <c:showBubbleSize val="0"/>
        </c:dLbls>
        <c:axId val="132507648"/>
        <c:axId val="126348672"/>
      </c:radarChart>
      <c:catAx>
        <c:axId val="132507648"/>
        <c:scaling>
          <c:orientation val="minMax"/>
        </c:scaling>
        <c:delete val="1"/>
        <c:axPos val="b"/>
        <c:numFmt formatCode="General" sourceLinked="1"/>
        <c:majorTickMark val="none"/>
        <c:minorTickMark val="none"/>
        <c:tickLblPos val="none"/>
        <c:crossAx val="126348672"/>
        <c:crosses val="autoZero"/>
        <c:auto val="1"/>
        <c:lblAlgn val="ctr"/>
        <c:lblOffset val="100"/>
        <c:noMultiLvlLbl val="0"/>
      </c:catAx>
      <c:valAx>
        <c:axId val="126348672"/>
        <c:scaling>
          <c:orientation val="minMax"/>
        </c:scaling>
        <c:delete val="1"/>
        <c:axPos val="l"/>
        <c:numFmt formatCode="General" sourceLinked="1"/>
        <c:majorTickMark val="out"/>
        <c:minorTickMark val="none"/>
        <c:tickLblPos val="none"/>
        <c:crossAx val="13250764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8F15-41E5-B4C2-899B0EBCC433}"/>
            </c:ext>
          </c:extLst>
        </c:ser>
        <c:dLbls>
          <c:showLegendKey val="0"/>
          <c:showVal val="0"/>
          <c:showCatName val="0"/>
          <c:showSerName val="0"/>
          <c:showPercent val="0"/>
          <c:showBubbleSize val="0"/>
        </c:dLbls>
        <c:axId val="35404800"/>
        <c:axId val="35209216"/>
      </c:radarChart>
      <c:catAx>
        <c:axId val="35404800"/>
        <c:scaling>
          <c:orientation val="minMax"/>
        </c:scaling>
        <c:delete val="1"/>
        <c:axPos val="b"/>
        <c:numFmt formatCode="General" sourceLinked="1"/>
        <c:majorTickMark val="none"/>
        <c:minorTickMark val="none"/>
        <c:tickLblPos val="none"/>
        <c:crossAx val="35209216"/>
        <c:crosses val="autoZero"/>
        <c:auto val="1"/>
        <c:lblAlgn val="ctr"/>
        <c:lblOffset val="100"/>
        <c:noMultiLvlLbl val="0"/>
      </c:catAx>
      <c:valAx>
        <c:axId val="35209216"/>
        <c:scaling>
          <c:orientation val="minMax"/>
        </c:scaling>
        <c:delete val="1"/>
        <c:axPos val="l"/>
        <c:numFmt formatCode="General" sourceLinked="1"/>
        <c:majorTickMark val="out"/>
        <c:minorTickMark val="none"/>
        <c:tickLblPos val="none"/>
        <c:crossAx val="3540480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251749083427881"/>
          <c:y val="0.13184635587067475"/>
          <c:w val="0.6596858742177224"/>
          <c:h val="0.74827541389170604"/>
        </c:manualLayout>
      </c:layout>
      <c:radarChart>
        <c:radarStyle val="marker"/>
        <c:varyColors val="0"/>
        <c:ser>
          <c:idx val="0"/>
          <c:order val="0"/>
          <c:tx>
            <c:strRef>
              <c:f>Sheet1!$B$1</c:f>
              <c:strCache>
                <c:ptCount val="1"/>
                <c:pt idx="0">
                  <c:v>Στήλη1</c:v>
                </c:pt>
              </c:strCache>
            </c:strRef>
          </c:tx>
          <c:spPr>
            <a:ln w="28575" cap="rnd">
              <a:solidFill>
                <a:srgbClr val="333F50"/>
              </a:solidFill>
              <a:round/>
            </a:ln>
            <a:effectLst/>
          </c:spPr>
          <c:marker>
            <c:symbol val="circle"/>
            <c:size val="12"/>
            <c:spPr>
              <a:solidFill>
                <a:srgbClr val="E54859"/>
              </a:solidFill>
              <a:ln w="41275">
                <a:solidFill>
                  <a:srgbClr val="333F50"/>
                </a:solidFill>
              </a:ln>
              <a:effectLst/>
            </c:spPr>
          </c:marker>
          <c:cat>
            <c:strRef>
              <c:f>Sheet1!$A$2:$A$6</c:f>
              <c:strCache>
                <c:ptCount val="5"/>
                <c:pt idx="0">
                  <c:v>text 1</c:v>
                </c:pt>
                <c:pt idx="1">
                  <c:v>text 2</c:v>
                </c:pt>
                <c:pt idx="2">
                  <c:v>text 3</c:v>
                </c:pt>
                <c:pt idx="3">
                  <c:v>text 4</c:v>
                </c:pt>
                <c:pt idx="4">
                  <c:v>text 5</c:v>
                </c:pt>
              </c:strCache>
            </c:strRef>
          </c:cat>
          <c:val>
            <c:numRef>
              <c:f>Sheet1!$B$2:$B$6</c:f>
              <c:numCache>
                <c:formatCode>General</c:formatCode>
                <c:ptCount val="5"/>
              </c:numCache>
            </c:numRef>
          </c:val>
          <c:extLst>
            <c:ext xmlns:c16="http://schemas.microsoft.com/office/drawing/2014/chart" uri="{C3380CC4-5D6E-409C-BE32-E72D297353CC}">
              <c16:uniqueId val="{00000000-96EE-4B58-8529-CB2DA255AC30}"/>
            </c:ext>
          </c:extLst>
        </c:ser>
        <c:dLbls>
          <c:showLegendKey val="0"/>
          <c:showVal val="0"/>
          <c:showCatName val="0"/>
          <c:showSerName val="0"/>
          <c:showPercent val="0"/>
          <c:showBubbleSize val="0"/>
        </c:dLbls>
        <c:axId val="143250944"/>
        <c:axId val="35216704"/>
      </c:radarChart>
      <c:catAx>
        <c:axId val="143250944"/>
        <c:scaling>
          <c:orientation val="minMax"/>
        </c:scaling>
        <c:delete val="1"/>
        <c:axPos val="b"/>
        <c:numFmt formatCode="General" sourceLinked="1"/>
        <c:majorTickMark val="none"/>
        <c:minorTickMark val="none"/>
        <c:tickLblPos val="none"/>
        <c:crossAx val="35216704"/>
        <c:crosses val="autoZero"/>
        <c:auto val="1"/>
        <c:lblAlgn val="ctr"/>
        <c:lblOffset val="100"/>
        <c:noMultiLvlLbl val="0"/>
      </c:catAx>
      <c:valAx>
        <c:axId val="35216704"/>
        <c:scaling>
          <c:orientation val="minMax"/>
        </c:scaling>
        <c:delete val="1"/>
        <c:axPos val="l"/>
        <c:numFmt formatCode="General" sourceLinked="1"/>
        <c:majorTickMark val="out"/>
        <c:minorTickMark val="none"/>
        <c:tickLblPos val="none"/>
        <c:crossAx val="14325094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l-G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18831" cy="49331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15373" y="0"/>
            <a:ext cx="2918831" cy="49331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9371285"/>
            <a:ext cx="2918831" cy="493316"/>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l-GR"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Google Shape;75;p1: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171450" lvl="0" indent="-95250" algn="l" rtl="0">
              <a:spcBef>
                <a:spcPts val="0"/>
              </a:spcBef>
              <a:spcAft>
                <a:spcPts val="0"/>
              </a:spcAft>
              <a:buClr>
                <a:schemeClr val="dk1"/>
              </a:buClr>
              <a:buSzPts val="1200"/>
              <a:buFont typeface="Arial"/>
              <a:buNone/>
            </a:pPr>
            <a:endParaRPr>
              <a:solidFill>
                <a:srgbClr val="FF0000"/>
              </a:solidFill>
            </a:endParaRPr>
          </a:p>
        </p:txBody>
      </p:sp>
      <p:sp>
        <p:nvSpPr>
          <p:cNvPr id="76" name="Google Shape;76;p1: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a:t>
            </a:fld>
            <a:endParaRPr/>
          </a:p>
        </p:txBody>
      </p:sp>
      <p:sp>
        <p:nvSpPr>
          <p:cNvPr id="77" name="Google Shape;77;p1:notes"/>
          <p:cNvSpPr txBox="1">
            <a:spLocks noGrp="1"/>
          </p:cNvSpPr>
          <p:nvPr>
            <p:ph type="ftr" idx="11"/>
          </p:nvPr>
        </p:nvSpPr>
        <p:spPr>
          <a:xfrm>
            <a:off x="0" y="9371285"/>
            <a:ext cx="2918831" cy="493316"/>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2: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12: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12: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10</a:t>
            </a:fld>
            <a:endParaRPr>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3: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3: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13: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11</a:t>
            </a:fld>
            <a:endParaRPr>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4: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4: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14: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12</a:t>
            </a:fld>
            <a:endParaRPr>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5: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5: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5: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13</a:t>
            </a:fld>
            <a:endParaRPr>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2: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2: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2</a:t>
            </a:fld>
            <a:endParaRPr>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 name="Google Shape;98;p3: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 name="Google Shape;99;p3: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3</a:t>
            </a:fld>
            <a:endParaRPr>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4: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p4: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4</a:t>
            </a:fld>
            <a:endParaRPr>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5: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 name="Google Shape;123;p5: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5</a:t>
            </a:fld>
            <a:endParaRPr>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6: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6: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6: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6</a:t>
            </a:fld>
            <a:endParaRPr>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7: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7: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p7: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7</a:t>
            </a:fld>
            <a:endParaRPr>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8: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8: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8: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solidFill>
                  <a:srgbClr val="000000"/>
                </a:solidFill>
              </a:rPr>
              <a:t>8</a:t>
            </a:fld>
            <a:endParaRPr>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1:notes"/>
          <p:cNvSpPr>
            <a:spLocks noGrp="1" noRot="1" noChangeAspect="1"/>
          </p:cNvSpPr>
          <p:nvPr>
            <p:ph type="sldImg" idx="2"/>
          </p:nvPr>
        </p:nvSpPr>
        <p:spPr>
          <a:xfrm>
            <a:off x="901700" y="739775"/>
            <a:ext cx="4932363" cy="37004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11:notes"/>
          <p:cNvSpPr txBox="1">
            <a:spLocks noGrp="1"/>
          </p:cNvSpPr>
          <p:nvPr>
            <p:ph type="body" idx="1"/>
          </p:nvPr>
        </p:nvSpPr>
        <p:spPr>
          <a:xfrm>
            <a:off x="673577" y="4686499"/>
            <a:ext cx="5388610" cy="4439841"/>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p11:notes"/>
          <p:cNvSpPr txBox="1">
            <a:spLocks noGrp="1"/>
          </p:cNvSpPr>
          <p:nvPr>
            <p:ph type="sldNum" idx="12"/>
          </p:nvPr>
        </p:nvSpPr>
        <p:spPr>
          <a:xfrm>
            <a:off x="3815373" y="9371285"/>
            <a:ext cx="2918831" cy="49331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Διαφάνεια τίτλου" type="title">
  <p:cSld name="TITLE">
    <p:spTree>
      <p:nvGrpSpPr>
        <p:cNvPr id="1" name="Shape 12"/>
        <p:cNvGrpSpPr/>
        <p:nvPr/>
      </p:nvGrpSpPr>
      <p:grpSpPr>
        <a:xfrm>
          <a:off x="0" y="0"/>
          <a:ext cx="0" cy="0"/>
          <a:chOff x="0" y="0"/>
          <a:chExt cx="0" cy="0"/>
        </a:xfrm>
      </p:grpSpPr>
      <p:sp>
        <p:nvSpPr>
          <p:cNvPr id="13" name="Google Shape;13;p1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17"/>
          <p:cNvSpPr txBox="1">
            <a:spLocks noGrp="1"/>
          </p:cNvSpPr>
          <p:nvPr>
            <p:ph type="subTitle" idx="1"/>
          </p:nvPr>
        </p:nvSpPr>
        <p:spPr>
          <a:xfrm>
            <a:off x="683568" y="3886200"/>
            <a:ext cx="7776864"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chemeClr val="dk1"/>
              </a:buClr>
              <a:buSzPts val="3200"/>
              <a:buNone/>
              <a:defRPr>
                <a:solidFill>
                  <a:schemeClr val="dk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Εικόνα με λεζάντα">
  <p:cSld name="Εικόνα με λεζάντα">
    <p:spTree>
      <p:nvGrpSpPr>
        <p:cNvPr id="1" name="Shape 57"/>
        <p:cNvGrpSpPr/>
        <p:nvPr/>
      </p:nvGrpSpPr>
      <p:grpSpPr>
        <a:xfrm>
          <a:off x="0" y="0"/>
          <a:ext cx="0" cy="0"/>
          <a:chOff x="0" y="0"/>
          <a:chExt cx="0" cy="0"/>
        </a:xfrm>
      </p:grpSpPr>
      <p:sp>
        <p:nvSpPr>
          <p:cNvPr id="58" name="Google Shape;58;p26"/>
          <p:cNvSpPr>
            <a:spLocks noGrp="1"/>
          </p:cNvSpPr>
          <p:nvPr>
            <p:ph type="pic" idx="2"/>
          </p:nvPr>
        </p:nvSpPr>
        <p:spPr>
          <a:xfrm>
            <a:off x="1792288" y="1556792"/>
            <a:ext cx="5486400" cy="3456384"/>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59" name="Google Shape;59;p26"/>
          <p:cNvSpPr txBox="1">
            <a:spLocks noGrp="1"/>
          </p:cNvSpPr>
          <p:nvPr>
            <p:ph type="body" idx="1"/>
          </p:nvPr>
        </p:nvSpPr>
        <p:spPr>
          <a:xfrm>
            <a:off x="1792288" y="5157192"/>
            <a:ext cx="5486400" cy="1015008"/>
          </a:xfrm>
          <a:prstGeom prst="rect">
            <a:avLst/>
          </a:prstGeom>
          <a:noFill/>
          <a:ln>
            <a:noFill/>
          </a:ln>
        </p:spPr>
        <p:txBody>
          <a:bodyPr spcFirstLastPara="1" wrap="square" lIns="91425" tIns="45700" rIns="91425" bIns="45700" anchor="t" anchorCtr="0">
            <a:normAutofit/>
          </a:bodyPr>
          <a:lstStyle>
            <a:lvl1pPr marL="457200" lvl="0" indent="-228600" algn="l">
              <a:spcBef>
                <a:spcPts val="400"/>
              </a:spcBef>
              <a:spcAft>
                <a:spcPts val="0"/>
              </a:spcAft>
              <a:buClr>
                <a:schemeClr val="dk1"/>
              </a:buClr>
              <a:buSzPts val="2000"/>
              <a:buNone/>
              <a:defRPr sz="20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0" name="Google Shape;60;p26"/>
          <p:cNvSpPr txBox="1">
            <a:spLocks noGrp="1"/>
          </p:cNvSpPr>
          <p:nvPr>
            <p:ph type="title"/>
          </p:nvPr>
        </p:nvSpPr>
        <p:spPr>
          <a:xfrm>
            <a:off x="457200" y="273600"/>
            <a:ext cx="8229600" cy="11448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26"/>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62" name="Google Shape;62;p26"/>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63" name="Google Shape;63;p26"/>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Τίτλος και Κατακόρυφο κείμενο" type="vertTx">
  <p:cSld name="VERTICAL_TEXT">
    <p:spTree>
      <p:nvGrpSpPr>
        <p:cNvPr id="1" name="Shape 64"/>
        <p:cNvGrpSpPr/>
        <p:nvPr/>
      </p:nvGrpSpPr>
      <p:grpSpPr>
        <a:xfrm>
          <a:off x="0" y="0"/>
          <a:ext cx="0" cy="0"/>
          <a:chOff x="0" y="0"/>
          <a:chExt cx="0" cy="0"/>
        </a:xfrm>
      </p:grpSpPr>
      <p:sp>
        <p:nvSpPr>
          <p:cNvPr id="65" name="Google Shape;65;p2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27"/>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7" name="Google Shape;67;p27"/>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68" name="Google Shape;68;p27"/>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69" name="Google Shape;69;p27"/>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Κατακόρυφος τίτλος και Κείμενο" type="vertTitleAndTx">
  <p:cSld name="VERTICAL_TITLE_AND_VERTICAL_TEXT">
    <p:spTree>
      <p:nvGrpSpPr>
        <p:cNvPr id="1" name="Shape 70"/>
        <p:cNvGrpSpPr/>
        <p:nvPr/>
      </p:nvGrpSpPr>
      <p:grpSpPr>
        <a:xfrm>
          <a:off x="0" y="0"/>
          <a:ext cx="0" cy="0"/>
          <a:chOff x="0" y="0"/>
          <a:chExt cx="0" cy="0"/>
        </a:xfrm>
      </p:grpSpPr>
      <p:sp>
        <p:nvSpPr>
          <p:cNvPr id="71" name="Google Shape;71;p28"/>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28"/>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and Content">
  <p:cSld name="Title, Subtitle and Content">
    <p:spTree>
      <p:nvGrpSpPr>
        <p:cNvPr id="1" name="Shape 15"/>
        <p:cNvGrpSpPr/>
        <p:nvPr/>
      </p:nvGrpSpPr>
      <p:grpSpPr>
        <a:xfrm>
          <a:off x="0" y="0"/>
          <a:ext cx="0" cy="0"/>
          <a:chOff x="0" y="0"/>
          <a:chExt cx="0" cy="0"/>
        </a:xfrm>
      </p:grpSpPr>
      <p:sp>
        <p:nvSpPr>
          <p:cNvPr id="16" name="Google Shape;16;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accent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8"/>
          <p:cNvSpPr txBox="1">
            <a:spLocks noGrp="1"/>
          </p:cNvSpPr>
          <p:nvPr>
            <p:ph type="body" idx="1"/>
          </p:nvPr>
        </p:nvSpPr>
        <p:spPr>
          <a:xfrm>
            <a:off x="403106" y="1583511"/>
            <a:ext cx="8393257" cy="597735"/>
          </a:xfrm>
          <a:prstGeom prst="rect">
            <a:avLst/>
          </a:prstGeom>
          <a:noFill/>
          <a:ln>
            <a:noFill/>
          </a:ln>
        </p:spPr>
        <p:txBody>
          <a:bodyPr spcFirstLastPara="1" wrap="square" lIns="91425" tIns="45700" rIns="91425" bIns="45700" anchor="t" anchorCtr="0">
            <a:noAutofit/>
          </a:bodyPr>
          <a:lstStyle>
            <a:lvl1pPr marL="457200" lvl="0" indent="-361950" algn="l">
              <a:spcBef>
                <a:spcPts val="420"/>
              </a:spcBef>
              <a:spcAft>
                <a:spcPts val="0"/>
              </a:spcAft>
              <a:buClr>
                <a:schemeClr val="lt2"/>
              </a:buClr>
              <a:buSzPts val="2100"/>
              <a:buChar char="•"/>
              <a:defRPr sz="2100" b="1">
                <a:solidFill>
                  <a:schemeClr val="lt2"/>
                </a:solidFil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18"/>
          <p:cNvSpPr txBox="1">
            <a:spLocks noGrp="1"/>
          </p:cNvSpPr>
          <p:nvPr>
            <p:ph type="body" idx="2"/>
          </p:nvPr>
        </p:nvSpPr>
        <p:spPr>
          <a:xfrm>
            <a:off x="403106" y="2175262"/>
            <a:ext cx="8393257" cy="3950598"/>
          </a:xfrm>
          <a:prstGeom prst="rect">
            <a:avLst/>
          </a:prstGeom>
          <a:noFill/>
          <a:ln>
            <a:noFill/>
          </a:ln>
        </p:spPr>
        <p:txBody>
          <a:bodyPr spcFirstLastPara="1" wrap="square" lIns="91425" tIns="45700" rIns="91425" bIns="45700" anchor="t" anchorCtr="0">
            <a:normAutofit/>
          </a:bodyPr>
          <a:lstStyle>
            <a:lvl1pPr marL="457200" lvl="0" indent="-228600" algn="l">
              <a:spcBef>
                <a:spcPts val="340"/>
              </a:spcBef>
              <a:spcAft>
                <a:spcPts val="0"/>
              </a:spcAft>
              <a:buClr>
                <a:srgbClr val="3F3F3F"/>
              </a:buClr>
              <a:buSzPts val="1700"/>
              <a:buNone/>
              <a:defRPr sz="1700">
                <a:solidFill>
                  <a:srgbClr val="3F3F3F"/>
                </a:solidFill>
              </a:defRPr>
            </a:lvl1pPr>
            <a:lvl2pPr marL="914400" lvl="1" indent="-228600" algn="l">
              <a:spcBef>
                <a:spcPts val="340"/>
              </a:spcBef>
              <a:spcAft>
                <a:spcPts val="0"/>
              </a:spcAft>
              <a:buClr>
                <a:srgbClr val="3F3F3F"/>
              </a:buClr>
              <a:buSzPts val="1700"/>
              <a:buNone/>
              <a:defRPr sz="1700">
                <a:solidFill>
                  <a:srgbClr val="3F3F3F"/>
                </a:solidFill>
              </a:defRPr>
            </a:lvl2pPr>
            <a:lvl3pPr marL="1371600" lvl="2" indent="-228600" algn="l">
              <a:spcBef>
                <a:spcPts val="340"/>
              </a:spcBef>
              <a:spcAft>
                <a:spcPts val="0"/>
              </a:spcAft>
              <a:buClr>
                <a:srgbClr val="3F3F3F"/>
              </a:buClr>
              <a:buSzPts val="1700"/>
              <a:buNone/>
              <a:defRPr sz="1700">
                <a:solidFill>
                  <a:srgbClr val="3F3F3F"/>
                </a:solidFill>
              </a:defRPr>
            </a:lvl3pPr>
            <a:lvl4pPr marL="1828800" lvl="3" indent="-228600" algn="l">
              <a:spcBef>
                <a:spcPts val="340"/>
              </a:spcBef>
              <a:spcAft>
                <a:spcPts val="0"/>
              </a:spcAft>
              <a:buClr>
                <a:srgbClr val="3F3F3F"/>
              </a:buClr>
              <a:buSzPts val="1700"/>
              <a:buNone/>
              <a:defRPr sz="1700">
                <a:solidFill>
                  <a:srgbClr val="3F3F3F"/>
                </a:solidFill>
              </a:defRPr>
            </a:lvl4pPr>
            <a:lvl5pPr marL="2286000" lvl="4" indent="-228600" algn="l">
              <a:spcBef>
                <a:spcPts val="340"/>
              </a:spcBef>
              <a:spcAft>
                <a:spcPts val="0"/>
              </a:spcAft>
              <a:buClr>
                <a:srgbClr val="3F3F3F"/>
              </a:buClr>
              <a:buSzPts val="1700"/>
              <a:buNone/>
              <a:defRPr sz="1700">
                <a:solidFill>
                  <a:srgbClr val="3F3F3F"/>
                </a:solidFill>
              </a:defRPr>
            </a:lvl5pPr>
            <a:lvl6pPr marL="2743200" lvl="5" indent="-361950" algn="l">
              <a:spcBef>
                <a:spcPts val="420"/>
              </a:spcBef>
              <a:spcAft>
                <a:spcPts val="0"/>
              </a:spcAft>
              <a:buClr>
                <a:schemeClr val="dk1"/>
              </a:buClr>
              <a:buSzPts val="2100"/>
              <a:buChar char="•"/>
              <a:defRPr sz="2100"/>
            </a:lvl6pPr>
            <a:lvl7pPr marL="3200400" lvl="6" indent="-361950" algn="l">
              <a:spcBef>
                <a:spcPts val="420"/>
              </a:spcBef>
              <a:spcAft>
                <a:spcPts val="0"/>
              </a:spcAft>
              <a:buClr>
                <a:schemeClr val="dk1"/>
              </a:buClr>
              <a:buSzPts val="2100"/>
              <a:buChar char="•"/>
              <a:defRPr sz="2100"/>
            </a:lvl7pPr>
            <a:lvl8pPr marL="3657600" lvl="7" indent="-361950" algn="l">
              <a:spcBef>
                <a:spcPts val="420"/>
              </a:spcBef>
              <a:spcAft>
                <a:spcPts val="0"/>
              </a:spcAft>
              <a:buClr>
                <a:schemeClr val="dk1"/>
              </a:buClr>
              <a:buSzPts val="2100"/>
              <a:buChar char="•"/>
              <a:defRPr sz="2100"/>
            </a:lvl8pPr>
            <a:lvl9pPr marL="4114800" lvl="8" indent="-361950" algn="l">
              <a:spcBef>
                <a:spcPts val="420"/>
              </a:spcBef>
              <a:spcAft>
                <a:spcPts val="0"/>
              </a:spcAft>
              <a:buClr>
                <a:schemeClr val="dk1"/>
              </a:buClr>
              <a:buSzPts val="2100"/>
              <a:buChar char="•"/>
              <a:defRPr sz="21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Τίτλος και Περιεχόμενο" type="obj">
  <p:cSld name="OBJECT">
    <p:spTree>
      <p:nvGrpSpPr>
        <p:cNvPr id="1" name="Shape 19"/>
        <p:cNvGrpSpPr/>
        <p:nvPr/>
      </p:nvGrpSpPr>
      <p:grpSpPr>
        <a:xfrm>
          <a:off x="0" y="0"/>
          <a:ext cx="0" cy="0"/>
          <a:chOff x="0" y="0"/>
          <a:chExt cx="0" cy="0"/>
        </a:xfrm>
      </p:grpSpPr>
      <p:sp>
        <p:nvSpPr>
          <p:cNvPr id="20" name="Google Shape;2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19"/>
          <p:cNvSpPr txBox="1">
            <a:spLocks noGrp="1"/>
          </p:cNvSpPr>
          <p:nvPr>
            <p:ph type="body" idx="1"/>
          </p:nvPr>
        </p:nvSpPr>
        <p:spPr>
          <a:xfrm>
            <a:off x="464156" y="1556792"/>
            <a:ext cx="8229600" cy="4525963"/>
          </a:xfrm>
          <a:prstGeom prst="rect">
            <a:avLst/>
          </a:prstGeom>
          <a:noFill/>
          <a:ln>
            <a:noFill/>
          </a:ln>
        </p:spPr>
        <p:txBody>
          <a:bodyPr spcFirstLastPara="1" wrap="square" lIns="91425" tIns="45700" rIns="91425" bIns="45700" anchor="t" anchorCtr="0">
            <a:normAutofit/>
          </a:bodyPr>
          <a:lstStyle>
            <a:lvl1pPr marL="457200" lvl="0" indent="-431800" algn="l">
              <a:spcBef>
                <a:spcPts val="1200"/>
              </a:spcBef>
              <a:spcAft>
                <a:spcPts val="0"/>
              </a:spcAft>
              <a:buClr>
                <a:schemeClr val="dk1"/>
              </a:buClr>
              <a:buSzPts val="3200"/>
              <a:buChar char="•"/>
              <a:defRPr/>
            </a:lvl1pPr>
            <a:lvl2pPr marL="914400" lvl="1" indent="-406400" algn="l">
              <a:spcBef>
                <a:spcPts val="1200"/>
              </a:spcBef>
              <a:spcAft>
                <a:spcPts val="0"/>
              </a:spcAft>
              <a:buClr>
                <a:schemeClr val="dk1"/>
              </a:buClr>
              <a:buSzPts val="2800"/>
              <a:buChar char="–"/>
              <a:defRPr/>
            </a:lvl2pPr>
            <a:lvl3pPr marL="1371600" lvl="2" indent="-381000" algn="l">
              <a:spcBef>
                <a:spcPts val="1200"/>
              </a:spcBef>
              <a:spcAft>
                <a:spcPts val="0"/>
              </a:spcAft>
              <a:buClr>
                <a:schemeClr val="dk1"/>
              </a:buClr>
              <a:buSzPts val="2400"/>
              <a:buChar char="•"/>
              <a:defRPr/>
            </a:lvl3pPr>
            <a:lvl4pPr marL="1828800" lvl="3" indent="-355600" algn="l">
              <a:spcBef>
                <a:spcPts val="1200"/>
              </a:spcBef>
              <a:spcAft>
                <a:spcPts val="0"/>
              </a:spcAft>
              <a:buClr>
                <a:schemeClr val="dk1"/>
              </a:buClr>
              <a:buSzPts val="2000"/>
              <a:buChar char="–"/>
              <a:defRPr/>
            </a:lvl4pPr>
            <a:lvl5pPr marL="2286000" lvl="4" indent="-355600" algn="l">
              <a:spcBef>
                <a:spcPts val="1200"/>
              </a:spcBef>
              <a:spcAft>
                <a:spcPts val="0"/>
              </a:spcAft>
              <a:buClr>
                <a:schemeClr val="dk1"/>
              </a:buClr>
              <a:buSzPts val="20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19"/>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23" name="Google Shape;23;p19"/>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24" name="Google Shape;24;p19"/>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Κεφαλίδα ενότητας" type="secHead">
  <p:cSld name="SECTION_HEADER">
    <p:spTree>
      <p:nvGrpSpPr>
        <p:cNvPr id="1" name="Shape 25"/>
        <p:cNvGrpSpPr/>
        <p:nvPr/>
      </p:nvGrpSpPr>
      <p:grpSpPr>
        <a:xfrm>
          <a:off x="0" y="0"/>
          <a:ext cx="0" cy="0"/>
          <a:chOff x="0" y="0"/>
          <a:chExt cx="0" cy="0"/>
        </a:xfrm>
      </p:grpSpPr>
      <p:sp>
        <p:nvSpPr>
          <p:cNvPr id="26" name="Google Shape;26;p2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rgbClr val="47796A"/>
              </a:buClr>
              <a:buSzPts val="4000"/>
              <a:buFont typeface="Arial"/>
              <a:buNone/>
              <a:defRPr sz="4000" b="0" cap="none">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chemeClr val="dk1"/>
              </a:buClr>
              <a:buSzPts val="2000"/>
              <a:buNone/>
              <a:defRPr sz="2000">
                <a:solidFill>
                  <a:schemeClr val="dk1"/>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Δύο περιεχόμενα" type="twoObj">
  <p:cSld name="TWO_OBJECTS">
    <p:spTree>
      <p:nvGrpSpPr>
        <p:cNvPr id="1" name="Shape 28"/>
        <p:cNvGrpSpPr/>
        <p:nvPr/>
      </p:nvGrpSpPr>
      <p:grpSpPr>
        <a:xfrm>
          <a:off x="0" y="0"/>
          <a:ext cx="0" cy="0"/>
          <a:chOff x="0" y="0"/>
          <a:chExt cx="0" cy="0"/>
        </a:xfrm>
      </p:grpSpPr>
      <p:sp>
        <p:nvSpPr>
          <p:cNvPr id="29" name="Google Shape;29;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21"/>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1" name="Google Shape;31;p21"/>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21"/>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33" name="Google Shape;33;p21"/>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34" name="Google Shape;34;p21"/>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Σύγκριση" type="twoTxTwoObj">
  <p:cSld name="TWO_OBJECTS_WITH_TEXT">
    <p:spTree>
      <p:nvGrpSpPr>
        <p:cNvPr id="1" name="Shape 35"/>
        <p:cNvGrpSpPr/>
        <p:nvPr/>
      </p:nvGrpSpPr>
      <p:grpSpPr>
        <a:xfrm>
          <a:off x="0" y="0"/>
          <a:ext cx="0" cy="0"/>
          <a:chOff x="0" y="0"/>
          <a:chExt cx="0" cy="0"/>
        </a:xfrm>
      </p:grpSpPr>
      <p:sp>
        <p:nvSpPr>
          <p:cNvPr id="36" name="Google Shape;36;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22"/>
          <p:cNvSpPr txBox="1">
            <a:spLocks noGrp="1"/>
          </p:cNvSpPr>
          <p:nvPr>
            <p:ph type="body" idx="1"/>
          </p:nvPr>
        </p:nvSpPr>
        <p:spPr>
          <a:xfrm>
            <a:off x="457200" y="1574254"/>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8" name="Google Shape;38;p22"/>
          <p:cNvSpPr txBox="1">
            <a:spLocks noGrp="1"/>
          </p:cNvSpPr>
          <p:nvPr>
            <p:ph type="body" idx="2"/>
          </p:nvPr>
        </p:nvSpPr>
        <p:spPr>
          <a:xfrm>
            <a:off x="457200" y="2214016"/>
            <a:ext cx="4040188" cy="3879280"/>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39" name="Google Shape;39;p22"/>
          <p:cNvSpPr txBox="1">
            <a:spLocks noGrp="1"/>
          </p:cNvSpPr>
          <p:nvPr>
            <p:ph type="body" idx="3"/>
          </p:nvPr>
        </p:nvSpPr>
        <p:spPr>
          <a:xfrm>
            <a:off x="4645025" y="1574254"/>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0" name="Google Shape;40;p22"/>
          <p:cNvSpPr txBox="1">
            <a:spLocks noGrp="1"/>
          </p:cNvSpPr>
          <p:nvPr>
            <p:ph type="body" idx="4"/>
          </p:nvPr>
        </p:nvSpPr>
        <p:spPr>
          <a:xfrm>
            <a:off x="4645025" y="2214016"/>
            <a:ext cx="4041775" cy="3879280"/>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1" name="Google Shape;41;p22"/>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42" name="Google Shape;42;p22"/>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43" name="Google Shape;43;p22"/>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Μόνο τίτλος" type="titleOnly">
  <p:cSld name="TITLE_ONLY">
    <p:spTree>
      <p:nvGrpSpPr>
        <p:cNvPr id="1" name="Shape 44"/>
        <p:cNvGrpSpPr/>
        <p:nvPr/>
      </p:nvGrpSpPr>
      <p:grpSpPr>
        <a:xfrm>
          <a:off x="0" y="0"/>
          <a:ext cx="0" cy="0"/>
          <a:chOff x="0" y="0"/>
          <a:chExt cx="0" cy="0"/>
        </a:xfrm>
      </p:grpSpPr>
      <p:sp>
        <p:nvSpPr>
          <p:cNvPr id="45" name="Google Shape;45;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3"/>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47" name="Google Shape;47;p23"/>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48" name="Google Shape;48;p23"/>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Κενή" type="blank">
  <p:cSld name="BLANK">
    <p:spTree>
      <p:nvGrpSpPr>
        <p:cNvPr id="1" name="Shape 49"/>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Περιεχόμενο με λεζάντα">
  <p:cSld name="Περιεχόμενο με λεζάντα">
    <p:spTree>
      <p:nvGrpSpPr>
        <p:cNvPr id="1" name="Shape 50"/>
        <p:cNvGrpSpPr/>
        <p:nvPr/>
      </p:nvGrpSpPr>
      <p:grpSpPr>
        <a:xfrm>
          <a:off x="0" y="0"/>
          <a:ext cx="0" cy="0"/>
          <a:chOff x="0" y="0"/>
          <a:chExt cx="0" cy="0"/>
        </a:xfrm>
      </p:grpSpPr>
      <p:sp>
        <p:nvSpPr>
          <p:cNvPr id="51" name="Google Shape;51;p25"/>
          <p:cNvSpPr txBox="1">
            <a:spLocks noGrp="1"/>
          </p:cNvSpPr>
          <p:nvPr>
            <p:ph type="body" idx="1"/>
          </p:nvPr>
        </p:nvSpPr>
        <p:spPr>
          <a:xfrm>
            <a:off x="3575050" y="1556792"/>
            <a:ext cx="5111750" cy="4608512"/>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2" name="Google Shape;52;p25"/>
          <p:cNvSpPr txBox="1">
            <a:spLocks noGrp="1"/>
          </p:cNvSpPr>
          <p:nvPr>
            <p:ph type="body" idx="2"/>
          </p:nvPr>
        </p:nvSpPr>
        <p:spPr>
          <a:xfrm>
            <a:off x="457200" y="1556792"/>
            <a:ext cx="3008313" cy="4608512"/>
          </a:xfrm>
          <a:prstGeom prst="rect">
            <a:avLst/>
          </a:prstGeom>
          <a:noFill/>
          <a:ln>
            <a:noFill/>
          </a:ln>
        </p:spPr>
        <p:txBody>
          <a:bodyPr spcFirstLastPara="1" wrap="square" lIns="91425" tIns="45700" rIns="91425" bIns="45700" anchor="t" anchorCtr="0">
            <a:normAutofit/>
          </a:bodyPr>
          <a:lstStyle>
            <a:lvl1pPr marL="457200" lvl="0" indent="-228600" algn="l">
              <a:spcBef>
                <a:spcPts val="400"/>
              </a:spcBef>
              <a:spcAft>
                <a:spcPts val="0"/>
              </a:spcAft>
              <a:buClr>
                <a:schemeClr val="dk1"/>
              </a:buClr>
              <a:buSzPts val="2000"/>
              <a:buNone/>
              <a:defRPr sz="20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3" name="Google Shape;53;p25"/>
          <p:cNvSpPr txBox="1">
            <a:spLocks noGrp="1"/>
          </p:cNvSpPr>
          <p:nvPr>
            <p:ph type="title"/>
          </p:nvPr>
        </p:nvSpPr>
        <p:spPr>
          <a:xfrm>
            <a:off x="457200" y="273600"/>
            <a:ext cx="8229600" cy="11448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rgbClr val="47796A"/>
              </a:buClr>
              <a:buSzPts val="4400"/>
              <a:buFont typeface="Arial"/>
              <a:buNone/>
              <a:defRPr b="0">
                <a:solidFill>
                  <a:srgbClr val="47796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5"/>
          <p:cNvSpPr txBox="1"/>
          <p:nvPr/>
        </p:nvSpPr>
        <p:spPr>
          <a:xfrm>
            <a:off x="8644854" y="6441971"/>
            <a:ext cx="432869" cy="268139"/>
          </a:xfrm>
          <a:prstGeom prst="rect">
            <a:avLst/>
          </a:prstGeom>
          <a:solidFill>
            <a:srgbClr val="F2F2F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fld id="{00000000-1234-1234-1234-123412341234}" type="slidenum">
              <a:rPr lang="el-GR" sz="1200" b="0">
                <a:solidFill>
                  <a:srgbClr val="47796A"/>
                </a:solidFill>
                <a:latin typeface="Arial"/>
                <a:ea typeface="Arial"/>
                <a:cs typeface="Arial"/>
                <a:sym typeface="Arial"/>
              </a:rPr>
              <a:t>‹#›</a:t>
            </a:fld>
            <a:endParaRPr sz="1200" b="0">
              <a:solidFill>
                <a:srgbClr val="47796A"/>
              </a:solidFill>
              <a:latin typeface="Arial"/>
              <a:ea typeface="Arial"/>
              <a:cs typeface="Arial"/>
              <a:sym typeface="Arial"/>
            </a:endParaRPr>
          </a:p>
        </p:txBody>
      </p:sp>
      <p:sp>
        <p:nvSpPr>
          <p:cNvPr id="55" name="Google Shape;55;p25"/>
          <p:cNvSpPr txBox="1"/>
          <p:nvPr/>
        </p:nvSpPr>
        <p:spPr>
          <a:xfrm>
            <a:off x="1574202" y="6441600"/>
            <a:ext cx="6958237" cy="2681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l-GR" sz="1000">
                <a:solidFill>
                  <a:srgbClr val="47796A"/>
                </a:solidFill>
                <a:latin typeface="Arial"/>
                <a:ea typeface="Arial"/>
                <a:cs typeface="Arial"/>
                <a:sym typeface="Arial"/>
              </a:rPr>
              <a:t>Unit title</a:t>
            </a:r>
            <a:endParaRPr sz="1000">
              <a:solidFill>
                <a:srgbClr val="47796A"/>
              </a:solidFill>
              <a:latin typeface="Arial"/>
              <a:ea typeface="Arial"/>
              <a:cs typeface="Arial"/>
              <a:sym typeface="Arial"/>
            </a:endParaRPr>
          </a:p>
        </p:txBody>
      </p:sp>
      <p:pic>
        <p:nvPicPr>
          <p:cNvPr id="56" name="Google Shape;56;p25"/>
          <p:cNvPicPr preferRelativeResize="0"/>
          <p:nvPr/>
        </p:nvPicPr>
        <p:blipFill rotWithShape="1">
          <a:blip r:embed="rId2">
            <a:alphaModFix/>
          </a:blip>
          <a:srcRect/>
          <a:stretch/>
        </p:blipFill>
        <p:spPr>
          <a:xfrm>
            <a:off x="107504" y="6105101"/>
            <a:ext cx="1466698" cy="67299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accent1"/>
              </a:buClr>
              <a:buSzPts val="4400"/>
              <a:buFont typeface="Arial"/>
              <a:buNone/>
              <a:defRPr sz="4400" b="0"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hyperlink" Target="http://www.portfoil.com/en/index.php?option=com_oliveoil&amp;task=view&amp;id=802&amp;param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hyperlink" Target="http://www.portfoil.com/en/index.php?option=com_oliveoil&amp;task=view&amp;id=801&amp;param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chart" Target="../charts/chart1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
          <p:cNvSpPr txBox="1">
            <a:spLocks noGrp="1"/>
          </p:cNvSpPr>
          <p:nvPr>
            <p:ph type="ctrTitle"/>
          </p:nvPr>
        </p:nvSpPr>
        <p:spPr>
          <a:xfrm>
            <a:off x="636443" y="1114607"/>
            <a:ext cx="7772400" cy="31683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rgbClr val="47796A"/>
              </a:buClr>
              <a:buSzPct val="100000"/>
              <a:buFont typeface="Arial"/>
              <a:buNone/>
            </a:pPr>
            <a:br>
              <a:rPr lang="el-GR" dirty="0">
                <a:solidFill>
                  <a:srgbClr val="47796A"/>
                </a:solidFill>
              </a:rPr>
            </a:br>
            <a:br>
              <a:rPr lang="el-GR" dirty="0"/>
            </a:br>
            <a:br>
              <a:rPr lang="el-GR" dirty="0"/>
            </a:br>
            <a:endParaRPr dirty="0"/>
          </a:p>
          <a:p>
            <a:pPr marL="0" lvl="0" indent="0" algn="ctr" rtl="0">
              <a:spcBef>
                <a:spcPts val="0"/>
              </a:spcBef>
              <a:spcAft>
                <a:spcPts val="0"/>
              </a:spcAft>
              <a:buClr>
                <a:srgbClr val="47796A"/>
              </a:buClr>
              <a:buSzPct val="200000"/>
              <a:buFont typeface="Arial"/>
              <a:buNone/>
            </a:pPr>
            <a:r>
              <a:rPr lang="el-GR" sz="2200" b="1" dirty="0">
                <a:solidFill>
                  <a:schemeClr val="dk2"/>
                </a:solidFill>
              </a:rPr>
              <a:t>U.T. 5: PRESENTAZIONE DEL 1° PORTALE DEL SISTEMA DI</a:t>
            </a:r>
            <a:endParaRPr sz="2200" b="1" dirty="0">
              <a:solidFill>
                <a:schemeClr val="dk2"/>
              </a:solidFill>
            </a:endParaRPr>
          </a:p>
          <a:p>
            <a:pPr marL="0" lvl="0" indent="0" algn="ctr" rtl="0">
              <a:spcBef>
                <a:spcPts val="0"/>
              </a:spcBef>
              <a:spcAft>
                <a:spcPts val="0"/>
              </a:spcAft>
              <a:buClr>
                <a:schemeClr val="dk1"/>
              </a:buClr>
              <a:buSzPct val="50000"/>
              <a:buFont typeface="Arial"/>
              <a:buNone/>
            </a:pPr>
            <a:r>
              <a:rPr lang="el-GR" sz="2200" b="1" dirty="0">
                <a:solidFill>
                  <a:schemeClr val="dk2"/>
                </a:solidFill>
              </a:rPr>
              <a:t>CERTIFICAZIONE DI AUTENTICITÀ DELL’OLIO DI OLIVA</a:t>
            </a:r>
            <a:endParaRPr sz="2200" b="1" dirty="0">
              <a:solidFill>
                <a:schemeClr val="dk2"/>
              </a:solidFill>
            </a:endParaRPr>
          </a:p>
          <a:p>
            <a:pPr marL="0" lvl="0" indent="0" algn="ctr" rtl="0">
              <a:spcBef>
                <a:spcPts val="0"/>
              </a:spcBef>
              <a:spcAft>
                <a:spcPts val="0"/>
              </a:spcAft>
              <a:buClr>
                <a:srgbClr val="47796A"/>
              </a:buClr>
              <a:buSzPct val="200000"/>
              <a:buFont typeface="Arial"/>
              <a:buNone/>
            </a:pPr>
            <a:br>
              <a:rPr lang="el-GR" sz="2200" b="1" dirty="0">
                <a:solidFill>
                  <a:schemeClr val="dk2"/>
                </a:solidFill>
                <a:latin typeface="Arial"/>
                <a:ea typeface="Arial"/>
                <a:cs typeface="Arial"/>
                <a:sym typeface="Arial"/>
              </a:rPr>
            </a:br>
            <a:br>
              <a:rPr lang="el-GR" sz="1600" b="1" dirty="0">
                <a:solidFill>
                  <a:schemeClr val="dk1"/>
                </a:solidFill>
                <a:latin typeface="Arial"/>
                <a:ea typeface="Arial"/>
                <a:cs typeface="Arial"/>
                <a:sym typeface="Arial"/>
              </a:rPr>
            </a:br>
            <a:endParaRPr sz="1600" b="1" dirty="0">
              <a:solidFill>
                <a:schemeClr val="dk1"/>
              </a:solidFill>
              <a:latin typeface="Arial"/>
              <a:ea typeface="Arial"/>
              <a:cs typeface="Arial"/>
              <a:sym typeface="Arial"/>
            </a:endParaRPr>
          </a:p>
          <a:p>
            <a:pPr marL="0" lvl="0" indent="0" algn="ctr" rtl="0">
              <a:spcBef>
                <a:spcPts val="0"/>
              </a:spcBef>
              <a:spcAft>
                <a:spcPts val="0"/>
              </a:spcAft>
              <a:buClr>
                <a:srgbClr val="47796A"/>
              </a:buClr>
              <a:buSzPct val="220000"/>
              <a:buFont typeface="Arial"/>
              <a:buNone/>
            </a:pPr>
            <a:r>
              <a:rPr lang="el-GR" sz="2000" b="1" dirty="0">
                <a:solidFill>
                  <a:srgbClr val="1F497D"/>
                </a:solidFill>
                <a:latin typeface="Arial"/>
                <a:ea typeface="Arial"/>
                <a:cs typeface="Arial"/>
                <a:sym typeface="Arial"/>
              </a:rPr>
              <a:t>”</a:t>
            </a:r>
            <a:r>
              <a:rPr lang="el-GR" sz="2000" b="1" dirty="0" err="1">
                <a:solidFill>
                  <a:srgbClr val="1F497D"/>
                </a:solidFill>
                <a:latin typeface="Arial"/>
                <a:ea typeface="Arial"/>
                <a:cs typeface="Arial"/>
                <a:sym typeface="Arial"/>
              </a:rPr>
              <a:t>Certification</a:t>
            </a:r>
            <a:r>
              <a:rPr lang="el-GR" sz="2000" b="1" dirty="0">
                <a:solidFill>
                  <a:srgbClr val="1F497D"/>
                </a:solidFill>
                <a:latin typeface="Arial"/>
                <a:ea typeface="Arial"/>
                <a:cs typeface="Arial"/>
                <a:sym typeface="Arial"/>
              </a:rPr>
              <a:t> of </a:t>
            </a:r>
            <a:r>
              <a:rPr lang="el-GR" sz="2000" b="1" dirty="0" err="1">
                <a:solidFill>
                  <a:srgbClr val="1F497D"/>
                </a:solidFill>
                <a:latin typeface="Arial"/>
                <a:ea typeface="Arial"/>
                <a:cs typeface="Arial"/>
                <a:sym typeface="Arial"/>
              </a:rPr>
              <a:t>Authenticity</a:t>
            </a:r>
            <a:r>
              <a:rPr lang="el-GR" sz="2000" b="1" dirty="0">
                <a:solidFill>
                  <a:srgbClr val="1F497D"/>
                </a:solidFill>
                <a:latin typeface="Arial"/>
                <a:ea typeface="Arial"/>
                <a:cs typeface="Arial"/>
                <a:sym typeface="Arial"/>
              </a:rPr>
              <a:t> and Development of a </a:t>
            </a:r>
            <a:r>
              <a:rPr lang="el-GR" sz="2000" b="1" dirty="0" err="1">
                <a:solidFill>
                  <a:srgbClr val="1F497D"/>
                </a:solidFill>
                <a:latin typeface="Arial"/>
                <a:ea typeface="Arial"/>
                <a:cs typeface="Arial"/>
                <a:sym typeface="Arial"/>
              </a:rPr>
              <a:t>Promotion</a:t>
            </a:r>
            <a:r>
              <a:rPr lang="el-GR" sz="2000" b="1" dirty="0">
                <a:solidFill>
                  <a:srgbClr val="1F497D"/>
                </a:solidFill>
                <a:latin typeface="Arial"/>
                <a:ea typeface="Arial"/>
                <a:cs typeface="Arial"/>
                <a:sym typeface="Arial"/>
              </a:rPr>
              <a:t> </a:t>
            </a:r>
            <a:r>
              <a:rPr lang="el-GR" sz="2000" b="1" dirty="0" err="1">
                <a:solidFill>
                  <a:srgbClr val="1F497D"/>
                </a:solidFill>
                <a:latin typeface="Arial"/>
                <a:ea typeface="Arial"/>
                <a:cs typeface="Arial"/>
                <a:sym typeface="Arial"/>
              </a:rPr>
              <a:t>Network</a:t>
            </a:r>
            <a:r>
              <a:rPr lang="el-GR" sz="2000" b="1" dirty="0">
                <a:solidFill>
                  <a:srgbClr val="1F497D"/>
                </a:solidFill>
                <a:latin typeface="Arial"/>
                <a:ea typeface="Arial"/>
                <a:cs typeface="Arial"/>
                <a:sym typeface="Arial"/>
              </a:rPr>
              <a:t> olive </a:t>
            </a:r>
            <a:r>
              <a:rPr lang="el-GR" sz="2000" b="1" dirty="0" err="1">
                <a:solidFill>
                  <a:srgbClr val="1F497D"/>
                </a:solidFill>
                <a:latin typeface="Arial"/>
                <a:ea typeface="Arial"/>
                <a:cs typeface="Arial"/>
                <a:sym typeface="Arial"/>
              </a:rPr>
              <a:t>products</a:t>
            </a:r>
            <a:r>
              <a:rPr lang="el-GR" sz="2000" b="1" dirty="0">
                <a:solidFill>
                  <a:srgbClr val="1F497D"/>
                </a:solidFill>
                <a:latin typeface="Arial"/>
                <a:ea typeface="Arial"/>
                <a:cs typeface="Arial"/>
                <a:sym typeface="Arial"/>
              </a:rPr>
              <a:t> in the </a:t>
            </a:r>
            <a:r>
              <a:rPr lang="el-GR" sz="2000" b="1" dirty="0" err="1">
                <a:solidFill>
                  <a:srgbClr val="1F497D"/>
                </a:solidFill>
                <a:latin typeface="Arial"/>
                <a:ea typeface="Arial"/>
                <a:cs typeface="Arial"/>
                <a:sym typeface="Arial"/>
              </a:rPr>
              <a:t>across</a:t>
            </a:r>
            <a:r>
              <a:rPr lang="el-GR" sz="2000" b="1" dirty="0">
                <a:solidFill>
                  <a:srgbClr val="1F497D"/>
                </a:solidFill>
                <a:latin typeface="Arial"/>
                <a:ea typeface="Arial"/>
                <a:cs typeface="Arial"/>
                <a:sym typeface="Arial"/>
              </a:rPr>
              <a:t> </a:t>
            </a:r>
            <a:r>
              <a:rPr lang="el-GR" sz="2000" b="1" dirty="0" err="1">
                <a:solidFill>
                  <a:srgbClr val="1F497D"/>
                </a:solidFill>
                <a:latin typeface="Arial"/>
                <a:ea typeface="Arial"/>
                <a:cs typeface="Arial"/>
                <a:sym typeface="Arial"/>
              </a:rPr>
              <a:t>border</a:t>
            </a:r>
            <a:r>
              <a:rPr lang="el-GR" sz="2000" b="1" dirty="0">
                <a:solidFill>
                  <a:srgbClr val="1F497D"/>
                </a:solidFill>
                <a:latin typeface="Arial"/>
                <a:ea typeface="Arial"/>
                <a:cs typeface="Arial"/>
                <a:sym typeface="Arial"/>
              </a:rPr>
              <a:t> GREECE – ITALY </a:t>
            </a:r>
            <a:r>
              <a:rPr lang="el-GR" sz="2000" b="1" dirty="0" err="1">
                <a:solidFill>
                  <a:srgbClr val="1F497D"/>
                </a:solidFill>
                <a:latin typeface="Arial"/>
                <a:ea typeface="Arial"/>
                <a:cs typeface="Arial"/>
                <a:sym typeface="Arial"/>
              </a:rPr>
              <a:t>area</a:t>
            </a:r>
            <a:r>
              <a:rPr lang="el-GR" sz="2000" b="1" dirty="0">
                <a:solidFill>
                  <a:srgbClr val="1F497D"/>
                </a:solidFill>
                <a:latin typeface="Arial"/>
                <a:ea typeface="Arial"/>
                <a:cs typeface="Arial"/>
                <a:sym typeface="Arial"/>
              </a:rPr>
              <a:t>”</a:t>
            </a:r>
            <a:br>
              <a:rPr lang="el-GR" sz="2000" b="1" dirty="0">
                <a:solidFill>
                  <a:srgbClr val="1F497D"/>
                </a:solidFill>
                <a:latin typeface="Arial"/>
                <a:ea typeface="Arial"/>
                <a:cs typeface="Arial"/>
                <a:sym typeface="Arial"/>
              </a:rPr>
            </a:br>
            <a:r>
              <a:rPr lang="el-GR" sz="2000" b="1" dirty="0">
                <a:solidFill>
                  <a:srgbClr val="1F497D"/>
                </a:solidFill>
                <a:latin typeface="Arial"/>
                <a:ea typeface="Arial"/>
                <a:cs typeface="Arial"/>
                <a:sym typeface="Arial"/>
              </a:rPr>
              <a:t>https://interreg-authentic-olive-net.eu/</a:t>
            </a:r>
            <a:br>
              <a:rPr lang="el-GR" sz="2000" b="1" dirty="0">
                <a:solidFill>
                  <a:srgbClr val="1F497D"/>
                </a:solidFill>
                <a:latin typeface="Arial"/>
                <a:ea typeface="Arial"/>
                <a:cs typeface="Arial"/>
                <a:sym typeface="Arial"/>
              </a:rPr>
            </a:br>
            <a:br>
              <a:rPr lang="el-GR" sz="2000" b="1" dirty="0">
                <a:solidFill>
                  <a:schemeClr val="dk2"/>
                </a:solidFill>
                <a:latin typeface="Arial"/>
                <a:ea typeface="Arial"/>
                <a:cs typeface="Arial"/>
                <a:sym typeface="Arial"/>
              </a:rPr>
            </a:br>
            <a:br>
              <a:rPr lang="el-GR" sz="2000" b="1" dirty="0">
                <a:solidFill>
                  <a:schemeClr val="dk2"/>
                </a:solidFill>
                <a:latin typeface="Arial"/>
                <a:ea typeface="Arial"/>
                <a:cs typeface="Arial"/>
                <a:sym typeface="Arial"/>
              </a:rPr>
            </a:br>
            <a:br>
              <a:rPr lang="el-GR" sz="2000" b="1" dirty="0">
                <a:solidFill>
                  <a:schemeClr val="dk2"/>
                </a:solidFill>
                <a:latin typeface="Arial"/>
                <a:ea typeface="Arial"/>
                <a:cs typeface="Arial"/>
                <a:sym typeface="Arial"/>
              </a:rPr>
            </a:br>
            <a:br>
              <a:rPr lang="el-GR" sz="2000" b="1" dirty="0">
                <a:solidFill>
                  <a:schemeClr val="dk2"/>
                </a:solidFill>
                <a:latin typeface="Arial"/>
                <a:ea typeface="Arial"/>
                <a:cs typeface="Arial"/>
                <a:sym typeface="Arial"/>
              </a:rPr>
            </a:br>
            <a:br>
              <a:rPr lang="el-GR" sz="1600" dirty="0">
                <a:solidFill>
                  <a:srgbClr val="000099"/>
                </a:solidFill>
                <a:latin typeface="Arial"/>
                <a:ea typeface="Arial"/>
                <a:cs typeface="Arial"/>
                <a:sym typeface="Arial"/>
              </a:rPr>
            </a:br>
            <a:br>
              <a:rPr lang="el-GR" sz="1600" dirty="0">
                <a:solidFill>
                  <a:srgbClr val="000099"/>
                </a:solidFill>
                <a:latin typeface="Arial"/>
                <a:ea typeface="Arial"/>
                <a:cs typeface="Arial"/>
                <a:sym typeface="Arial"/>
              </a:rPr>
            </a:br>
            <a:br>
              <a:rPr lang="en-US" sz="1600" dirty="0">
                <a:solidFill>
                  <a:srgbClr val="000099"/>
                </a:solidFill>
                <a:latin typeface="Arial"/>
                <a:ea typeface="Arial"/>
                <a:cs typeface="Arial"/>
                <a:sym typeface="Arial"/>
              </a:rPr>
            </a:br>
            <a:br>
              <a:rPr lang="el-GR" sz="1600" dirty="0">
                <a:solidFill>
                  <a:srgbClr val="000099"/>
                </a:solidFill>
                <a:latin typeface="Arial"/>
                <a:ea typeface="Arial"/>
                <a:cs typeface="Arial"/>
                <a:sym typeface="Arial"/>
              </a:rPr>
            </a:br>
            <a:r>
              <a:rPr lang="el-GR" sz="1300" i="1" dirty="0" err="1"/>
              <a:t>Il</a:t>
            </a:r>
            <a:r>
              <a:rPr lang="el-GR" sz="1300" i="1" dirty="0"/>
              <a:t> </a:t>
            </a:r>
            <a:r>
              <a:rPr lang="el-GR" sz="1300" i="1" dirty="0" err="1"/>
              <a:t>presente</a:t>
            </a:r>
            <a:r>
              <a:rPr lang="el-GR" sz="1300" i="1" dirty="0"/>
              <a:t> </a:t>
            </a:r>
            <a:r>
              <a:rPr lang="el-GR" sz="1300" i="1" dirty="0" err="1"/>
              <a:t>testo</a:t>
            </a:r>
            <a:r>
              <a:rPr lang="el-GR" sz="1300" i="1" dirty="0"/>
              <a:t> è </a:t>
            </a:r>
            <a:r>
              <a:rPr lang="el-GR" sz="1300" i="1" dirty="0" err="1"/>
              <a:t>stato</a:t>
            </a:r>
            <a:r>
              <a:rPr lang="el-GR" sz="1300" i="1" dirty="0"/>
              <a:t> </a:t>
            </a:r>
            <a:r>
              <a:rPr lang="el-GR" sz="1300" i="1" dirty="0" err="1"/>
              <a:t>prodotto</a:t>
            </a:r>
            <a:r>
              <a:rPr lang="el-GR" sz="1300" i="1" dirty="0"/>
              <a:t> </a:t>
            </a:r>
            <a:r>
              <a:rPr lang="el-GR" sz="1300" i="1" dirty="0" err="1"/>
              <a:t>con</a:t>
            </a:r>
            <a:r>
              <a:rPr lang="el-GR" sz="1300" i="1" dirty="0"/>
              <a:t> </a:t>
            </a:r>
            <a:r>
              <a:rPr lang="el-GR" sz="1300" i="1" dirty="0" err="1"/>
              <a:t>il</a:t>
            </a:r>
            <a:r>
              <a:rPr lang="el-GR" sz="1300" i="1" dirty="0"/>
              <a:t> </a:t>
            </a:r>
            <a:r>
              <a:rPr lang="el-GR" sz="1300" i="1" dirty="0" err="1"/>
              <a:t>sostegno</a:t>
            </a:r>
            <a:r>
              <a:rPr lang="el-GR" sz="1300" i="1" dirty="0"/>
              <a:t> </a:t>
            </a:r>
            <a:r>
              <a:rPr lang="el-GR" sz="1300" i="1" dirty="0" err="1"/>
              <a:t>economico</a:t>
            </a:r>
            <a:r>
              <a:rPr lang="el-GR" sz="1300" i="1" dirty="0"/>
              <a:t> </a:t>
            </a:r>
            <a:r>
              <a:rPr lang="el-GR" sz="1300" i="1" dirty="0" err="1"/>
              <a:t>dell’Unione</a:t>
            </a:r>
            <a:r>
              <a:rPr lang="en-US" sz="1300" i="1" dirty="0"/>
              <a:t> </a:t>
            </a:r>
            <a:r>
              <a:rPr lang="el-GR" sz="1300" i="1" dirty="0" err="1"/>
              <a:t>Europea</a:t>
            </a:r>
            <a:r>
              <a:rPr lang="el-GR" sz="1300" i="1" dirty="0"/>
              <a:t> e </a:t>
            </a:r>
            <a:r>
              <a:rPr lang="el-GR" sz="1300" i="1" dirty="0" err="1"/>
              <a:t>rispecchia</a:t>
            </a:r>
            <a:r>
              <a:rPr lang="el-GR" sz="1300" i="1" dirty="0"/>
              <a:t> i </a:t>
            </a:r>
            <a:r>
              <a:rPr lang="el-GR" sz="1300" i="1" dirty="0" err="1"/>
              <a:t>punti</a:t>
            </a:r>
            <a:r>
              <a:rPr lang="el-GR" sz="1300" i="1" dirty="0"/>
              <a:t> </a:t>
            </a:r>
            <a:r>
              <a:rPr lang="el-GR" sz="1300" i="1" dirty="0" err="1"/>
              <a:t>di</a:t>
            </a:r>
            <a:r>
              <a:rPr lang="el-GR" sz="1300" i="1" dirty="0"/>
              <a:t> </a:t>
            </a:r>
            <a:r>
              <a:rPr lang="el-GR" sz="1300" i="1" dirty="0" err="1"/>
              <a:t>vista</a:t>
            </a:r>
            <a:r>
              <a:rPr lang="el-GR" sz="1300" i="1" dirty="0"/>
              <a:t> </a:t>
            </a:r>
            <a:r>
              <a:rPr lang="el-GR" sz="1300" i="1" dirty="0" err="1"/>
              <a:t>degli</a:t>
            </a:r>
            <a:r>
              <a:rPr lang="el-GR" sz="1300" i="1" dirty="0"/>
              <a:t> </a:t>
            </a:r>
            <a:r>
              <a:rPr lang="el-GR" sz="1300" i="1" dirty="0" err="1"/>
              <a:t>autori</a:t>
            </a:r>
            <a:r>
              <a:rPr lang="el-GR" sz="1300" i="1" dirty="0"/>
              <a:t> e </a:t>
            </a:r>
            <a:r>
              <a:rPr lang="el-GR" sz="1300" i="1" dirty="0" err="1"/>
              <a:t>l’Autorità</a:t>
            </a:r>
            <a:r>
              <a:rPr lang="el-GR" sz="1300" i="1" dirty="0"/>
              <a:t> </a:t>
            </a:r>
            <a:r>
              <a:rPr lang="el-GR" sz="1300" i="1" dirty="0" err="1"/>
              <a:t>di</a:t>
            </a:r>
            <a:r>
              <a:rPr lang="el-GR" sz="1300" i="1" dirty="0"/>
              <a:t> </a:t>
            </a:r>
            <a:r>
              <a:rPr lang="el-GR" sz="1300" i="1" dirty="0" err="1"/>
              <a:t>Gestione</a:t>
            </a:r>
            <a:r>
              <a:rPr lang="en-US" sz="1300" i="1" dirty="0"/>
              <a:t> </a:t>
            </a:r>
            <a:r>
              <a:rPr lang="el-GR" sz="1300" i="1" dirty="0"/>
              <a:t>non è </a:t>
            </a:r>
            <a:r>
              <a:rPr lang="el-GR" sz="1300" i="1" dirty="0" err="1"/>
              <a:t>responsabile</a:t>
            </a:r>
            <a:r>
              <a:rPr lang="el-GR" sz="1300" i="1" dirty="0"/>
              <a:t> per </a:t>
            </a:r>
            <a:r>
              <a:rPr lang="el-GR" sz="1300" i="1" dirty="0" err="1"/>
              <a:t>qualsiasi</a:t>
            </a:r>
            <a:r>
              <a:rPr lang="el-GR" sz="1300" i="1" dirty="0"/>
              <a:t> </a:t>
            </a:r>
            <a:r>
              <a:rPr lang="el-GR" sz="1300" i="1" dirty="0" err="1"/>
              <a:t>uso</a:t>
            </a:r>
            <a:r>
              <a:rPr lang="el-GR" sz="1300" i="1" dirty="0"/>
              <a:t> </a:t>
            </a:r>
            <a:r>
              <a:rPr lang="el-GR" sz="1300" i="1" dirty="0" err="1"/>
              <a:t>delle</a:t>
            </a:r>
            <a:r>
              <a:rPr lang="el-GR" sz="1300" i="1" dirty="0"/>
              <a:t> </a:t>
            </a:r>
            <a:r>
              <a:rPr lang="el-GR" sz="1300" i="1" dirty="0" err="1"/>
              <a:t>informazioni</a:t>
            </a:r>
            <a:r>
              <a:rPr lang="el-GR" sz="1300" i="1" dirty="0"/>
              <a:t> </a:t>
            </a:r>
            <a:r>
              <a:rPr lang="el-GR" sz="1300" i="1" dirty="0" err="1"/>
              <a:t>contenute</a:t>
            </a:r>
            <a:r>
              <a:rPr lang="el-GR" sz="1300" i="1" dirty="0"/>
              <a:t> in</a:t>
            </a:r>
            <a:endParaRPr sz="1300" i="1" dirty="0"/>
          </a:p>
          <a:p>
            <a:pPr marL="0" lvl="0" indent="0" algn="ctr" rtl="0">
              <a:spcBef>
                <a:spcPts val="0"/>
              </a:spcBef>
              <a:spcAft>
                <a:spcPts val="0"/>
              </a:spcAft>
              <a:buClr>
                <a:schemeClr val="dk1"/>
              </a:buClr>
              <a:buSzPct val="68750"/>
              <a:buFont typeface="Arial"/>
              <a:buNone/>
            </a:pPr>
            <a:r>
              <a:rPr lang="el-GR" sz="1300" i="1" dirty="0" err="1"/>
              <a:t>questo</a:t>
            </a:r>
            <a:r>
              <a:rPr lang="el-GR" sz="1300" i="1" dirty="0"/>
              <a:t> </a:t>
            </a:r>
            <a:r>
              <a:rPr lang="el-GR" sz="1300" i="1" dirty="0" err="1"/>
              <a:t>documento</a:t>
            </a:r>
            <a:r>
              <a:rPr lang="el-GR" sz="1600" i="1" dirty="0"/>
              <a:t>.</a:t>
            </a:r>
            <a:endParaRPr sz="1600" i="1" dirty="0"/>
          </a:p>
          <a:p>
            <a:pPr marL="0" lvl="0" indent="0" algn="ctr" rtl="0">
              <a:spcBef>
                <a:spcPts val="0"/>
              </a:spcBef>
              <a:spcAft>
                <a:spcPts val="0"/>
              </a:spcAft>
              <a:buClr>
                <a:srgbClr val="47796A"/>
              </a:buClr>
              <a:buSzPct val="275000"/>
              <a:buFont typeface="Arial"/>
              <a:buNone/>
            </a:pPr>
            <a:endParaRPr sz="1600" i="1" dirty="0"/>
          </a:p>
        </p:txBody>
      </p:sp>
      <p:sp>
        <p:nvSpPr>
          <p:cNvPr id="80" name="Google Shape;80;p1" descr="ÎÏÎ¿ÏÎ­Î»ÎµÏÎ¼Î± ÎµÎ¹ÎºÏÎ½Î±Ï Î³Î¹Î± interreg greece italy logo"/>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81" name="Google Shape;81;p1" descr="C:\Users\user\AppData\Local\Microsoft\Windows\Temporary Internet Files\Content.Outlook\0TVTFSZK\AUTHENTIC-OLIVE-NET_Logo.png"/>
          <p:cNvPicPr preferRelativeResize="0"/>
          <p:nvPr/>
        </p:nvPicPr>
        <p:blipFill rotWithShape="1">
          <a:blip r:embed="rId3">
            <a:alphaModFix/>
          </a:blip>
          <a:srcRect/>
          <a:stretch/>
        </p:blipFill>
        <p:spPr>
          <a:xfrm>
            <a:off x="2483768" y="160342"/>
            <a:ext cx="3933298" cy="1080120"/>
          </a:xfrm>
          <a:prstGeom prst="rect">
            <a:avLst/>
          </a:prstGeom>
          <a:noFill/>
          <a:ln>
            <a:noFill/>
          </a:ln>
        </p:spPr>
      </p:pic>
      <p:pic>
        <p:nvPicPr>
          <p:cNvPr id="82" name="Google Shape;82;p1"/>
          <p:cNvPicPr preferRelativeResize="0"/>
          <p:nvPr/>
        </p:nvPicPr>
        <p:blipFill rotWithShape="1">
          <a:blip r:embed="rId4">
            <a:alphaModFix/>
          </a:blip>
          <a:srcRect/>
          <a:stretch/>
        </p:blipFill>
        <p:spPr>
          <a:xfrm>
            <a:off x="3779494" y="3885198"/>
            <a:ext cx="1486313" cy="1229586"/>
          </a:xfrm>
          <a:prstGeom prst="rect">
            <a:avLst/>
          </a:prstGeom>
          <a:noFill/>
          <a:ln>
            <a:noFill/>
          </a:ln>
        </p:spPr>
      </p:pic>
      <p:pic>
        <p:nvPicPr>
          <p:cNvPr id="83" name="Google Shape;83;p1"/>
          <p:cNvPicPr preferRelativeResize="0"/>
          <p:nvPr/>
        </p:nvPicPr>
        <p:blipFill rotWithShape="1">
          <a:blip r:embed="rId5">
            <a:alphaModFix/>
          </a:blip>
          <a:srcRect/>
          <a:stretch/>
        </p:blipFill>
        <p:spPr>
          <a:xfrm>
            <a:off x="4181475" y="6291697"/>
            <a:ext cx="781050" cy="444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2"/>
          <p:cNvSpPr txBox="1">
            <a:spLocks noGrp="1"/>
          </p:cNvSpPr>
          <p:nvPr>
            <p:ph type="title"/>
          </p:nvPr>
        </p:nvSpPr>
        <p:spPr>
          <a:xfrm>
            <a:off x="199262" y="-10"/>
            <a:ext cx="7992900" cy="16563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600" b="1" dirty="0">
                <a:solidFill>
                  <a:srgbClr val="000000"/>
                </a:solidFill>
                <a:latin typeface="Arial"/>
                <a:ea typeface="Arial"/>
                <a:cs typeface="Arial"/>
                <a:sym typeface="Arial"/>
              </a:rPr>
              <a:t>   </a:t>
            </a:r>
            <a:br>
              <a:rPr lang="el-GR" sz="3600" b="1" dirty="0">
                <a:solidFill>
                  <a:srgbClr val="000000"/>
                </a:solidFill>
                <a:latin typeface="Arial"/>
                <a:ea typeface="Arial"/>
                <a:cs typeface="Arial"/>
                <a:sym typeface="Arial"/>
              </a:rPr>
            </a:br>
            <a:r>
              <a:rPr lang="el-GR" sz="3600" b="1" dirty="0">
                <a:solidFill>
                  <a:srgbClr val="000000"/>
                </a:solidFill>
              </a:rPr>
              <a:t>PGE PREVE</a:t>
            </a:r>
            <a:r>
              <a:rPr lang="en-US" sz="3600" b="1" dirty="0">
                <a:solidFill>
                  <a:srgbClr val="000000"/>
                </a:solidFill>
              </a:rPr>
              <a:t>Z</a:t>
            </a:r>
            <a:r>
              <a:rPr lang="el-GR" sz="3600" b="1" dirty="0">
                <a:solidFill>
                  <a:srgbClr val="000000"/>
                </a:solidFill>
              </a:rPr>
              <a:t>A</a:t>
            </a: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207" name="Google Shape;207;p12"/>
          <p:cNvSpPr txBox="1">
            <a:spLocks noGrp="1"/>
          </p:cNvSpPr>
          <p:nvPr>
            <p:ph type="body" idx="1"/>
          </p:nvPr>
        </p:nvSpPr>
        <p:spPr>
          <a:xfrm>
            <a:off x="594957" y="1378424"/>
            <a:ext cx="7796472" cy="6034148"/>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600"/>
              </a:spcAft>
              <a:buClr>
                <a:schemeClr val="dk1"/>
              </a:buClr>
              <a:buSzPts val="275"/>
              <a:buFont typeface="Arial"/>
              <a:buNone/>
            </a:pPr>
            <a:r>
              <a:rPr lang="el-GR" sz="7700" b="0" dirty="0" err="1">
                <a:solidFill>
                  <a:srgbClr val="000000"/>
                </a:solidFill>
              </a:rPr>
              <a:t>Preve</a:t>
            </a:r>
            <a:r>
              <a:rPr lang="en-US" sz="7700" b="0" dirty="0">
                <a:solidFill>
                  <a:srgbClr val="000000"/>
                </a:solidFill>
              </a:rPr>
              <a:t>z</a:t>
            </a:r>
            <a:r>
              <a:rPr lang="el-GR" sz="7700" b="0" dirty="0">
                <a:solidFill>
                  <a:srgbClr val="000000"/>
                </a:solidFill>
              </a:rPr>
              <a:t>a </a:t>
            </a:r>
            <a:r>
              <a:rPr lang="el-GR" sz="7700" b="0" dirty="0" err="1">
                <a:solidFill>
                  <a:srgbClr val="000000"/>
                </a:solidFill>
              </a:rPr>
              <a:t>produce</a:t>
            </a:r>
            <a:r>
              <a:rPr lang="el-GR" sz="7700" b="0" dirty="0">
                <a:solidFill>
                  <a:srgbClr val="000000"/>
                </a:solidFill>
              </a:rPr>
              <a:t> </a:t>
            </a:r>
            <a:r>
              <a:rPr lang="el-GR" sz="7700" b="0" dirty="0" err="1">
                <a:solidFill>
                  <a:srgbClr val="000000"/>
                </a:solidFill>
              </a:rPr>
              <a:t>l’olio</a:t>
            </a:r>
            <a:r>
              <a:rPr lang="el-GR" sz="7700" b="0" dirty="0">
                <a:solidFill>
                  <a:srgbClr val="000000"/>
                </a:solidFill>
              </a:rPr>
              <a:t> </a:t>
            </a:r>
            <a:r>
              <a:rPr lang="el-GR" sz="7700" b="0" dirty="0" err="1">
                <a:solidFill>
                  <a:srgbClr val="000000"/>
                </a:solidFill>
              </a:rPr>
              <a:t>vergine</a:t>
            </a:r>
            <a:r>
              <a:rPr lang="el-GR" sz="7700" b="0" dirty="0">
                <a:solidFill>
                  <a:srgbClr val="000000"/>
                </a:solidFill>
              </a:rPr>
              <a:t> </a:t>
            </a:r>
            <a:r>
              <a:rPr lang="el-GR" sz="7700" b="0" dirty="0" err="1">
                <a:solidFill>
                  <a:srgbClr val="000000"/>
                </a:solidFill>
              </a:rPr>
              <a:t>d’oliva</a:t>
            </a:r>
            <a:r>
              <a:rPr lang="el-GR" sz="7700" b="0" dirty="0">
                <a:solidFill>
                  <a:srgbClr val="000000"/>
                </a:solidFill>
              </a:rPr>
              <a:t> PGE PREVE</a:t>
            </a:r>
            <a:r>
              <a:rPr lang="en-US" sz="7700" b="0" dirty="0">
                <a:solidFill>
                  <a:srgbClr val="000000"/>
                </a:solidFill>
              </a:rPr>
              <a:t>Z</a:t>
            </a:r>
            <a:r>
              <a:rPr lang="el-GR" sz="7700" b="0" dirty="0">
                <a:solidFill>
                  <a:srgbClr val="000000"/>
                </a:solidFill>
              </a:rPr>
              <a:t>A </a:t>
            </a:r>
            <a:r>
              <a:rPr lang="el-GR" sz="7700" b="0" dirty="0" err="1">
                <a:solidFill>
                  <a:srgbClr val="000000"/>
                </a:solidFill>
              </a:rPr>
              <a:t>dalla</a:t>
            </a:r>
            <a:r>
              <a:rPr lang="el-GR" sz="7700" b="0" dirty="0">
                <a:solidFill>
                  <a:srgbClr val="000000"/>
                </a:solidFill>
              </a:rPr>
              <a:t> </a:t>
            </a:r>
            <a:r>
              <a:rPr lang="el-GR" sz="7700" b="0" dirty="0" err="1">
                <a:solidFill>
                  <a:srgbClr val="000000"/>
                </a:solidFill>
              </a:rPr>
              <a:t>varietà</a:t>
            </a:r>
            <a:r>
              <a:rPr lang="el-GR" sz="7700" b="0" dirty="0">
                <a:solidFill>
                  <a:srgbClr val="000000"/>
                </a:solidFill>
              </a:rPr>
              <a:t> </a:t>
            </a:r>
            <a:r>
              <a:rPr lang="el-GR" sz="7700" b="0" dirty="0" err="1">
                <a:solidFill>
                  <a:srgbClr val="000000"/>
                </a:solidFill>
              </a:rPr>
              <a:t>Lianolia</a:t>
            </a:r>
            <a:r>
              <a:rPr lang="en-US"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Corfù</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coltivazione</a:t>
            </a:r>
            <a:r>
              <a:rPr lang="el-GR" sz="7700" b="0" dirty="0">
                <a:solidFill>
                  <a:srgbClr val="000000"/>
                </a:solidFill>
              </a:rPr>
              <a:t> </a:t>
            </a:r>
            <a:r>
              <a:rPr lang="el-GR" sz="7700" b="0" dirty="0" err="1">
                <a:solidFill>
                  <a:srgbClr val="000000"/>
                </a:solidFill>
              </a:rPr>
              <a:t>delle</a:t>
            </a:r>
            <a:r>
              <a:rPr lang="el-GR" sz="7700" b="0" dirty="0">
                <a:solidFill>
                  <a:srgbClr val="000000"/>
                </a:solidFill>
              </a:rPr>
              <a:t> olive </a:t>
            </a:r>
            <a:r>
              <a:rPr lang="el-GR" sz="7700" b="0" dirty="0" err="1">
                <a:solidFill>
                  <a:srgbClr val="000000"/>
                </a:solidFill>
              </a:rPr>
              <a:t>avviene</a:t>
            </a:r>
            <a:r>
              <a:rPr lang="el-GR" sz="7700" b="0" dirty="0">
                <a:solidFill>
                  <a:srgbClr val="000000"/>
                </a:solidFill>
              </a:rPr>
              <a:t> </a:t>
            </a:r>
            <a:r>
              <a:rPr lang="el-GR" sz="7700" b="0" dirty="0" err="1">
                <a:solidFill>
                  <a:srgbClr val="000000"/>
                </a:solidFill>
              </a:rPr>
              <a:t>entro</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zona</a:t>
            </a:r>
            <a:r>
              <a:rPr lang="el-GR" sz="7700" b="0" dirty="0">
                <a:solidFill>
                  <a:srgbClr val="000000"/>
                </a:solidFill>
              </a:rPr>
              <a:t> </a:t>
            </a:r>
            <a:r>
              <a:rPr lang="el-GR" sz="7700" b="0" dirty="0" err="1">
                <a:solidFill>
                  <a:srgbClr val="000000"/>
                </a:solidFill>
              </a:rPr>
              <a:t>definita</a:t>
            </a:r>
            <a:r>
              <a:rPr lang="el-GR" sz="7700" b="0" dirty="0">
                <a:solidFill>
                  <a:srgbClr val="000000"/>
                </a:solidFill>
              </a:rPr>
              <a:t> in</a:t>
            </a:r>
            <a:r>
              <a:rPr lang="en-US" sz="7700" b="0" dirty="0">
                <a:solidFill>
                  <a:srgbClr val="000000"/>
                </a:solidFill>
              </a:rPr>
              <a:t> </a:t>
            </a:r>
            <a:r>
              <a:rPr lang="el-GR" sz="7700" b="0" dirty="0" err="1">
                <a:solidFill>
                  <a:srgbClr val="000000"/>
                </a:solidFill>
              </a:rPr>
              <a:t>modo</a:t>
            </a:r>
            <a:r>
              <a:rPr lang="el-GR" sz="7700" b="0" dirty="0">
                <a:solidFill>
                  <a:srgbClr val="000000"/>
                </a:solidFill>
              </a:rPr>
              <a:t> </a:t>
            </a:r>
            <a:r>
              <a:rPr lang="el-GR" sz="7700" b="0" dirty="0" err="1">
                <a:solidFill>
                  <a:srgbClr val="000000"/>
                </a:solidFill>
              </a:rPr>
              <a:t>da</a:t>
            </a:r>
            <a:r>
              <a:rPr lang="el-GR" sz="7700" b="0" dirty="0">
                <a:solidFill>
                  <a:srgbClr val="000000"/>
                </a:solidFill>
              </a:rPr>
              <a:t> </a:t>
            </a:r>
            <a:r>
              <a:rPr lang="el-GR" sz="7700" b="0" dirty="0" err="1">
                <a:solidFill>
                  <a:srgbClr val="000000"/>
                </a:solidFill>
              </a:rPr>
              <a:t>mantenere</a:t>
            </a:r>
            <a:r>
              <a:rPr lang="el-GR" sz="7700" b="0" dirty="0">
                <a:solidFill>
                  <a:srgbClr val="000000"/>
                </a:solidFill>
              </a:rPr>
              <a:t>. </a:t>
            </a:r>
            <a:r>
              <a:rPr lang="el-GR" sz="7700" b="0" dirty="0" err="1">
                <a:solidFill>
                  <a:srgbClr val="000000"/>
                </a:solidFill>
              </a:rPr>
              <a:t>L’olio</a:t>
            </a:r>
            <a:r>
              <a:rPr lang="el-GR" sz="7700" b="0" dirty="0">
                <a:solidFill>
                  <a:srgbClr val="000000"/>
                </a:solidFill>
              </a:rPr>
              <a:t> </a:t>
            </a:r>
            <a:r>
              <a:rPr lang="el-GR" sz="7700" b="0" dirty="0" err="1">
                <a:solidFill>
                  <a:srgbClr val="000000"/>
                </a:solidFill>
              </a:rPr>
              <a:t>d’oliva</a:t>
            </a:r>
            <a:r>
              <a:rPr lang="el-GR" sz="7700" b="0" dirty="0">
                <a:solidFill>
                  <a:srgbClr val="000000"/>
                </a:solidFill>
              </a:rPr>
              <a:t> </a:t>
            </a:r>
            <a:r>
              <a:rPr lang="el-GR" sz="7700" b="0" dirty="0" err="1">
                <a:solidFill>
                  <a:srgbClr val="000000"/>
                </a:solidFill>
              </a:rPr>
              <a:t>vergine</a:t>
            </a:r>
            <a:r>
              <a:rPr lang="el-GR" sz="7700" b="0" dirty="0">
                <a:solidFill>
                  <a:srgbClr val="000000"/>
                </a:solidFill>
              </a:rPr>
              <a:t> PGE PREVE</a:t>
            </a:r>
            <a:r>
              <a:rPr lang="en-US" sz="7700" b="0" dirty="0">
                <a:solidFill>
                  <a:srgbClr val="000000"/>
                </a:solidFill>
              </a:rPr>
              <a:t>Z</a:t>
            </a:r>
            <a:r>
              <a:rPr lang="el-GR" sz="7700" b="0" dirty="0">
                <a:solidFill>
                  <a:srgbClr val="000000"/>
                </a:solidFill>
              </a:rPr>
              <a:t>A è </a:t>
            </a:r>
            <a:r>
              <a:rPr lang="el-GR" sz="7700" b="0" dirty="0" err="1">
                <a:solidFill>
                  <a:srgbClr val="000000"/>
                </a:solidFill>
              </a:rPr>
              <a:t>di</a:t>
            </a:r>
            <a:r>
              <a:rPr lang="el-GR" sz="7700" b="0" dirty="0">
                <a:solidFill>
                  <a:srgbClr val="000000"/>
                </a:solidFill>
              </a:rPr>
              <a:t> </a:t>
            </a:r>
            <a:r>
              <a:rPr lang="el-GR" sz="7700" b="0" dirty="0" err="1">
                <a:solidFill>
                  <a:srgbClr val="000000"/>
                </a:solidFill>
              </a:rPr>
              <a:t>colore</a:t>
            </a:r>
            <a:r>
              <a:rPr lang="en-US" sz="7700" b="0" dirty="0">
                <a:solidFill>
                  <a:srgbClr val="000000"/>
                </a:solidFill>
              </a:rPr>
              <a:t> </a:t>
            </a:r>
            <a:r>
              <a:rPr lang="el-GR" sz="7700" b="0" dirty="0" err="1">
                <a:solidFill>
                  <a:srgbClr val="000000"/>
                </a:solidFill>
              </a:rPr>
              <a:t>gialloverde</a:t>
            </a:r>
            <a:r>
              <a:rPr lang="el-GR" sz="7700" b="0" dirty="0">
                <a:solidFill>
                  <a:srgbClr val="000000"/>
                </a:solidFill>
              </a:rPr>
              <a:t> e </a:t>
            </a:r>
            <a:r>
              <a:rPr lang="el-GR" sz="7700" b="0" dirty="0" err="1">
                <a:solidFill>
                  <a:srgbClr val="000000"/>
                </a:solidFill>
              </a:rPr>
              <a:t>presenta</a:t>
            </a:r>
            <a:r>
              <a:rPr lang="el-GR" sz="7700" b="0" dirty="0">
                <a:solidFill>
                  <a:srgbClr val="000000"/>
                </a:solidFill>
              </a:rPr>
              <a:t> </a:t>
            </a:r>
            <a:r>
              <a:rPr lang="el-GR" sz="7700" b="0" dirty="0" err="1">
                <a:solidFill>
                  <a:srgbClr val="000000"/>
                </a:solidFill>
              </a:rPr>
              <a:t>sapore</a:t>
            </a:r>
            <a:r>
              <a:rPr lang="el-GR" sz="7700" b="0" dirty="0">
                <a:solidFill>
                  <a:srgbClr val="000000"/>
                </a:solidFill>
              </a:rPr>
              <a:t> e </a:t>
            </a:r>
            <a:r>
              <a:rPr lang="el-GR" sz="7700" b="0" dirty="0" err="1">
                <a:solidFill>
                  <a:srgbClr val="000000"/>
                </a:solidFill>
              </a:rPr>
              <a:t>aroma</a:t>
            </a:r>
            <a:r>
              <a:rPr lang="el-GR" sz="7700" b="0" dirty="0">
                <a:solidFill>
                  <a:srgbClr val="000000"/>
                </a:solidFill>
              </a:rPr>
              <a:t> </a:t>
            </a:r>
            <a:r>
              <a:rPr lang="el-GR" sz="7700" b="0" dirty="0" err="1">
                <a:solidFill>
                  <a:srgbClr val="000000"/>
                </a:solidFill>
              </a:rPr>
              <a:t>fruttato</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err="1">
                <a:solidFill>
                  <a:srgbClr val="000000"/>
                </a:solidFill>
              </a:rPr>
              <a:t>L’oliva</a:t>
            </a:r>
            <a:r>
              <a:rPr lang="el-GR" sz="7700" b="0" dirty="0">
                <a:solidFill>
                  <a:srgbClr val="000000"/>
                </a:solidFill>
              </a:rPr>
              <a:t> </a:t>
            </a:r>
            <a:r>
              <a:rPr lang="el-GR" sz="7700" b="0" dirty="0" err="1">
                <a:solidFill>
                  <a:srgbClr val="000000"/>
                </a:solidFill>
              </a:rPr>
              <a:t>utilizzata</a:t>
            </a:r>
            <a:r>
              <a:rPr lang="el-GR" sz="7700" b="0" dirty="0">
                <a:solidFill>
                  <a:srgbClr val="000000"/>
                </a:solidFill>
              </a:rPr>
              <a:t> per </a:t>
            </a:r>
            <a:r>
              <a:rPr lang="el-GR" sz="7700" b="0" dirty="0" err="1">
                <a:solidFill>
                  <a:srgbClr val="000000"/>
                </a:solidFill>
              </a:rPr>
              <a:t>la</a:t>
            </a:r>
            <a:r>
              <a:rPr lang="el-GR" sz="7700" b="0" dirty="0">
                <a:solidFill>
                  <a:srgbClr val="000000"/>
                </a:solidFill>
              </a:rPr>
              <a:t> </a:t>
            </a:r>
            <a:r>
              <a:rPr lang="el-GR" sz="7700" b="0" dirty="0" err="1">
                <a:solidFill>
                  <a:srgbClr val="000000"/>
                </a:solidFill>
              </a:rPr>
              <a:t>produzione</a:t>
            </a:r>
            <a:r>
              <a:rPr lang="el-GR" sz="7700" b="0" dirty="0">
                <a:solidFill>
                  <a:srgbClr val="000000"/>
                </a:solidFill>
              </a:rPr>
              <a:t> </a:t>
            </a:r>
            <a:r>
              <a:rPr lang="el-GR" sz="7700" b="0" dirty="0" err="1">
                <a:solidFill>
                  <a:srgbClr val="000000"/>
                </a:solidFill>
              </a:rPr>
              <a:t>dell’olio</a:t>
            </a:r>
            <a:r>
              <a:rPr lang="el-GR" sz="7700" b="0" dirty="0">
                <a:solidFill>
                  <a:srgbClr val="000000"/>
                </a:solidFill>
              </a:rPr>
              <a:t> </a:t>
            </a:r>
            <a:r>
              <a:rPr lang="el-GR" sz="7700" b="0" dirty="0" err="1">
                <a:solidFill>
                  <a:srgbClr val="000000"/>
                </a:solidFill>
              </a:rPr>
              <a:t>vergine</a:t>
            </a:r>
            <a:r>
              <a:rPr lang="el-GR" sz="7700" b="0" dirty="0">
                <a:solidFill>
                  <a:srgbClr val="000000"/>
                </a:solidFill>
              </a:rPr>
              <a:t> </a:t>
            </a:r>
            <a:r>
              <a:rPr lang="el-GR" sz="7700" b="0" dirty="0" err="1">
                <a:solidFill>
                  <a:srgbClr val="000000"/>
                </a:solidFill>
              </a:rPr>
              <a:t>d’oliva</a:t>
            </a:r>
            <a:r>
              <a:rPr lang="el-GR" sz="7700" b="0" dirty="0">
                <a:solidFill>
                  <a:srgbClr val="000000"/>
                </a:solidFill>
              </a:rPr>
              <a:t> PGE PREVE</a:t>
            </a:r>
            <a:r>
              <a:rPr lang="en-US" sz="7700" b="0" dirty="0">
                <a:solidFill>
                  <a:srgbClr val="000000"/>
                </a:solidFill>
              </a:rPr>
              <a:t>Z</a:t>
            </a:r>
            <a:r>
              <a:rPr lang="el-GR" sz="7700" b="0" dirty="0">
                <a:solidFill>
                  <a:srgbClr val="000000"/>
                </a:solidFill>
              </a:rPr>
              <a:t>A</a:t>
            </a:r>
            <a:r>
              <a:rPr lang="en-US" sz="7700" b="0" dirty="0">
                <a:solidFill>
                  <a:srgbClr val="000000"/>
                </a:solidFill>
              </a:rPr>
              <a:t> </a:t>
            </a:r>
            <a:r>
              <a:rPr lang="el-GR" sz="7700" b="0" dirty="0" err="1">
                <a:solidFill>
                  <a:srgbClr val="000000"/>
                </a:solidFill>
              </a:rPr>
              <a:t>soddisfa</a:t>
            </a:r>
            <a:r>
              <a:rPr lang="el-GR" sz="7700" b="0" dirty="0">
                <a:solidFill>
                  <a:srgbClr val="000000"/>
                </a:solidFill>
              </a:rPr>
              <a:t> </a:t>
            </a:r>
            <a:r>
              <a:rPr lang="el-GR" sz="7700" b="0" dirty="0" err="1">
                <a:solidFill>
                  <a:srgbClr val="000000"/>
                </a:solidFill>
              </a:rPr>
              <a:t>le</a:t>
            </a:r>
            <a:r>
              <a:rPr lang="el-GR" sz="7700" b="0" dirty="0">
                <a:solidFill>
                  <a:srgbClr val="000000"/>
                </a:solidFill>
              </a:rPr>
              <a:t> </a:t>
            </a:r>
            <a:r>
              <a:rPr lang="el-GR" sz="7700" b="0" dirty="0" err="1">
                <a:solidFill>
                  <a:srgbClr val="000000"/>
                </a:solidFill>
              </a:rPr>
              <a:t>seguenti</a:t>
            </a:r>
            <a:r>
              <a:rPr lang="el-GR" sz="7700" b="0" dirty="0">
                <a:solidFill>
                  <a:srgbClr val="000000"/>
                </a:solidFill>
              </a:rPr>
              <a:t> </a:t>
            </a:r>
            <a:r>
              <a:rPr lang="el-GR" sz="7700" b="0" dirty="0" err="1">
                <a:solidFill>
                  <a:srgbClr val="000000"/>
                </a:solidFill>
              </a:rPr>
              <a:t>specifiche</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a. </a:t>
            </a:r>
            <a:r>
              <a:rPr lang="el-GR" sz="7700" b="0" dirty="0" err="1">
                <a:solidFill>
                  <a:srgbClr val="000000"/>
                </a:solidFill>
              </a:rPr>
              <a:t>Proviene</a:t>
            </a:r>
            <a:r>
              <a:rPr lang="el-GR" sz="7700" b="0" dirty="0">
                <a:solidFill>
                  <a:srgbClr val="000000"/>
                </a:solidFill>
              </a:rPr>
              <a:t> </a:t>
            </a:r>
            <a:r>
              <a:rPr lang="el-GR" sz="7700" b="0" dirty="0" err="1">
                <a:solidFill>
                  <a:srgbClr val="000000"/>
                </a:solidFill>
              </a:rPr>
              <a:t>da</a:t>
            </a:r>
            <a:r>
              <a:rPr lang="el-GR" sz="7700" b="0" dirty="0">
                <a:solidFill>
                  <a:srgbClr val="000000"/>
                </a:solidFill>
              </a:rPr>
              <a:t> </a:t>
            </a:r>
            <a:r>
              <a:rPr lang="el-GR" sz="7700" b="0" dirty="0" err="1">
                <a:solidFill>
                  <a:srgbClr val="000000"/>
                </a:solidFill>
              </a:rPr>
              <a:t>uliveti</a:t>
            </a:r>
            <a:r>
              <a:rPr lang="el-GR" sz="7700" b="0" dirty="0">
                <a:solidFill>
                  <a:srgbClr val="000000"/>
                </a:solidFill>
              </a:rPr>
              <a:t> </a:t>
            </a:r>
            <a:r>
              <a:rPr lang="el-GR" sz="7700" b="0" dirty="0" err="1">
                <a:solidFill>
                  <a:srgbClr val="000000"/>
                </a:solidFill>
              </a:rPr>
              <a:t>che</a:t>
            </a:r>
            <a:r>
              <a:rPr lang="el-GR" sz="7700" b="0" dirty="0">
                <a:solidFill>
                  <a:srgbClr val="000000"/>
                </a:solidFill>
              </a:rPr>
              <a:t> </a:t>
            </a:r>
            <a:r>
              <a:rPr lang="el-GR" sz="7700" b="0" dirty="0" err="1">
                <a:solidFill>
                  <a:srgbClr val="000000"/>
                </a:solidFill>
              </a:rPr>
              <a:t>combattono</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mosca</a:t>
            </a:r>
            <a:r>
              <a:rPr lang="el-GR" sz="7700" b="0" dirty="0">
                <a:solidFill>
                  <a:srgbClr val="000000"/>
                </a:solidFill>
              </a:rPr>
              <a:t> </a:t>
            </a:r>
            <a:r>
              <a:rPr lang="el-GR" sz="7700" b="0" dirty="0" err="1">
                <a:solidFill>
                  <a:srgbClr val="000000"/>
                </a:solidFill>
              </a:rPr>
              <a:t>delle</a:t>
            </a:r>
            <a:r>
              <a:rPr lang="el-GR" sz="7700" b="0" dirty="0">
                <a:solidFill>
                  <a:srgbClr val="000000"/>
                </a:solidFill>
              </a:rPr>
              <a:t> olive </a:t>
            </a:r>
            <a:r>
              <a:rPr lang="el-GR" sz="7700" b="0" dirty="0" err="1">
                <a:solidFill>
                  <a:srgbClr val="000000"/>
                </a:solidFill>
              </a:rPr>
              <a:t>con</a:t>
            </a:r>
            <a:r>
              <a:rPr lang="el-GR" sz="7700" b="0" dirty="0">
                <a:solidFill>
                  <a:srgbClr val="000000"/>
                </a:solidFill>
              </a:rPr>
              <a:t> </a:t>
            </a:r>
            <a:r>
              <a:rPr lang="el-GR" sz="7700" b="0" dirty="0" err="1">
                <a:solidFill>
                  <a:srgbClr val="000000"/>
                </a:solidFill>
              </a:rPr>
              <a:t>metodi</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err="1">
                <a:solidFill>
                  <a:srgbClr val="000000"/>
                </a:solidFill>
              </a:rPr>
              <a:t>biologiche</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b. </a:t>
            </a:r>
            <a:r>
              <a:rPr lang="el-GR" sz="7700" b="0" dirty="0" err="1">
                <a:solidFill>
                  <a:srgbClr val="000000"/>
                </a:solidFill>
              </a:rPr>
              <a:t>La</a:t>
            </a:r>
            <a:r>
              <a:rPr lang="el-GR" sz="7700" b="0" dirty="0">
                <a:solidFill>
                  <a:srgbClr val="000000"/>
                </a:solidFill>
              </a:rPr>
              <a:t> </a:t>
            </a:r>
            <a:r>
              <a:rPr lang="el-GR" sz="7700" b="0" dirty="0" err="1">
                <a:solidFill>
                  <a:srgbClr val="000000"/>
                </a:solidFill>
              </a:rPr>
              <a:t>raccolta</a:t>
            </a:r>
            <a:r>
              <a:rPr lang="el-GR" sz="7700" b="0" dirty="0">
                <a:solidFill>
                  <a:srgbClr val="000000"/>
                </a:solidFill>
              </a:rPr>
              <a:t> </a:t>
            </a:r>
            <a:r>
              <a:rPr lang="el-GR" sz="7700" b="0" dirty="0" err="1">
                <a:solidFill>
                  <a:srgbClr val="000000"/>
                </a:solidFill>
              </a:rPr>
              <a:t>si</a:t>
            </a:r>
            <a:r>
              <a:rPr lang="el-GR" sz="7700" b="0" dirty="0">
                <a:solidFill>
                  <a:srgbClr val="000000"/>
                </a:solidFill>
              </a:rPr>
              <a:t> </a:t>
            </a:r>
            <a:r>
              <a:rPr lang="el-GR" sz="7700" b="0" dirty="0" err="1">
                <a:solidFill>
                  <a:srgbClr val="000000"/>
                </a:solidFill>
              </a:rPr>
              <a:t>fa</a:t>
            </a:r>
            <a:r>
              <a:rPr lang="el-GR" sz="7700" b="0" dirty="0">
                <a:solidFill>
                  <a:srgbClr val="000000"/>
                </a:solidFill>
              </a:rPr>
              <a:t> </a:t>
            </a:r>
            <a:r>
              <a:rPr lang="el-GR" sz="7700" b="0" dirty="0" err="1">
                <a:solidFill>
                  <a:srgbClr val="000000"/>
                </a:solidFill>
              </a:rPr>
              <a:t>con</a:t>
            </a:r>
            <a:r>
              <a:rPr lang="el-GR" sz="7700" b="0" dirty="0">
                <a:solidFill>
                  <a:srgbClr val="000000"/>
                </a:solidFill>
              </a:rPr>
              <a:t> </a:t>
            </a:r>
            <a:r>
              <a:rPr lang="el-GR" sz="7700" b="0" dirty="0" err="1">
                <a:solidFill>
                  <a:srgbClr val="000000"/>
                </a:solidFill>
              </a:rPr>
              <a:t>il</a:t>
            </a:r>
            <a:r>
              <a:rPr lang="el-GR" sz="7700" b="0" dirty="0">
                <a:solidFill>
                  <a:srgbClr val="000000"/>
                </a:solidFill>
              </a:rPr>
              <a:t> </a:t>
            </a:r>
            <a:r>
              <a:rPr lang="el-GR" sz="7700" b="0" dirty="0" err="1">
                <a:solidFill>
                  <a:srgbClr val="000000"/>
                </a:solidFill>
              </a:rPr>
              <a:t>metodo</a:t>
            </a:r>
            <a:r>
              <a:rPr lang="el-GR" sz="7700" b="0" dirty="0">
                <a:solidFill>
                  <a:srgbClr val="000000"/>
                </a:solidFill>
              </a:rPr>
              <a:t> </a:t>
            </a:r>
            <a:r>
              <a:rPr lang="el-GR" sz="7700" b="0" dirty="0" err="1">
                <a:solidFill>
                  <a:srgbClr val="000000"/>
                </a:solidFill>
              </a:rPr>
              <a:t>della</a:t>
            </a:r>
            <a:r>
              <a:rPr lang="el-GR" sz="7700" b="0" dirty="0">
                <a:solidFill>
                  <a:srgbClr val="000000"/>
                </a:solidFill>
              </a:rPr>
              <a:t> </a:t>
            </a:r>
            <a:r>
              <a:rPr lang="el-GR" sz="7700" b="0" dirty="0" err="1">
                <a:solidFill>
                  <a:srgbClr val="000000"/>
                </a:solidFill>
              </a:rPr>
              <a:t>sfogliatura</a:t>
            </a:r>
            <a:r>
              <a:rPr lang="el-GR" sz="7700" b="0" dirty="0">
                <a:solidFill>
                  <a:srgbClr val="000000"/>
                </a:solidFill>
              </a:rPr>
              <a:t> (</a:t>
            </a:r>
            <a:r>
              <a:rPr lang="el-GR" sz="7700" b="0" dirty="0" err="1">
                <a:solidFill>
                  <a:srgbClr val="000000"/>
                </a:solidFill>
              </a:rPr>
              <a:t>con</a:t>
            </a:r>
            <a:r>
              <a:rPr lang="el-GR" sz="7700" b="0" dirty="0">
                <a:solidFill>
                  <a:srgbClr val="000000"/>
                </a:solidFill>
              </a:rPr>
              <a:t> </a:t>
            </a:r>
            <a:r>
              <a:rPr lang="el-GR" sz="7700" b="0" dirty="0" err="1">
                <a:solidFill>
                  <a:srgbClr val="000000"/>
                </a:solidFill>
              </a:rPr>
              <a:t>l’uso</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pettine</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c. </a:t>
            </a:r>
            <a:r>
              <a:rPr lang="el-GR" sz="7700" b="0" dirty="0" err="1">
                <a:solidFill>
                  <a:srgbClr val="000000"/>
                </a:solidFill>
              </a:rPr>
              <a:t>Il</a:t>
            </a:r>
            <a:r>
              <a:rPr lang="el-GR" sz="7700" b="0" dirty="0">
                <a:solidFill>
                  <a:srgbClr val="000000"/>
                </a:solidFill>
              </a:rPr>
              <a:t> </a:t>
            </a:r>
            <a:r>
              <a:rPr lang="el-GR" sz="7700" b="0" dirty="0" err="1">
                <a:solidFill>
                  <a:srgbClr val="000000"/>
                </a:solidFill>
              </a:rPr>
              <a:t>trasporto</a:t>
            </a:r>
            <a:r>
              <a:rPr lang="el-GR" sz="7700" b="0" dirty="0">
                <a:solidFill>
                  <a:srgbClr val="000000"/>
                </a:solidFill>
              </a:rPr>
              <a:t> </a:t>
            </a:r>
            <a:r>
              <a:rPr lang="el-GR" sz="7700" b="0" dirty="0" err="1">
                <a:solidFill>
                  <a:srgbClr val="000000"/>
                </a:solidFill>
              </a:rPr>
              <a:t>delle</a:t>
            </a:r>
            <a:r>
              <a:rPr lang="el-GR" sz="7700" b="0" dirty="0">
                <a:solidFill>
                  <a:srgbClr val="000000"/>
                </a:solidFill>
              </a:rPr>
              <a:t> olive </a:t>
            </a:r>
            <a:r>
              <a:rPr lang="el-GR" sz="7700" b="0" dirty="0" err="1">
                <a:solidFill>
                  <a:srgbClr val="000000"/>
                </a:solidFill>
              </a:rPr>
              <a:t>ai</a:t>
            </a:r>
            <a:r>
              <a:rPr lang="el-GR" sz="7700" b="0" dirty="0">
                <a:solidFill>
                  <a:srgbClr val="000000"/>
                </a:solidFill>
              </a:rPr>
              <a:t> </a:t>
            </a:r>
            <a:r>
              <a:rPr lang="el-GR" sz="7700" b="0" dirty="0" err="1">
                <a:solidFill>
                  <a:srgbClr val="000000"/>
                </a:solidFill>
              </a:rPr>
              <a:t>frantoi</a:t>
            </a:r>
            <a:r>
              <a:rPr lang="el-GR" sz="7700" b="0" dirty="0">
                <a:solidFill>
                  <a:srgbClr val="000000"/>
                </a:solidFill>
              </a:rPr>
              <a:t> </a:t>
            </a:r>
            <a:r>
              <a:rPr lang="el-GR" sz="7700" b="0" dirty="0" err="1">
                <a:solidFill>
                  <a:srgbClr val="000000"/>
                </a:solidFill>
              </a:rPr>
              <a:t>avviene</a:t>
            </a:r>
            <a:r>
              <a:rPr lang="el-GR" sz="7700" b="0" dirty="0">
                <a:solidFill>
                  <a:srgbClr val="000000"/>
                </a:solidFill>
              </a:rPr>
              <a:t> in </a:t>
            </a:r>
            <a:r>
              <a:rPr lang="el-GR" sz="7700" b="0" dirty="0" err="1">
                <a:solidFill>
                  <a:srgbClr val="000000"/>
                </a:solidFill>
              </a:rPr>
              <a:t>cassette</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plastica</a:t>
            </a:r>
            <a:r>
              <a:rPr lang="en-US" sz="7700" b="0" dirty="0">
                <a:solidFill>
                  <a:srgbClr val="000000"/>
                </a:solidFill>
              </a:rPr>
              <a:t> </a:t>
            </a:r>
            <a:r>
              <a:rPr lang="el-GR" sz="7700" b="0" dirty="0" err="1">
                <a:solidFill>
                  <a:srgbClr val="000000"/>
                </a:solidFill>
              </a:rPr>
              <a:t>perforate</a:t>
            </a:r>
            <a:r>
              <a:rPr lang="el-GR" sz="7700" b="0" dirty="0">
                <a:solidFill>
                  <a:srgbClr val="000000"/>
                </a:solidFill>
              </a:rPr>
              <a:t> o </a:t>
            </a:r>
            <a:r>
              <a:rPr lang="el-GR" sz="7700" b="0" dirty="0" err="1">
                <a:solidFill>
                  <a:srgbClr val="000000"/>
                </a:solidFill>
              </a:rPr>
              <a:t>sacchi</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materiale</a:t>
            </a:r>
            <a:r>
              <a:rPr lang="el-GR" sz="7700" b="0" dirty="0">
                <a:solidFill>
                  <a:srgbClr val="000000"/>
                </a:solidFill>
              </a:rPr>
              <a:t> </a:t>
            </a:r>
            <a:r>
              <a:rPr lang="el-GR" sz="7700" b="0" dirty="0" err="1">
                <a:solidFill>
                  <a:srgbClr val="000000"/>
                </a:solidFill>
              </a:rPr>
              <a:t>vegetale</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capacità</a:t>
            </a:r>
            <a:r>
              <a:rPr lang="el-GR" sz="7700" b="0" dirty="0">
                <a:solidFill>
                  <a:srgbClr val="000000"/>
                </a:solidFill>
              </a:rPr>
              <a:t> </a:t>
            </a:r>
            <a:r>
              <a:rPr lang="el-GR" sz="7700" b="0" dirty="0" err="1">
                <a:solidFill>
                  <a:srgbClr val="000000"/>
                </a:solidFill>
              </a:rPr>
              <a:t>fra</a:t>
            </a:r>
            <a:r>
              <a:rPr lang="el-GR" sz="7700" b="0" dirty="0">
                <a:solidFill>
                  <a:srgbClr val="000000"/>
                </a:solidFill>
              </a:rPr>
              <a:t> i 30 e i 50 </a:t>
            </a:r>
            <a:r>
              <a:rPr lang="el-GR" sz="7700" b="0" dirty="0" err="1">
                <a:solidFill>
                  <a:srgbClr val="000000"/>
                </a:solidFill>
              </a:rPr>
              <a:t>kg</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d. </a:t>
            </a:r>
            <a:r>
              <a:rPr lang="el-GR" sz="7700" b="0" dirty="0" err="1">
                <a:solidFill>
                  <a:srgbClr val="000000"/>
                </a:solidFill>
              </a:rPr>
              <a:t>La</a:t>
            </a:r>
            <a:r>
              <a:rPr lang="el-GR" sz="7700" b="0" dirty="0">
                <a:solidFill>
                  <a:srgbClr val="000000"/>
                </a:solidFill>
              </a:rPr>
              <a:t> </a:t>
            </a:r>
            <a:r>
              <a:rPr lang="el-GR" sz="7700" b="0" dirty="0" err="1">
                <a:solidFill>
                  <a:srgbClr val="000000"/>
                </a:solidFill>
              </a:rPr>
              <a:t>molitura</a:t>
            </a:r>
            <a:r>
              <a:rPr lang="el-GR" sz="7700" b="0" dirty="0">
                <a:solidFill>
                  <a:srgbClr val="000000"/>
                </a:solidFill>
              </a:rPr>
              <a:t> </a:t>
            </a:r>
            <a:r>
              <a:rPr lang="el-GR" sz="7700" b="0" dirty="0" err="1">
                <a:solidFill>
                  <a:srgbClr val="000000"/>
                </a:solidFill>
              </a:rPr>
              <a:t>delle</a:t>
            </a:r>
            <a:r>
              <a:rPr lang="el-GR" sz="7700" b="0" dirty="0">
                <a:solidFill>
                  <a:srgbClr val="000000"/>
                </a:solidFill>
              </a:rPr>
              <a:t> olive </a:t>
            </a:r>
            <a:r>
              <a:rPr lang="el-GR" sz="7700" b="0" dirty="0" err="1">
                <a:solidFill>
                  <a:srgbClr val="000000"/>
                </a:solidFill>
              </a:rPr>
              <a:t>avviene</a:t>
            </a:r>
            <a:r>
              <a:rPr lang="el-GR" sz="7700" b="0" dirty="0">
                <a:solidFill>
                  <a:srgbClr val="000000"/>
                </a:solidFill>
              </a:rPr>
              <a:t> </a:t>
            </a:r>
            <a:r>
              <a:rPr lang="el-GR" sz="7700" b="0" dirty="0" err="1">
                <a:solidFill>
                  <a:srgbClr val="000000"/>
                </a:solidFill>
              </a:rPr>
              <a:t>entro</a:t>
            </a:r>
            <a:r>
              <a:rPr lang="el-GR" sz="7700" b="0" dirty="0">
                <a:solidFill>
                  <a:srgbClr val="000000"/>
                </a:solidFill>
              </a:rPr>
              <a:t> </a:t>
            </a:r>
            <a:r>
              <a:rPr lang="el-GR" sz="7700" b="0" dirty="0" err="1">
                <a:solidFill>
                  <a:srgbClr val="000000"/>
                </a:solidFill>
              </a:rPr>
              <a:t>massimo</a:t>
            </a:r>
            <a:r>
              <a:rPr lang="el-GR" sz="7700" b="0" dirty="0">
                <a:solidFill>
                  <a:srgbClr val="000000"/>
                </a:solidFill>
              </a:rPr>
              <a:t> 3 </a:t>
            </a:r>
            <a:r>
              <a:rPr lang="el-GR" sz="7700" b="0" dirty="0" err="1">
                <a:solidFill>
                  <a:srgbClr val="000000"/>
                </a:solidFill>
              </a:rPr>
              <a:t>giorni</a:t>
            </a:r>
            <a:r>
              <a:rPr lang="el-GR" sz="7700" b="0" dirty="0">
                <a:solidFill>
                  <a:srgbClr val="000000"/>
                </a:solidFill>
              </a:rPr>
              <a:t> </a:t>
            </a:r>
            <a:r>
              <a:rPr lang="el-GR" sz="7700" b="0" dirty="0" err="1">
                <a:solidFill>
                  <a:srgbClr val="000000"/>
                </a:solidFill>
              </a:rPr>
              <a:t>dalla</a:t>
            </a:r>
            <a:r>
              <a:rPr lang="el-GR" sz="7700" b="0" dirty="0">
                <a:solidFill>
                  <a:srgbClr val="000000"/>
                </a:solidFill>
              </a:rPr>
              <a:t> </a:t>
            </a:r>
            <a:r>
              <a:rPr lang="el-GR" sz="7700" b="0" dirty="0" err="1">
                <a:solidFill>
                  <a:srgbClr val="000000"/>
                </a:solidFill>
              </a:rPr>
              <a:t>raccolta</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e. </a:t>
            </a:r>
            <a:r>
              <a:rPr lang="el-GR" sz="7700" b="0" dirty="0" err="1">
                <a:solidFill>
                  <a:srgbClr val="000000"/>
                </a:solidFill>
              </a:rPr>
              <a:t>La</a:t>
            </a:r>
            <a:r>
              <a:rPr lang="el-GR" sz="7700" b="0" dirty="0">
                <a:solidFill>
                  <a:srgbClr val="000000"/>
                </a:solidFill>
              </a:rPr>
              <a:t> </a:t>
            </a:r>
            <a:r>
              <a:rPr lang="el-GR" sz="7700" b="0" dirty="0" err="1">
                <a:solidFill>
                  <a:srgbClr val="000000"/>
                </a:solidFill>
              </a:rPr>
              <a:t>molitura</a:t>
            </a:r>
            <a:r>
              <a:rPr lang="el-GR" sz="7700" b="0" dirty="0">
                <a:solidFill>
                  <a:srgbClr val="000000"/>
                </a:solidFill>
              </a:rPr>
              <a:t> </a:t>
            </a:r>
            <a:r>
              <a:rPr lang="el-GR" sz="7700" b="0" dirty="0" err="1">
                <a:solidFill>
                  <a:srgbClr val="000000"/>
                </a:solidFill>
              </a:rPr>
              <a:t>delle</a:t>
            </a:r>
            <a:r>
              <a:rPr lang="el-GR" sz="7700" b="0" dirty="0">
                <a:solidFill>
                  <a:srgbClr val="000000"/>
                </a:solidFill>
              </a:rPr>
              <a:t> olive </a:t>
            </a:r>
            <a:r>
              <a:rPr lang="el-GR" sz="7700" b="0" dirty="0" err="1">
                <a:solidFill>
                  <a:srgbClr val="000000"/>
                </a:solidFill>
              </a:rPr>
              <a:t>avviene</a:t>
            </a:r>
            <a:r>
              <a:rPr lang="el-GR" sz="7700" b="0" dirty="0">
                <a:solidFill>
                  <a:srgbClr val="000000"/>
                </a:solidFill>
              </a:rPr>
              <a:t> in </a:t>
            </a:r>
            <a:r>
              <a:rPr lang="el-GR" sz="7700" b="0" dirty="0" err="1">
                <a:solidFill>
                  <a:srgbClr val="000000"/>
                </a:solidFill>
              </a:rPr>
              <a:t>frantoi</a:t>
            </a:r>
            <a:r>
              <a:rPr lang="el-GR" sz="7700" b="0" dirty="0">
                <a:solidFill>
                  <a:srgbClr val="000000"/>
                </a:solidFill>
              </a:rPr>
              <a:t> </a:t>
            </a:r>
            <a:r>
              <a:rPr lang="el-GR" sz="7700" b="0" dirty="0" err="1">
                <a:solidFill>
                  <a:srgbClr val="000000"/>
                </a:solidFill>
              </a:rPr>
              <a:t>classici</a:t>
            </a:r>
            <a:r>
              <a:rPr lang="el-GR" sz="7700" b="0" dirty="0">
                <a:solidFill>
                  <a:srgbClr val="000000"/>
                </a:solidFill>
              </a:rPr>
              <a:t> o a </a:t>
            </a:r>
            <a:r>
              <a:rPr lang="el-GR" sz="7700" b="0" dirty="0" err="1">
                <a:solidFill>
                  <a:srgbClr val="000000"/>
                </a:solidFill>
              </a:rPr>
              <a:t>centrifuga</a:t>
            </a:r>
            <a:r>
              <a:rPr lang="el-GR" sz="7700" b="0" dirty="0">
                <a:solidFill>
                  <a:srgbClr val="000000"/>
                </a:solidFill>
              </a:rPr>
              <a:t> </a:t>
            </a:r>
            <a:r>
              <a:rPr lang="el-GR" sz="7700" b="0" dirty="0" err="1">
                <a:solidFill>
                  <a:srgbClr val="000000"/>
                </a:solidFill>
              </a:rPr>
              <a:t>che</a:t>
            </a:r>
            <a:r>
              <a:rPr lang="en-US" sz="7700" b="0" dirty="0">
                <a:solidFill>
                  <a:srgbClr val="000000"/>
                </a:solidFill>
              </a:rPr>
              <a:t> </a:t>
            </a:r>
            <a:r>
              <a:rPr lang="el-GR" sz="7700" b="0" dirty="0" err="1">
                <a:solidFill>
                  <a:srgbClr val="000000"/>
                </a:solidFill>
              </a:rPr>
              <a:t>assicurano</a:t>
            </a:r>
            <a:r>
              <a:rPr lang="el-GR" sz="7700" b="0" dirty="0">
                <a:solidFill>
                  <a:srgbClr val="000000"/>
                </a:solidFill>
              </a:rPr>
              <a:t> </a:t>
            </a:r>
            <a:r>
              <a:rPr lang="el-GR" sz="7700" b="0" dirty="0" err="1">
                <a:solidFill>
                  <a:srgbClr val="000000"/>
                </a:solidFill>
              </a:rPr>
              <a:t>temperature</a:t>
            </a:r>
            <a:r>
              <a:rPr lang="el-GR" sz="7700" b="0" dirty="0">
                <a:solidFill>
                  <a:srgbClr val="000000"/>
                </a:solidFill>
              </a:rPr>
              <a:t> </a:t>
            </a:r>
            <a:r>
              <a:rPr lang="el-GR" sz="7700" b="0" dirty="0" err="1">
                <a:solidFill>
                  <a:srgbClr val="000000"/>
                </a:solidFill>
              </a:rPr>
              <a:t>basse</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spremitura</a:t>
            </a:r>
            <a:r>
              <a:rPr lang="el-GR" sz="7700" b="0" dirty="0">
                <a:solidFill>
                  <a:srgbClr val="000000"/>
                </a:solidFill>
              </a:rPr>
              <a:t>.</a:t>
            </a:r>
            <a:endParaRPr sz="7700" b="0" dirty="0">
              <a:solidFill>
                <a:srgbClr val="000000"/>
              </a:solidFill>
            </a:endParaRPr>
          </a:p>
          <a:p>
            <a:pPr marL="0" lvl="0" indent="0" algn="just" rtl="0">
              <a:lnSpc>
                <a:spcPct val="120000"/>
              </a:lnSpc>
              <a:spcBef>
                <a:spcPts val="0"/>
              </a:spcBef>
              <a:spcAft>
                <a:spcPts val="0"/>
              </a:spcAft>
              <a:buClr>
                <a:srgbClr val="000000"/>
              </a:buClr>
              <a:buSzPts val="425"/>
              <a:buNone/>
            </a:pPr>
            <a:endParaRPr sz="7700" b="0" dirty="0">
              <a:solidFill>
                <a:srgbClr val="000000"/>
              </a:solidFill>
            </a:endParaRPr>
          </a:p>
          <a:p>
            <a:pPr marL="0" lvl="0" indent="0" algn="just" rtl="0">
              <a:lnSpc>
                <a:spcPct val="120000"/>
              </a:lnSpc>
              <a:spcBef>
                <a:spcPts val="0"/>
              </a:spcBef>
              <a:spcAft>
                <a:spcPts val="0"/>
              </a:spcAft>
              <a:buClr>
                <a:schemeClr val="lt2"/>
              </a:buClr>
              <a:buSzPts val="425"/>
              <a:buNone/>
            </a:pPr>
            <a:endParaRPr sz="7700" b="0" dirty="0">
              <a:solidFill>
                <a:srgbClr val="000000"/>
              </a:solidFill>
            </a:endParaRPr>
          </a:p>
          <a:p>
            <a:pPr marL="342900" lvl="0" indent="-234950" algn="just" rtl="0">
              <a:lnSpc>
                <a:spcPct val="120000"/>
              </a:lnSpc>
              <a:spcBef>
                <a:spcPts val="600"/>
              </a:spcBef>
              <a:spcAft>
                <a:spcPts val="0"/>
              </a:spcAft>
              <a:buClr>
                <a:schemeClr val="lt2"/>
              </a:buClr>
              <a:buSzPts val="425"/>
              <a:buFont typeface="Arial"/>
              <a:buNone/>
            </a:pPr>
            <a:endParaRPr sz="7700" b="0" dirty="0">
              <a:solidFill>
                <a:srgbClr val="000000"/>
              </a:solidFill>
            </a:endParaRPr>
          </a:p>
          <a:p>
            <a:pPr marL="0" lvl="0" indent="0" algn="just" rtl="0">
              <a:lnSpc>
                <a:spcPct val="120000"/>
              </a:lnSpc>
              <a:spcBef>
                <a:spcPts val="600"/>
              </a:spcBef>
              <a:spcAft>
                <a:spcPts val="0"/>
              </a:spcAft>
              <a:buClr>
                <a:schemeClr val="lt2"/>
              </a:buClr>
              <a:buSzPts val="450"/>
              <a:buNone/>
            </a:pPr>
            <a:endParaRPr sz="7800" dirty="0">
              <a:solidFill>
                <a:schemeClr val="dk1"/>
              </a:solidFill>
            </a:endParaRPr>
          </a:p>
          <a:p>
            <a:pPr marL="342900" lvl="0" indent="0" algn="just" rtl="0">
              <a:lnSpc>
                <a:spcPct val="120000"/>
              </a:lnSpc>
              <a:spcBef>
                <a:spcPts val="600"/>
              </a:spcBef>
              <a:spcAft>
                <a:spcPts val="0"/>
              </a:spcAft>
              <a:buClr>
                <a:schemeClr val="lt2"/>
              </a:buClr>
              <a:buSzPct val="100000"/>
              <a:buFont typeface="Noto Sans Symbols"/>
              <a:buNone/>
            </a:pPr>
            <a:endParaRPr sz="8000" b="0" dirty="0">
              <a:solidFill>
                <a:schemeClr val="dk1"/>
              </a:solidFil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208" name="Google Shape;208;p12"/>
          <p:cNvGraphicFramePr/>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3"/>
          </a:graphicData>
        </a:graphic>
      </p:graphicFrame>
      <p:sp>
        <p:nvSpPr>
          <p:cNvPr id="209" name="Google Shape;209;p12"/>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210" name="Google Shape;210;p12" descr="C:\Users\user\AppData\Local\Microsoft\Windows\Temporary Internet Files\Content.Outlook\0TVTFSZK\AUTHENTIC-OLIVE-NET_Logo.png"/>
          <p:cNvPicPr preferRelativeResize="0"/>
          <p:nvPr/>
        </p:nvPicPr>
        <p:blipFill rotWithShape="1">
          <a:blip r:embed="rId4">
            <a:alphaModFix/>
          </a:blip>
          <a:srcRect/>
          <a:stretch/>
        </p:blipFill>
        <p:spPr>
          <a:xfrm>
            <a:off x="6948709" y="0"/>
            <a:ext cx="2152650" cy="713740"/>
          </a:xfrm>
          <a:prstGeom prst="rect">
            <a:avLst/>
          </a:prstGeom>
          <a:noFill/>
          <a:ln>
            <a:noFill/>
          </a:ln>
        </p:spPr>
      </p:pic>
      <p:pic>
        <p:nvPicPr>
          <p:cNvPr id="211" name="Google Shape;211;p12"/>
          <p:cNvPicPr preferRelativeResize="0"/>
          <p:nvPr/>
        </p:nvPicPr>
        <p:blipFill rotWithShape="1">
          <a:blip r:embed="rId5">
            <a:alphaModFix/>
          </a:blip>
          <a:srcRect/>
          <a:stretch/>
        </p:blipFill>
        <p:spPr>
          <a:xfrm>
            <a:off x="-5" y="-5"/>
            <a:ext cx="932656" cy="77356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3"/>
          <p:cNvSpPr txBox="1">
            <a:spLocks noGrp="1"/>
          </p:cNvSpPr>
          <p:nvPr>
            <p:ph type="title"/>
          </p:nvPr>
        </p:nvSpPr>
        <p:spPr>
          <a:xfrm>
            <a:off x="179512" y="620688"/>
            <a:ext cx="7992888" cy="122413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a:solidFill>
                  <a:srgbClr val="000000"/>
                </a:solidFill>
                <a:latin typeface="Arial"/>
                <a:ea typeface="Arial"/>
                <a:cs typeface="Arial"/>
                <a:sym typeface="Arial"/>
              </a:rPr>
            </a:br>
            <a:br>
              <a:rPr lang="el-GR" sz="3600" b="1">
                <a:solidFill>
                  <a:srgbClr val="000000"/>
                </a:solidFill>
                <a:latin typeface="Arial"/>
                <a:ea typeface="Arial"/>
                <a:cs typeface="Arial"/>
                <a:sym typeface="Arial"/>
              </a:rPr>
            </a:br>
            <a:r>
              <a:rPr lang="el-GR" sz="3600" b="1">
                <a:solidFill>
                  <a:srgbClr val="000000"/>
                </a:solidFill>
                <a:latin typeface="Arial"/>
                <a:ea typeface="Arial"/>
                <a:cs typeface="Arial"/>
                <a:sym typeface="Arial"/>
              </a:rPr>
              <a:t>   </a:t>
            </a:r>
            <a:br>
              <a:rPr lang="el-GR" sz="3600" b="1">
                <a:solidFill>
                  <a:srgbClr val="000000"/>
                </a:solidFill>
                <a:latin typeface="Arial"/>
                <a:ea typeface="Arial"/>
                <a:cs typeface="Arial"/>
                <a:sym typeface="Arial"/>
              </a:rPr>
            </a:br>
            <a:r>
              <a:rPr lang="el-GR" sz="3600" b="1">
                <a:solidFill>
                  <a:srgbClr val="000000"/>
                </a:solidFill>
              </a:rPr>
              <a:t>DOP TERRE DI BARI</a:t>
            </a:r>
            <a:br>
              <a:rPr lang="el-GR" sz="2200" b="1">
                <a:solidFill>
                  <a:srgbClr val="000000"/>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r>
              <a:rPr lang="el-GR" sz="3200">
                <a:solidFill>
                  <a:srgbClr val="47796A"/>
                </a:solidFill>
              </a:rPr>
              <a:t> </a:t>
            </a:r>
            <a:endParaRPr sz="3200">
              <a:solidFill>
                <a:srgbClr val="47796A"/>
              </a:solidFill>
            </a:endParaRPr>
          </a:p>
        </p:txBody>
      </p:sp>
      <p:sp>
        <p:nvSpPr>
          <p:cNvPr id="218" name="Google Shape;218;p13"/>
          <p:cNvSpPr txBox="1">
            <a:spLocks noGrp="1"/>
          </p:cNvSpPr>
          <p:nvPr>
            <p:ph type="body" idx="1"/>
          </p:nvPr>
        </p:nvSpPr>
        <p:spPr>
          <a:xfrm>
            <a:off x="519944" y="1232756"/>
            <a:ext cx="7796472" cy="5472608"/>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0"/>
              </a:spcBef>
              <a:spcAft>
                <a:spcPts val="0"/>
              </a:spcAft>
              <a:buClr>
                <a:schemeClr val="lt2"/>
              </a:buClr>
              <a:buSzPts val="425"/>
              <a:buNone/>
            </a:pPr>
            <a:endParaRPr sz="730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L’olio</a:t>
            </a:r>
            <a:r>
              <a:rPr lang="el-GR" sz="7400" b="0" dirty="0">
                <a:solidFill>
                  <a:srgbClr val="000000"/>
                </a:solidFill>
              </a:rPr>
              <a:t> </a:t>
            </a:r>
            <a:r>
              <a:rPr lang="el-GR" sz="7400" b="0" dirty="0" err="1">
                <a:solidFill>
                  <a:srgbClr val="000000"/>
                </a:solidFill>
              </a:rPr>
              <a:t>extra</a:t>
            </a:r>
            <a:r>
              <a:rPr lang="el-GR" sz="7400" b="0" dirty="0">
                <a:solidFill>
                  <a:srgbClr val="000000"/>
                </a:solidFill>
              </a:rPr>
              <a:t> </a:t>
            </a:r>
            <a:r>
              <a:rPr lang="el-GR" sz="7400" b="0" dirty="0" err="1">
                <a:solidFill>
                  <a:srgbClr val="000000"/>
                </a:solidFill>
              </a:rPr>
              <a:t>vergine</a:t>
            </a:r>
            <a:r>
              <a:rPr lang="el-GR" sz="7400" b="0" dirty="0">
                <a:solidFill>
                  <a:srgbClr val="000000"/>
                </a:solidFill>
              </a:rPr>
              <a:t> </a:t>
            </a:r>
            <a:r>
              <a:rPr lang="el-GR" sz="7400" b="0" dirty="0" err="1">
                <a:solidFill>
                  <a:srgbClr val="000000"/>
                </a:solidFill>
              </a:rPr>
              <a:t>d’oliva</a:t>
            </a:r>
            <a:r>
              <a:rPr lang="el-GR" sz="7400" b="0" dirty="0">
                <a:solidFill>
                  <a:srgbClr val="000000"/>
                </a:solidFill>
              </a:rPr>
              <a:t> DOP </a:t>
            </a:r>
            <a:r>
              <a:rPr lang="el-GR" sz="7400" b="0" dirty="0" err="1">
                <a:solidFill>
                  <a:srgbClr val="000000"/>
                </a:solidFill>
              </a:rPr>
              <a:t>Terra</a:t>
            </a:r>
            <a:r>
              <a:rPr lang="el-GR" sz="7400" b="0" dirty="0">
                <a:solidFill>
                  <a:srgbClr val="000000"/>
                </a:solidFill>
              </a:rPr>
              <a:t> </a:t>
            </a:r>
            <a:r>
              <a:rPr lang="el-GR" sz="7400" b="0" dirty="0" err="1">
                <a:solidFill>
                  <a:srgbClr val="000000"/>
                </a:solidFill>
              </a:rPr>
              <a:t>di</a:t>
            </a:r>
            <a:r>
              <a:rPr lang="el-GR" sz="7400" b="0" dirty="0">
                <a:solidFill>
                  <a:srgbClr val="000000"/>
                </a:solidFill>
              </a:rPr>
              <a:t> Bari è </a:t>
            </a:r>
            <a:r>
              <a:rPr lang="el-GR" sz="7400" b="0" dirty="0" err="1">
                <a:solidFill>
                  <a:srgbClr val="000000"/>
                </a:solidFill>
              </a:rPr>
              <a:t>un</a:t>
            </a:r>
            <a:r>
              <a:rPr lang="el-GR" sz="7400" b="0" dirty="0">
                <a:solidFill>
                  <a:srgbClr val="000000"/>
                </a:solidFill>
              </a:rPr>
              <a:t> </a:t>
            </a:r>
            <a:r>
              <a:rPr lang="el-GR" sz="7400" b="0" dirty="0" err="1">
                <a:solidFill>
                  <a:srgbClr val="000000"/>
                </a:solidFill>
              </a:rPr>
              <a:t>olio</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Puglia</a:t>
            </a:r>
            <a:r>
              <a:rPr lang="el-GR" sz="7400" b="0" dirty="0">
                <a:solidFill>
                  <a:srgbClr val="000000"/>
                </a:solidFill>
              </a:rPr>
              <a:t> </a:t>
            </a:r>
            <a:r>
              <a:rPr lang="el-GR" sz="7400" b="0" dirty="0" err="1">
                <a:solidFill>
                  <a:srgbClr val="000000"/>
                </a:solidFill>
              </a:rPr>
              <a:t>molto</a:t>
            </a:r>
            <a:r>
              <a:rPr lang="en-US" sz="7400" b="0" dirty="0">
                <a:solidFill>
                  <a:srgbClr val="000000"/>
                </a:solidFill>
              </a:rPr>
              <a:t> </a:t>
            </a:r>
            <a:r>
              <a:rPr lang="el-GR" sz="7400" b="0" dirty="0" err="1">
                <a:solidFill>
                  <a:srgbClr val="000000"/>
                </a:solidFill>
              </a:rPr>
              <a:t>caratteristico</a:t>
            </a:r>
            <a:r>
              <a:rPr lang="el-GR" sz="7400" b="0" dirty="0">
                <a:solidFill>
                  <a:srgbClr val="000000"/>
                </a:solidFill>
              </a:rPr>
              <a:t>, </a:t>
            </a:r>
            <a:r>
              <a:rPr lang="el-GR" sz="7400" b="0" dirty="0" err="1">
                <a:solidFill>
                  <a:srgbClr val="000000"/>
                </a:solidFill>
              </a:rPr>
              <a:t>prodotto</a:t>
            </a:r>
            <a:r>
              <a:rPr lang="el-GR" sz="7400" b="0" dirty="0">
                <a:solidFill>
                  <a:srgbClr val="000000"/>
                </a:solidFill>
              </a:rPr>
              <a:t> </a:t>
            </a:r>
            <a:r>
              <a:rPr lang="el-GR" sz="7400" b="0" dirty="0" err="1">
                <a:solidFill>
                  <a:srgbClr val="000000"/>
                </a:solidFill>
              </a:rPr>
              <a:t>dalla</a:t>
            </a:r>
            <a:r>
              <a:rPr lang="el-GR" sz="7400" b="0" dirty="0">
                <a:solidFill>
                  <a:srgbClr val="000000"/>
                </a:solidFill>
              </a:rPr>
              <a:t> </a:t>
            </a:r>
            <a:r>
              <a:rPr lang="el-GR" sz="7400" b="0" dirty="0" err="1">
                <a:solidFill>
                  <a:srgbClr val="000000"/>
                </a:solidFill>
              </a:rPr>
              <a:t>varietà</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oliva</a:t>
            </a:r>
            <a:r>
              <a:rPr lang="el-GR" sz="7400" b="0" dirty="0">
                <a:solidFill>
                  <a:srgbClr val="000000"/>
                </a:solidFill>
              </a:rPr>
              <a:t> </a:t>
            </a:r>
            <a:r>
              <a:rPr lang="el-GR" sz="7400" b="0" dirty="0" err="1">
                <a:solidFill>
                  <a:srgbClr val="000000"/>
                </a:solidFill>
              </a:rPr>
              <a:t>Coratina</a:t>
            </a:r>
            <a:r>
              <a:rPr lang="el-GR" sz="7400" b="0" dirty="0">
                <a:solidFill>
                  <a:srgbClr val="000000"/>
                </a:solidFill>
              </a:rPr>
              <a:t> </a:t>
            </a:r>
            <a:r>
              <a:rPr lang="el-GR" sz="7400" b="0" dirty="0" err="1">
                <a:solidFill>
                  <a:srgbClr val="000000"/>
                </a:solidFill>
              </a:rPr>
              <a:t>che</a:t>
            </a:r>
            <a:r>
              <a:rPr lang="el-GR" sz="7400" b="0" dirty="0">
                <a:solidFill>
                  <a:srgbClr val="000000"/>
                </a:solidFill>
              </a:rPr>
              <a:t> </a:t>
            </a:r>
            <a:r>
              <a:rPr lang="el-GR" sz="7400" b="0" dirty="0" err="1">
                <a:solidFill>
                  <a:srgbClr val="000000"/>
                </a:solidFill>
              </a:rPr>
              <a:t>conferisce</a:t>
            </a:r>
            <a:r>
              <a:rPr lang="el-GR" sz="7400" b="0" dirty="0">
                <a:solidFill>
                  <a:srgbClr val="000000"/>
                </a:solidFill>
              </a:rPr>
              <a:t> a</a:t>
            </a:r>
            <a:r>
              <a:rPr lang="en-US" sz="7400" b="0" dirty="0">
                <a:solidFill>
                  <a:srgbClr val="000000"/>
                </a:solidFill>
              </a:rPr>
              <a:t> </a:t>
            </a:r>
            <a:r>
              <a:rPr lang="el-GR" sz="7400" b="0" dirty="0" err="1">
                <a:solidFill>
                  <a:srgbClr val="000000"/>
                </a:solidFill>
              </a:rPr>
              <a:t>questo</a:t>
            </a:r>
            <a:r>
              <a:rPr lang="el-GR" sz="7400" b="0" dirty="0">
                <a:solidFill>
                  <a:srgbClr val="000000"/>
                </a:solidFill>
              </a:rPr>
              <a:t> </a:t>
            </a:r>
            <a:r>
              <a:rPr lang="el-GR" sz="7400" b="0" dirty="0" err="1">
                <a:solidFill>
                  <a:srgbClr val="000000"/>
                </a:solidFill>
              </a:rPr>
              <a:t>olio</a:t>
            </a:r>
            <a:r>
              <a:rPr lang="el-GR" sz="7400" b="0" dirty="0">
                <a:solidFill>
                  <a:srgbClr val="000000"/>
                </a:solidFill>
              </a:rPr>
              <a:t> </a:t>
            </a:r>
            <a:r>
              <a:rPr lang="el-GR" sz="7400" b="0" dirty="0" err="1">
                <a:solidFill>
                  <a:srgbClr val="000000"/>
                </a:solidFill>
              </a:rPr>
              <a:t>un</a:t>
            </a:r>
            <a:r>
              <a:rPr lang="el-GR" sz="7400" b="0" dirty="0">
                <a:solidFill>
                  <a:srgbClr val="000000"/>
                </a:solidFill>
              </a:rPr>
              <a:t> </a:t>
            </a:r>
            <a:r>
              <a:rPr lang="el-GR" sz="7400" b="0" dirty="0" err="1">
                <a:solidFill>
                  <a:srgbClr val="000000"/>
                </a:solidFill>
              </a:rPr>
              <a:t>carattere</a:t>
            </a:r>
            <a:r>
              <a:rPr lang="el-GR" sz="7400" b="0" dirty="0">
                <a:solidFill>
                  <a:srgbClr val="000000"/>
                </a:solidFill>
              </a:rPr>
              <a:t> </a:t>
            </a:r>
            <a:r>
              <a:rPr lang="el-GR" sz="7400" b="0" dirty="0" err="1">
                <a:solidFill>
                  <a:srgbClr val="000000"/>
                </a:solidFill>
              </a:rPr>
              <a:t>unico</a:t>
            </a:r>
            <a:r>
              <a:rPr lang="el-GR" sz="7400" b="0" dirty="0">
                <a:solidFill>
                  <a:srgbClr val="000000"/>
                </a:solidFill>
              </a:rPr>
              <a:t>.</a:t>
            </a:r>
            <a:endParaRPr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Il</a:t>
            </a:r>
            <a:r>
              <a:rPr lang="el-GR" sz="7400" b="0" dirty="0">
                <a:solidFill>
                  <a:srgbClr val="000000"/>
                </a:solidFill>
              </a:rPr>
              <a:t> </a:t>
            </a:r>
            <a:r>
              <a:rPr lang="el-GR" sz="7400" b="0" dirty="0" err="1">
                <a:solidFill>
                  <a:srgbClr val="000000"/>
                </a:solidFill>
              </a:rPr>
              <a:t>colore</a:t>
            </a:r>
            <a:r>
              <a:rPr lang="el-GR" sz="7400" b="0" dirty="0">
                <a:solidFill>
                  <a:srgbClr val="000000"/>
                </a:solidFill>
              </a:rPr>
              <a:t> </a:t>
            </a:r>
            <a:r>
              <a:rPr lang="el-GR" sz="7400" b="0" dirty="0" err="1">
                <a:solidFill>
                  <a:srgbClr val="000000"/>
                </a:solidFill>
              </a:rPr>
              <a:t>dell’olio</a:t>
            </a:r>
            <a:r>
              <a:rPr lang="el-GR" sz="7400" b="0" dirty="0">
                <a:solidFill>
                  <a:srgbClr val="000000"/>
                </a:solidFill>
              </a:rPr>
              <a:t> DOP </a:t>
            </a:r>
            <a:r>
              <a:rPr lang="el-GR" sz="7400" b="0" dirty="0" err="1">
                <a:solidFill>
                  <a:srgbClr val="000000"/>
                </a:solidFill>
              </a:rPr>
              <a:t>Terra</a:t>
            </a:r>
            <a:r>
              <a:rPr lang="el-GR" sz="7400" b="0" dirty="0">
                <a:solidFill>
                  <a:srgbClr val="000000"/>
                </a:solidFill>
              </a:rPr>
              <a:t> </a:t>
            </a:r>
            <a:r>
              <a:rPr lang="el-GR" sz="7400" b="0" dirty="0" err="1">
                <a:solidFill>
                  <a:srgbClr val="000000"/>
                </a:solidFill>
              </a:rPr>
              <a:t>di</a:t>
            </a:r>
            <a:r>
              <a:rPr lang="el-GR" sz="7400" b="0" dirty="0">
                <a:solidFill>
                  <a:srgbClr val="000000"/>
                </a:solidFill>
              </a:rPr>
              <a:t> Bari è </a:t>
            </a:r>
            <a:r>
              <a:rPr lang="el-GR" sz="7400" b="0" dirty="0" err="1">
                <a:solidFill>
                  <a:srgbClr val="000000"/>
                </a:solidFill>
              </a:rPr>
              <a:t>verde</a:t>
            </a:r>
            <a:r>
              <a:rPr lang="el-GR" sz="7400" b="0" dirty="0">
                <a:solidFill>
                  <a:srgbClr val="000000"/>
                </a:solidFill>
              </a:rPr>
              <a:t> </a:t>
            </a:r>
            <a:r>
              <a:rPr lang="el-GR" sz="7400" b="0" dirty="0" err="1">
                <a:solidFill>
                  <a:srgbClr val="000000"/>
                </a:solidFill>
              </a:rPr>
              <a:t>lucido</a:t>
            </a:r>
            <a:r>
              <a:rPr lang="el-GR" sz="7400" b="0" dirty="0">
                <a:solidFill>
                  <a:srgbClr val="000000"/>
                </a:solidFill>
              </a:rPr>
              <a:t> </a:t>
            </a:r>
            <a:r>
              <a:rPr lang="el-GR" sz="7400" b="0" dirty="0" err="1">
                <a:solidFill>
                  <a:srgbClr val="000000"/>
                </a:solidFill>
              </a:rPr>
              <a:t>con</a:t>
            </a:r>
            <a:r>
              <a:rPr lang="el-GR" sz="7400" b="0" dirty="0">
                <a:solidFill>
                  <a:srgbClr val="000000"/>
                </a:solidFill>
              </a:rPr>
              <a:t> </a:t>
            </a:r>
            <a:r>
              <a:rPr lang="el-GR" sz="7400" b="0" dirty="0" err="1">
                <a:solidFill>
                  <a:srgbClr val="000000"/>
                </a:solidFill>
              </a:rPr>
              <a:t>riflessi</a:t>
            </a:r>
            <a:r>
              <a:rPr lang="el-GR" sz="7400" b="0" dirty="0">
                <a:solidFill>
                  <a:srgbClr val="000000"/>
                </a:solidFill>
              </a:rPr>
              <a:t> </a:t>
            </a:r>
            <a:r>
              <a:rPr lang="el-GR" sz="7400" b="0" dirty="0" err="1">
                <a:solidFill>
                  <a:srgbClr val="000000"/>
                </a:solidFill>
              </a:rPr>
              <a:t>dorati</a:t>
            </a:r>
            <a:r>
              <a:rPr lang="el-GR" sz="7400" b="0" dirty="0">
                <a:solidFill>
                  <a:srgbClr val="000000"/>
                </a:solidFill>
              </a:rPr>
              <a:t>,</a:t>
            </a:r>
            <a:r>
              <a:rPr lang="en-US" sz="7400" b="0" dirty="0">
                <a:solidFill>
                  <a:srgbClr val="000000"/>
                </a:solidFill>
              </a:rPr>
              <a:t> </a:t>
            </a:r>
            <a:r>
              <a:rPr lang="el-GR" sz="7400" b="0" dirty="0" err="1">
                <a:solidFill>
                  <a:srgbClr val="000000"/>
                </a:solidFill>
              </a:rPr>
              <a:t>l’aroma</a:t>
            </a:r>
            <a:r>
              <a:rPr lang="el-GR" sz="7400" b="0" dirty="0">
                <a:solidFill>
                  <a:srgbClr val="000000"/>
                </a:solidFill>
              </a:rPr>
              <a:t> è </a:t>
            </a:r>
            <a:r>
              <a:rPr lang="el-GR" sz="7400" b="0" dirty="0" err="1">
                <a:solidFill>
                  <a:srgbClr val="000000"/>
                </a:solidFill>
              </a:rPr>
              <a:t>intenso</a:t>
            </a:r>
            <a:r>
              <a:rPr lang="el-GR" sz="7400" b="0" dirty="0">
                <a:solidFill>
                  <a:srgbClr val="000000"/>
                </a:solidFill>
              </a:rPr>
              <a:t> e </a:t>
            </a:r>
            <a:r>
              <a:rPr lang="el-GR" sz="7400" b="0" dirty="0" err="1">
                <a:solidFill>
                  <a:srgbClr val="000000"/>
                </a:solidFill>
              </a:rPr>
              <a:t>fruttato</a:t>
            </a:r>
            <a:r>
              <a:rPr lang="el-GR" sz="7400" b="0" dirty="0">
                <a:solidFill>
                  <a:srgbClr val="000000"/>
                </a:solidFill>
              </a:rPr>
              <a:t> </a:t>
            </a:r>
            <a:r>
              <a:rPr lang="el-GR" sz="7400" b="0" dirty="0" err="1">
                <a:solidFill>
                  <a:srgbClr val="000000"/>
                </a:solidFill>
              </a:rPr>
              <a:t>ed</a:t>
            </a:r>
            <a:r>
              <a:rPr lang="el-GR" sz="7400" b="0" dirty="0">
                <a:solidFill>
                  <a:srgbClr val="000000"/>
                </a:solidFill>
              </a:rPr>
              <a:t> </a:t>
            </a:r>
            <a:r>
              <a:rPr lang="el-GR" sz="7400" b="0" dirty="0" err="1">
                <a:solidFill>
                  <a:srgbClr val="000000"/>
                </a:solidFill>
              </a:rPr>
              <a:t>il</a:t>
            </a:r>
            <a:r>
              <a:rPr lang="el-GR" sz="7400" b="0" dirty="0">
                <a:solidFill>
                  <a:srgbClr val="000000"/>
                </a:solidFill>
              </a:rPr>
              <a:t> </a:t>
            </a:r>
            <a:r>
              <a:rPr lang="el-GR" sz="7400" b="0" dirty="0" err="1">
                <a:solidFill>
                  <a:srgbClr val="000000"/>
                </a:solidFill>
              </a:rPr>
              <a:t>sapore</a:t>
            </a:r>
            <a:r>
              <a:rPr lang="el-GR" sz="7400" b="0" dirty="0">
                <a:solidFill>
                  <a:srgbClr val="000000"/>
                </a:solidFill>
              </a:rPr>
              <a:t> è </a:t>
            </a:r>
            <a:r>
              <a:rPr lang="el-GR" sz="7400" b="0" dirty="0" err="1">
                <a:solidFill>
                  <a:srgbClr val="000000"/>
                </a:solidFill>
              </a:rPr>
              <a:t>amaro</a:t>
            </a:r>
            <a:r>
              <a:rPr lang="el-GR" sz="7400" b="0" dirty="0">
                <a:solidFill>
                  <a:srgbClr val="000000"/>
                </a:solidFill>
              </a:rPr>
              <a:t> e “</a:t>
            </a:r>
            <a:r>
              <a:rPr lang="el-GR" sz="7400" b="0" dirty="0" err="1">
                <a:solidFill>
                  <a:srgbClr val="000000"/>
                </a:solidFill>
              </a:rPr>
              <a:t>deciso</a:t>
            </a:r>
            <a:r>
              <a:rPr lang="el-GR" sz="7400" b="0" dirty="0">
                <a:solidFill>
                  <a:srgbClr val="000000"/>
                </a:solidFill>
              </a:rPr>
              <a:t>”; è </a:t>
            </a:r>
            <a:r>
              <a:rPr lang="el-GR" sz="7400" b="0" dirty="0" err="1">
                <a:solidFill>
                  <a:srgbClr val="000000"/>
                </a:solidFill>
              </a:rPr>
              <a:t>un</a:t>
            </a:r>
            <a:r>
              <a:rPr lang="el-GR" sz="7400" b="0" dirty="0">
                <a:solidFill>
                  <a:srgbClr val="000000"/>
                </a:solidFill>
              </a:rPr>
              <a:t> </a:t>
            </a:r>
            <a:r>
              <a:rPr lang="el-GR" sz="7400" b="0" dirty="0" err="1">
                <a:solidFill>
                  <a:srgbClr val="000000"/>
                </a:solidFill>
              </a:rPr>
              <a:t>olio</a:t>
            </a:r>
            <a:r>
              <a:rPr lang="en-US" sz="7400" b="0" dirty="0">
                <a:solidFill>
                  <a:srgbClr val="000000"/>
                </a:solidFill>
              </a:rPr>
              <a:t> </a:t>
            </a:r>
            <a:r>
              <a:rPr lang="el-GR" sz="7400" b="0" dirty="0" err="1">
                <a:solidFill>
                  <a:srgbClr val="000000"/>
                </a:solidFill>
              </a:rPr>
              <a:t>eccezionale</a:t>
            </a:r>
            <a:r>
              <a:rPr lang="el-GR" sz="7400" b="0" dirty="0">
                <a:solidFill>
                  <a:srgbClr val="000000"/>
                </a:solidFill>
              </a:rPr>
              <a:t> per </a:t>
            </a:r>
            <a:r>
              <a:rPr lang="el-GR" sz="7400" b="0" dirty="0" err="1">
                <a:solidFill>
                  <a:srgbClr val="000000"/>
                </a:solidFill>
              </a:rPr>
              <a:t>rinforzare</a:t>
            </a:r>
            <a:r>
              <a:rPr lang="el-GR" sz="7400" b="0" dirty="0">
                <a:solidFill>
                  <a:srgbClr val="000000"/>
                </a:solidFill>
              </a:rPr>
              <a:t> i </a:t>
            </a:r>
            <a:r>
              <a:rPr lang="el-GR" sz="7400" b="0" dirty="0" err="1">
                <a:solidFill>
                  <a:srgbClr val="000000"/>
                </a:solidFill>
              </a:rPr>
              <a:t>migliori</a:t>
            </a:r>
            <a:r>
              <a:rPr lang="el-GR" sz="7400" b="0" dirty="0">
                <a:solidFill>
                  <a:srgbClr val="000000"/>
                </a:solidFill>
              </a:rPr>
              <a:t> </a:t>
            </a:r>
            <a:r>
              <a:rPr lang="el-GR" sz="7400" b="0" dirty="0" err="1">
                <a:solidFill>
                  <a:srgbClr val="000000"/>
                </a:solidFill>
              </a:rPr>
              <a:t>piatti</a:t>
            </a:r>
            <a:r>
              <a:rPr lang="el-GR" sz="7400" b="0" dirty="0">
                <a:solidFill>
                  <a:srgbClr val="000000"/>
                </a:solidFill>
              </a:rPr>
              <a:t>.</a:t>
            </a:r>
            <a:endParaRPr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La</a:t>
            </a:r>
            <a:r>
              <a:rPr lang="el-GR" sz="7400" b="0" dirty="0">
                <a:solidFill>
                  <a:srgbClr val="000000"/>
                </a:solidFill>
              </a:rPr>
              <a:t> </a:t>
            </a:r>
            <a:r>
              <a:rPr lang="el-GR" sz="7400" b="0" dirty="0" err="1">
                <a:solidFill>
                  <a:srgbClr val="000000"/>
                </a:solidFill>
              </a:rPr>
              <a:t>zona</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produzione</a:t>
            </a:r>
            <a:r>
              <a:rPr lang="el-GR" sz="7400" b="0" dirty="0">
                <a:solidFill>
                  <a:srgbClr val="000000"/>
                </a:solidFill>
              </a:rPr>
              <a:t> </a:t>
            </a:r>
            <a:r>
              <a:rPr lang="el-GR" sz="7400" b="0" dirty="0" err="1">
                <a:solidFill>
                  <a:srgbClr val="000000"/>
                </a:solidFill>
              </a:rPr>
              <a:t>dell’olio</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oliva</a:t>
            </a:r>
            <a:r>
              <a:rPr lang="el-GR" sz="7400" b="0" dirty="0">
                <a:solidFill>
                  <a:srgbClr val="000000"/>
                </a:solidFill>
              </a:rPr>
              <a:t> DOP </a:t>
            </a:r>
            <a:r>
              <a:rPr lang="el-GR" sz="7400" b="0" dirty="0" err="1">
                <a:solidFill>
                  <a:srgbClr val="000000"/>
                </a:solidFill>
              </a:rPr>
              <a:t>Terra</a:t>
            </a:r>
            <a:r>
              <a:rPr lang="el-GR" sz="7400" b="0" dirty="0">
                <a:solidFill>
                  <a:srgbClr val="000000"/>
                </a:solidFill>
              </a:rPr>
              <a:t> </a:t>
            </a:r>
            <a:r>
              <a:rPr lang="el-GR" sz="7400" b="0" dirty="0" err="1">
                <a:solidFill>
                  <a:srgbClr val="000000"/>
                </a:solidFill>
              </a:rPr>
              <a:t>di</a:t>
            </a:r>
            <a:r>
              <a:rPr lang="el-GR" sz="7400" b="0" dirty="0">
                <a:solidFill>
                  <a:srgbClr val="000000"/>
                </a:solidFill>
              </a:rPr>
              <a:t> Bari </a:t>
            </a:r>
            <a:r>
              <a:rPr lang="el-GR" sz="7400" b="0" dirty="0" err="1">
                <a:solidFill>
                  <a:srgbClr val="000000"/>
                </a:solidFill>
              </a:rPr>
              <a:t>include</a:t>
            </a:r>
            <a:r>
              <a:rPr lang="el-GR" sz="7400" b="0" dirty="0">
                <a:solidFill>
                  <a:srgbClr val="000000"/>
                </a:solidFill>
              </a:rPr>
              <a:t> </a:t>
            </a:r>
            <a:r>
              <a:rPr lang="el-GR" sz="7400" b="0" dirty="0" err="1">
                <a:solidFill>
                  <a:srgbClr val="000000"/>
                </a:solidFill>
              </a:rPr>
              <a:t>l’area</a:t>
            </a:r>
            <a:r>
              <a:rPr lang="en-US" sz="7400" b="0" dirty="0">
                <a:solidFill>
                  <a:srgbClr val="000000"/>
                </a:solidFill>
              </a:rPr>
              <a:t> </a:t>
            </a:r>
            <a:r>
              <a:rPr lang="el-GR" sz="7400" b="0" dirty="0" err="1">
                <a:solidFill>
                  <a:srgbClr val="000000"/>
                </a:solidFill>
              </a:rPr>
              <a:t>amministrativa</a:t>
            </a:r>
            <a:r>
              <a:rPr lang="el-GR" sz="7400" b="0" dirty="0">
                <a:solidFill>
                  <a:srgbClr val="000000"/>
                </a:solidFill>
              </a:rPr>
              <a:t> </a:t>
            </a:r>
            <a:r>
              <a:rPr lang="el-GR" sz="7400" b="0" dirty="0" err="1">
                <a:solidFill>
                  <a:srgbClr val="000000"/>
                </a:solidFill>
              </a:rPr>
              <a:t>dei</a:t>
            </a:r>
            <a:r>
              <a:rPr lang="el-GR" sz="7400" b="0" dirty="0">
                <a:solidFill>
                  <a:srgbClr val="000000"/>
                </a:solidFill>
              </a:rPr>
              <a:t> </a:t>
            </a:r>
            <a:r>
              <a:rPr lang="el-GR" sz="7400" b="0" dirty="0" err="1">
                <a:solidFill>
                  <a:srgbClr val="000000"/>
                </a:solidFill>
              </a:rPr>
              <a:t>comuni</a:t>
            </a:r>
            <a:r>
              <a:rPr lang="el-GR" sz="7400" b="0" dirty="0">
                <a:solidFill>
                  <a:srgbClr val="000000"/>
                </a:solidFill>
              </a:rPr>
              <a:t> </a:t>
            </a:r>
            <a:r>
              <a:rPr lang="el-GR" sz="7400" b="0" dirty="0" err="1">
                <a:solidFill>
                  <a:srgbClr val="000000"/>
                </a:solidFill>
              </a:rPr>
              <a:t>siti</a:t>
            </a:r>
            <a:r>
              <a:rPr lang="el-GR" sz="7400" b="0" dirty="0">
                <a:solidFill>
                  <a:srgbClr val="000000"/>
                </a:solidFill>
              </a:rPr>
              <a:t> in </a:t>
            </a:r>
            <a:r>
              <a:rPr lang="el-GR" sz="7400" b="0" dirty="0" err="1">
                <a:solidFill>
                  <a:srgbClr val="000000"/>
                </a:solidFill>
              </a:rPr>
              <a:t>provincia</a:t>
            </a:r>
            <a:r>
              <a:rPr lang="el-GR" sz="7400" b="0" dirty="0">
                <a:solidFill>
                  <a:srgbClr val="000000"/>
                </a:solidFill>
              </a:rPr>
              <a:t> </a:t>
            </a:r>
            <a:r>
              <a:rPr lang="el-GR" sz="7400" b="0" dirty="0" err="1">
                <a:solidFill>
                  <a:srgbClr val="000000"/>
                </a:solidFill>
              </a:rPr>
              <a:t>di</a:t>
            </a:r>
            <a:r>
              <a:rPr lang="el-GR" sz="7400" b="0" dirty="0">
                <a:solidFill>
                  <a:srgbClr val="000000"/>
                </a:solidFill>
              </a:rPr>
              <a:t> Bari.</a:t>
            </a:r>
            <a:endParaRPr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endParaRPr lang="en-US"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endParaRPr lang="en-US"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Ulteriori</a:t>
            </a:r>
            <a:r>
              <a:rPr lang="el-GR" sz="7400" b="0" dirty="0">
                <a:solidFill>
                  <a:srgbClr val="000000"/>
                </a:solidFill>
              </a:rPr>
              <a:t> </a:t>
            </a:r>
            <a:r>
              <a:rPr lang="el-GR" sz="7400" b="0" dirty="0" err="1">
                <a:solidFill>
                  <a:srgbClr val="000000"/>
                </a:solidFill>
              </a:rPr>
              <a:t>informazioni</a:t>
            </a:r>
            <a:r>
              <a:rPr lang="el-GR" sz="7400" b="0" dirty="0">
                <a:solidFill>
                  <a:srgbClr val="000000"/>
                </a:solidFill>
              </a:rPr>
              <a:t> </a:t>
            </a:r>
            <a:r>
              <a:rPr lang="el-GR" sz="7400" b="0" dirty="0" err="1">
                <a:solidFill>
                  <a:srgbClr val="000000"/>
                </a:solidFill>
              </a:rPr>
              <a:t>al</a:t>
            </a:r>
            <a:r>
              <a:rPr lang="el-GR" sz="7400" b="0" dirty="0">
                <a:solidFill>
                  <a:srgbClr val="000000"/>
                </a:solidFill>
              </a:rPr>
              <a:t> </a:t>
            </a:r>
            <a:r>
              <a:rPr lang="el-GR" sz="7400" b="0" dirty="0" err="1">
                <a:solidFill>
                  <a:srgbClr val="000000"/>
                </a:solidFill>
              </a:rPr>
              <a:t>link</a:t>
            </a:r>
            <a:r>
              <a:rPr lang="el-GR" sz="7400" b="0" dirty="0">
                <a:solidFill>
                  <a:srgbClr val="000000"/>
                </a:solidFill>
              </a:rPr>
              <a:t>:</a:t>
            </a:r>
            <a:endParaRPr sz="7400" b="0" dirty="0">
              <a:solidFill>
                <a:srgbClr val="000000"/>
              </a:solidFill>
            </a:endParaRPr>
          </a:p>
          <a:p>
            <a:pPr marL="95250" indent="0" algn="just">
              <a:lnSpc>
                <a:spcPct val="115000"/>
              </a:lnSpc>
              <a:buNone/>
            </a:pPr>
            <a:r>
              <a:rPr lang="el-GR" sz="6400" u="sng" kern="1200" dirty="0">
                <a:solidFill>
                  <a:srgbClr val="0000FF"/>
                </a:solidFill>
                <a:latin typeface="Calibri" panose="020F0502020204030204" pitchFamily="34" charset="0"/>
                <a:ea typeface="+mn-ea"/>
                <a:cs typeface="+mn-cs"/>
              </a:rPr>
              <a:t>https://www.cookipedia.co.uk/recipes_wiki/Terra_di_Bari_(Terra_di_Bari_olive_oil) </a:t>
            </a:r>
            <a:endParaRPr sz="6400" u="sng" kern="1200" dirty="0">
              <a:solidFill>
                <a:srgbClr val="0000FF"/>
              </a:solidFill>
              <a:latin typeface="Calibri" panose="020F0502020204030204" pitchFamily="34" charset="0"/>
              <a:ea typeface="+mn-ea"/>
              <a:cs typeface="+mn-cs"/>
            </a:endParaRPr>
          </a:p>
          <a:p>
            <a:pPr marL="0" lvl="0" indent="0" algn="just" rtl="0">
              <a:lnSpc>
                <a:spcPct val="120000"/>
              </a:lnSpc>
              <a:spcBef>
                <a:spcPts val="1200"/>
              </a:spcBef>
              <a:spcAft>
                <a:spcPts val="0"/>
              </a:spcAft>
              <a:buClr>
                <a:srgbClr val="000000"/>
              </a:buClr>
              <a:buSzPts val="450"/>
              <a:buNone/>
            </a:pPr>
            <a:endParaRPr sz="7800" b="0" dirty="0">
              <a:solidFill>
                <a:srgbClr val="000000"/>
              </a:solidFill>
            </a:endParaRPr>
          </a:p>
          <a:p>
            <a:pPr marL="0" lvl="0" indent="0" algn="just" rtl="0">
              <a:lnSpc>
                <a:spcPct val="120000"/>
              </a:lnSpc>
              <a:spcBef>
                <a:spcPts val="1200"/>
              </a:spcBef>
              <a:spcAft>
                <a:spcPts val="0"/>
              </a:spcAft>
              <a:buClr>
                <a:schemeClr val="lt2"/>
              </a:buClr>
              <a:buSzPct val="100000"/>
              <a:buNone/>
            </a:pPr>
            <a:endParaRPr sz="1800" b="0" dirty="0">
              <a:solidFill>
                <a:srgbClr val="000000"/>
              </a:solidFill>
            </a:endParaRPr>
          </a:p>
          <a:p>
            <a:pPr marL="0" lvl="0" indent="0" algn="just" rtl="0">
              <a:lnSpc>
                <a:spcPct val="120000"/>
              </a:lnSpc>
              <a:spcBef>
                <a:spcPts val="1200"/>
              </a:spcBef>
              <a:spcAft>
                <a:spcPts val="0"/>
              </a:spcAft>
              <a:buClr>
                <a:schemeClr val="lt2"/>
              </a:buClr>
              <a:buSzPct val="100000"/>
              <a:buNone/>
            </a:pPr>
            <a:endParaRPr sz="1800" b="0" dirty="0">
              <a:solidFill>
                <a:srgbClr val="000000"/>
              </a:solidFill>
            </a:endParaRPr>
          </a:p>
          <a:p>
            <a:pPr marL="342900" lvl="0" indent="-234950" algn="just" rtl="0">
              <a:lnSpc>
                <a:spcPct val="120000"/>
              </a:lnSpc>
              <a:spcBef>
                <a:spcPts val="1200"/>
              </a:spcBef>
              <a:spcAft>
                <a:spcPts val="0"/>
              </a:spcAft>
              <a:buClr>
                <a:schemeClr val="lt2"/>
              </a:buClr>
              <a:buSzPct val="100000"/>
              <a:buFont typeface="Arial"/>
              <a:buNone/>
            </a:pPr>
            <a:endParaRPr sz="1700" b="0" dirty="0">
              <a:solidFill>
                <a:srgbClr val="000000"/>
              </a:solidFill>
            </a:endParaRPr>
          </a:p>
          <a:p>
            <a:pPr marL="0" lvl="0" indent="0" algn="just" rtl="0">
              <a:lnSpc>
                <a:spcPct val="120000"/>
              </a:lnSpc>
              <a:spcBef>
                <a:spcPts val="600"/>
              </a:spcBef>
              <a:spcAft>
                <a:spcPts val="0"/>
              </a:spcAft>
              <a:buClr>
                <a:schemeClr val="lt2"/>
              </a:buClr>
              <a:buSzPct val="100000"/>
              <a:buNone/>
            </a:pPr>
            <a:endParaRPr sz="1800" dirty="0">
              <a:solidFill>
                <a:schemeClr val="dk1"/>
              </a:solidFill>
            </a:endParaRPr>
          </a:p>
          <a:p>
            <a:pPr marL="342900" lvl="0" indent="0" algn="just" rtl="0">
              <a:lnSpc>
                <a:spcPct val="120000"/>
              </a:lnSpc>
              <a:spcBef>
                <a:spcPts val="600"/>
              </a:spcBef>
              <a:spcAft>
                <a:spcPts val="0"/>
              </a:spcAft>
              <a:buClr>
                <a:schemeClr val="lt2"/>
              </a:buClr>
              <a:buSzPct val="100000"/>
              <a:buFont typeface="Noto Sans Symbols"/>
              <a:buNone/>
            </a:pPr>
            <a:endParaRPr sz="8000" b="0" dirty="0">
              <a:solidFill>
                <a:schemeClr val="dk1"/>
              </a:solidFil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219" name="Google Shape;219;p13"/>
          <p:cNvGraphicFramePr/>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3"/>
          </a:graphicData>
        </a:graphic>
      </p:graphicFrame>
      <p:sp>
        <p:nvSpPr>
          <p:cNvPr id="220" name="Google Shape;220;p13"/>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221" name="Google Shape;221;p13" descr="C:\Users\user\AppData\Local\Microsoft\Windows\Temporary Internet Files\Content.Outlook\0TVTFSZK\AUTHENTIC-OLIVE-NET_Logo.png"/>
          <p:cNvPicPr preferRelativeResize="0"/>
          <p:nvPr/>
        </p:nvPicPr>
        <p:blipFill rotWithShape="1">
          <a:blip r:embed="rId4">
            <a:alphaModFix/>
          </a:blip>
          <a:srcRect/>
          <a:stretch/>
        </p:blipFill>
        <p:spPr>
          <a:xfrm>
            <a:off x="6948709" y="0"/>
            <a:ext cx="2152650" cy="713740"/>
          </a:xfrm>
          <a:prstGeom prst="rect">
            <a:avLst/>
          </a:prstGeom>
          <a:noFill/>
          <a:ln>
            <a:noFill/>
          </a:ln>
        </p:spPr>
      </p:pic>
      <p:pic>
        <p:nvPicPr>
          <p:cNvPr id="222" name="Google Shape;222;p13"/>
          <p:cNvPicPr preferRelativeResize="0"/>
          <p:nvPr/>
        </p:nvPicPr>
        <p:blipFill rotWithShape="1">
          <a:blip r:embed="rId5">
            <a:alphaModFix/>
          </a:blip>
          <a:srcRect/>
          <a:stretch/>
        </p:blipFill>
        <p:spPr>
          <a:xfrm>
            <a:off x="664" y="5888"/>
            <a:ext cx="864096" cy="71670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14"/>
          <p:cNvSpPr txBox="1">
            <a:spLocks noGrp="1"/>
          </p:cNvSpPr>
          <p:nvPr>
            <p:ph type="title"/>
          </p:nvPr>
        </p:nvSpPr>
        <p:spPr>
          <a:xfrm>
            <a:off x="323528" y="392455"/>
            <a:ext cx="7992888" cy="113108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600" b="1" dirty="0">
                <a:solidFill>
                  <a:srgbClr val="000000"/>
                </a:solidFill>
                <a:latin typeface="Arial"/>
                <a:ea typeface="Arial"/>
                <a:cs typeface="Arial"/>
                <a:sym typeface="Arial"/>
              </a:rPr>
              <a:t>   </a:t>
            </a:r>
            <a:br>
              <a:rPr lang="el-GR" sz="3600" b="1" dirty="0">
                <a:solidFill>
                  <a:srgbClr val="000000"/>
                </a:solidFill>
                <a:latin typeface="Arial"/>
                <a:ea typeface="Arial"/>
                <a:cs typeface="Arial"/>
                <a:sym typeface="Arial"/>
              </a:rPr>
            </a:br>
            <a:r>
              <a:rPr lang="el-GR" sz="3600" b="1" dirty="0">
                <a:solidFill>
                  <a:srgbClr val="000000"/>
                </a:solidFill>
              </a:rPr>
              <a:t>DOP CASTEL DEL MONTE</a:t>
            </a: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229" name="Google Shape;229;p14"/>
          <p:cNvSpPr txBox="1">
            <a:spLocks noGrp="1"/>
          </p:cNvSpPr>
          <p:nvPr>
            <p:ph type="body" idx="1"/>
          </p:nvPr>
        </p:nvSpPr>
        <p:spPr>
          <a:xfrm>
            <a:off x="447936" y="1269241"/>
            <a:ext cx="7796472" cy="5445457"/>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L’olio</a:t>
            </a:r>
            <a:r>
              <a:rPr lang="el-GR" sz="7400" b="0" dirty="0">
                <a:solidFill>
                  <a:srgbClr val="000000"/>
                </a:solidFill>
              </a:rPr>
              <a:t> </a:t>
            </a:r>
            <a:r>
              <a:rPr lang="el-GR" sz="7400" b="0" dirty="0" err="1">
                <a:solidFill>
                  <a:srgbClr val="000000"/>
                </a:solidFill>
              </a:rPr>
              <a:t>extra</a:t>
            </a:r>
            <a:r>
              <a:rPr lang="el-GR" sz="7400" b="0" dirty="0">
                <a:solidFill>
                  <a:srgbClr val="000000"/>
                </a:solidFill>
              </a:rPr>
              <a:t> </a:t>
            </a:r>
            <a:r>
              <a:rPr lang="el-GR" sz="7400" b="0" dirty="0" err="1">
                <a:solidFill>
                  <a:srgbClr val="000000"/>
                </a:solidFill>
              </a:rPr>
              <a:t>vergine</a:t>
            </a:r>
            <a:r>
              <a:rPr lang="el-GR" sz="7400" b="0" dirty="0">
                <a:solidFill>
                  <a:srgbClr val="000000"/>
                </a:solidFill>
              </a:rPr>
              <a:t> </a:t>
            </a:r>
            <a:r>
              <a:rPr lang="el-GR" sz="7400" b="0" dirty="0" err="1">
                <a:solidFill>
                  <a:srgbClr val="000000"/>
                </a:solidFill>
              </a:rPr>
              <a:t>d’oliva</a:t>
            </a:r>
            <a:r>
              <a:rPr lang="el-GR" sz="7400" b="0" dirty="0">
                <a:solidFill>
                  <a:srgbClr val="000000"/>
                </a:solidFill>
              </a:rPr>
              <a:t> DOP </a:t>
            </a:r>
            <a:r>
              <a:rPr lang="el-GR" sz="7400" b="0" dirty="0" err="1">
                <a:solidFill>
                  <a:srgbClr val="000000"/>
                </a:solidFill>
              </a:rPr>
              <a:t>Castel</a:t>
            </a:r>
            <a:r>
              <a:rPr lang="el-GR" sz="7400" b="0" dirty="0">
                <a:solidFill>
                  <a:srgbClr val="000000"/>
                </a:solidFill>
              </a:rPr>
              <a:t> </a:t>
            </a:r>
            <a:r>
              <a:rPr lang="el-GR" sz="7400" b="0" dirty="0" err="1">
                <a:solidFill>
                  <a:srgbClr val="000000"/>
                </a:solidFill>
              </a:rPr>
              <a:t>del</a:t>
            </a:r>
            <a:r>
              <a:rPr lang="el-GR" sz="7400" b="0" dirty="0">
                <a:solidFill>
                  <a:srgbClr val="000000"/>
                </a:solidFill>
              </a:rPr>
              <a:t> Monte </a:t>
            </a:r>
            <a:r>
              <a:rPr lang="el-GR" sz="7400" b="0" dirty="0" err="1">
                <a:solidFill>
                  <a:srgbClr val="000000"/>
                </a:solidFill>
              </a:rPr>
              <a:t>proviene</a:t>
            </a:r>
            <a:r>
              <a:rPr lang="el-GR" sz="7400" b="0" dirty="0">
                <a:solidFill>
                  <a:srgbClr val="000000"/>
                </a:solidFill>
              </a:rPr>
              <a:t> </a:t>
            </a:r>
            <a:r>
              <a:rPr lang="el-GR" sz="7400" b="0" dirty="0" err="1">
                <a:solidFill>
                  <a:srgbClr val="000000"/>
                </a:solidFill>
              </a:rPr>
              <a:t>dalla</a:t>
            </a:r>
            <a:r>
              <a:rPr lang="el-GR" sz="7400" b="0" dirty="0">
                <a:solidFill>
                  <a:srgbClr val="000000"/>
                </a:solidFill>
              </a:rPr>
              <a:t> </a:t>
            </a:r>
            <a:r>
              <a:rPr lang="el-GR" sz="7400" b="0" dirty="0" err="1">
                <a:solidFill>
                  <a:srgbClr val="000000"/>
                </a:solidFill>
              </a:rPr>
              <a:t>parte</a:t>
            </a:r>
            <a:r>
              <a:rPr lang="en-US" sz="7400" b="0" dirty="0">
                <a:solidFill>
                  <a:srgbClr val="000000"/>
                </a:solidFill>
              </a:rPr>
              <a:t> </a:t>
            </a:r>
            <a:r>
              <a:rPr lang="el-GR" sz="7400" b="0" dirty="0" err="1">
                <a:solidFill>
                  <a:srgbClr val="000000"/>
                </a:solidFill>
              </a:rPr>
              <a:t>settentrionale</a:t>
            </a:r>
            <a:r>
              <a:rPr lang="el-GR" sz="7400" b="0" dirty="0">
                <a:solidFill>
                  <a:srgbClr val="000000"/>
                </a:solidFill>
              </a:rPr>
              <a:t> </a:t>
            </a:r>
            <a:r>
              <a:rPr lang="el-GR" sz="7400" b="0" dirty="0" err="1">
                <a:solidFill>
                  <a:srgbClr val="000000"/>
                </a:solidFill>
              </a:rPr>
              <a:t>di</a:t>
            </a:r>
            <a:r>
              <a:rPr lang="el-GR" sz="7400" b="0" dirty="0">
                <a:solidFill>
                  <a:srgbClr val="000000"/>
                </a:solidFill>
              </a:rPr>
              <a:t> Bari, </a:t>
            </a:r>
            <a:r>
              <a:rPr lang="el-GR" sz="7400" b="0" dirty="0" err="1">
                <a:solidFill>
                  <a:srgbClr val="000000"/>
                </a:solidFill>
              </a:rPr>
              <a:t>ai</a:t>
            </a:r>
            <a:r>
              <a:rPr lang="el-GR" sz="7400" b="0" dirty="0">
                <a:solidFill>
                  <a:srgbClr val="000000"/>
                </a:solidFill>
              </a:rPr>
              <a:t> </a:t>
            </a:r>
            <a:r>
              <a:rPr lang="el-GR" sz="7400" b="0" dirty="0" err="1">
                <a:solidFill>
                  <a:srgbClr val="000000"/>
                </a:solidFill>
              </a:rPr>
              <a:t>piedi</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Castel</a:t>
            </a:r>
            <a:r>
              <a:rPr lang="el-GR" sz="7400" b="0" dirty="0">
                <a:solidFill>
                  <a:srgbClr val="000000"/>
                </a:solidFill>
              </a:rPr>
              <a:t> Monte. </a:t>
            </a:r>
            <a:r>
              <a:rPr lang="el-GR" sz="7400" b="0" dirty="0" err="1">
                <a:solidFill>
                  <a:srgbClr val="000000"/>
                </a:solidFill>
              </a:rPr>
              <a:t>Il</a:t>
            </a:r>
            <a:r>
              <a:rPr lang="el-GR" sz="7400" b="0" dirty="0">
                <a:solidFill>
                  <a:srgbClr val="000000"/>
                </a:solidFill>
              </a:rPr>
              <a:t> </a:t>
            </a:r>
            <a:r>
              <a:rPr lang="el-GR" sz="7400" b="0" dirty="0" err="1">
                <a:solidFill>
                  <a:srgbClr val="000000"/>
                </a:solidFill>
              </a:rPr>
              <a:t>sapore</a:t>
            </a:r>
            <a:r>
              <a:rPr lang="el-GR" sz="7400" b="0" dirty="0">
                <a:solidFill>
                  <a:srgbClr val="000000"/>
                </a:solidFill>
              </a:rPr>
              <a:t> </a:t>
            </a:r>
            <a:r>
              <a:rPr lang="el-GR" sz="7400" b="0" dirty="0" err="1">
                <a:solidFill>
                  <a:srgbClr val="000000"/>
                </a:solidFill>
              </a:rPr>
              <a:t>intenso</a:t>
            </a:r>
            <a:r>
              <a:rPr lang="el-GR" sz="7400" b="0" dirty="0">
                <a:solidFill>
                  <a:srgbClr val="000000"/>
                </a:solidFill>
              </a:rPr>
              <a:t> e</a:t>
            </a:r>
            <a:r>
              <a:rPr lang="en-US" sz="7400" b="0" dirty="0">
                <a:solidFill>
                  <a:srgbClr val="000000"/>
                </a:solidFill>
              </a:rPr>
              <a:t> </a:t>
            </a:r>
            <a:r>
              <a:rPr lang="el-GR" sz="7400" b="0" dirty="0" err="1">
                <a:solidFill>
                  <a:srgbClr val="000000"/>
                </a:solidFill>
              </a:rPr>
              <a:t>particolarmente</a:t>
            </a:r>
            <a:r>
              <a:rPr lang="el-GR" sz="7400" b="0" dirty="0">
                <a:solidFill>
                  <a:srgbClr val="000000"/>
                </a:solidFill>
              </a:rPr>
              <a:t> </a:t>
            </a:r>
            <a:r>
              <a:rPr lang="el-GR" sz="7400" b="0" dirty="0" err="1">
                <a:solidFill>
                  <a:srgbClr val="000000"/>
                </a:solidFill>
              </a:rPr>
              <a:t>fruttato</a:t>
            </a:r>
            <a:r>
              <a:rPr lang="el-GR" sz="7400" b="0" dirty="0">
                <a:solidFill>
                  <a:srgbClr val="000000"/>
                </a:solidFill>
              </a:rPr>
              <a:t>, in </a:t>
            </a:r>
            <a:r>
              <a:rPr lang="el-GR" sz="7400" b="0" dirty="0" err="1">
                <a:solidFill>
                  <a:srgbClr val="000000"/>
                </a:solidFill>
              </a:rPr>
              <a:t>combinazione</a:t>
            </a:r>
            <a:r>
              <a:rPr lang="el-GR" sz="7400" b="0" dirty="0">
                <a:solidFill>
                  <a:srgbClr val="000000"/>
                </a:solidFill>
              </a:rPr>
              <a:t> </a:t>
            </a:r>
            <a:r>
              <a:rPr lang="el-GR" sz="7400" b="0" dirty="0" err="1">
                <a:solidFill>
                  <a:srgbClr val="000000"/>
                </a:solidFill>
              </a:rPr>
              <a:t>al</a:t>
            </a:r>
            <a:r>
              <a:rPr lang="el-GR" sz="7400" b="0" dirty="0">
                <a:solidFill>
                  <a:srgbClr val="000000"/>
                </a:solidFill>
              </a:rPr>
              <a:t> </a:t>
            </a:r>
            <a:r>
              <a:rPr lang="el-GR" sz="7400" b="0" dirty="0" err="1">
                <a:solidFill>
                  <a:srgbClr val="000000"/>
                </a:solidFill>
              </a:rPr>
              <a:t>retrogusto</a:t>
            </a:r>
            <a:r>
              <a:rPr lang="el-GR" sz="7400" b="0" dirty="0">
                <a:solidFill>
                  <a:srgbClr val="000000"/>
                </a:solidFill>
              </a:rPr>
              <a:t> </a:t>
            </a:r>
            <a:r>
              <a:rPr lang="el-GR" sz="7400" b="0" dirty="0" err="1">
                <a:solidFill>
                  <a:srgbClr val="000000"/>
                </a:solidFill>
              </a:rPr>
              <a:t>amaro</a:t>
            </a:r>
            <a:r>
              <a:rPr lang="el-GR" sz="7400" b="0" dirty="0">
                <a:solidFill>
                  <a:srgbClr val="000000"/>
                </a:solidFill>
              </a:rPr>
              <a:t>, </a:t>
            </a:r>
            <a:r>
              <a:rPr lang="el-GR" sz="7400" b="0" dirty="0" err="1">
                <a:solidFill>
                  <a:srgbClr val="000000"/>
                </a:solidFill>
              </a:rPr>
              <a:t>rendono</a:t>
            </a:r>
            <a:r>
              <a:rPr lang="en-US" sz="7400" b="0" dirty="0">
                <a:solidFill>
                  <a:srgbClr val="000000"/>
                </a:solidFill>
              </a:rPr>
              <a:t> </a:t>
            </a:r>
            <a:r>
              <a:rPr lang="el-GR" sz="7400" b="0" dirty="0" err="1">
                <a:solidFill>
                  <a:srgbClr val="000000"/>
                </a:solidFill>
              </a:rPr>
              <a:t>ques’olio</a:t>
            </a:r>
            <a:r>
              <a:rPr lang="el-GR" sz="7400" b="0" dirty="0">
                <a:solidFill>
                  <a:srgbClr val="000000"/>
                </a:solidFill>
              </a:rPr>
              <a:t> </a:t>
            </a:r>
            <a:r>
              <a:rPr lang="el-GR" sz="7400" b="0" dirty="0" err="1">
                <a:solidFill>
                  <a:srgbClr val="000000"/>
                </a:solidFill>
              </a:rPr>
              <a:t>unico</a:t>
            </a:r>
            <a:r>
              <a:rPr lang="el-GR" sz="7400" b="0" dirty="0">
                <a:solidFill>
                  <a:srgbClr val="000000"/>
                </a:solidFill>
              </a:rPr>
              <a:t>.</a:t>
            </a:r>
            <a:endParaRPr lang="en-US"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err="1">
                <a:solidFill>
                  <a:srgbClr val="000000"/>
                </a:solidFill>
              </a:rPr>
              <a:t>Quest’olio</a:t>
            </a:r>
            <a:r>
              <a:rPr lang="el-GR" sz="7400" b="0" dirty="0">
                <a:solidFill>
                  <a:srgbClr val="000000"/>
                </a:solidFill>
              </a:rPr>
              <a:t> </a:t>
            </a:r>
            <a:r>
              <a:rPr lang="el-GR" sz="7400" b="0" dirty="0" err="1">
                <a:solidFill>
                  <a:srgbClr val="000000"/>
                </a:solidFill>
              </a:rPr>
              <a:t>viene</a:t>
            </a:r>
            <a:r>
              <a:rPr lang="el-GR" sz="7400" b="0" dirty="0">
                <a:solidFill>
                  <a:srgbClr val="000000"/>
                </a:solidFill>
              </a:rPr>
              <a:t> </a:t>
            </a:r>
            <a:r>
              <a:rPr lang="el-GR" sz="7400" b="0" dirty="0" err="1">
                <a:solidFill>
                  <a:srgbClr val="000000"/>
                </a:solidFill>
              </a:rPr>
              <a:t>ottenuto</a:t>
            </a:r>
            <a:r>
              <a:rPr lang="el-GR" sz="7400" b="0" dirty="0">
                <a:solidFill>
                  <a:srgbClr val="000000"/>
                </a:solidFill>
              </a:rPr>
              <a:t> </a:t>
            </a:r>
            <a:r>
              <a:rPr lang="el-GR" sz="7400" b="0" dirty="0" err="1">
                <a:solidFill>
                  <a:srgbClr val="000000"/>
                </a:solidFill>
              </a:rPr>
              <a:t>dalla</a:t>
            </a:r>
            <a:r>
              <a:rPr lang="el-GR" sz="7400" b="0" dirty="0">
                <a:solidFill>
                  <a:srgbClr val="000000"/>
                </a:solidFill>
              </a:rPr>
              <a:t> </a:t>
            </a:r>
            <a:r>
              <a:rPr lang="el-GR" sz="7400" b="0" dirty="0" err="1">
                <a:solidFill>
                  <a:srgbClr val="000000"/>
                </a:solidFill>
              </a:rPr>
              <a:t>varietà</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oliva</a:t>
            </a:r>
            <a:r>
              <a:rPr lang="el-GR" sz="7400" b="0" dirty="0">
                <a:solidFill>
                  <a:srgbClr val="000000"/>
                </a:solidFill>
              </a:rPr>
              <a:t> </a:t>
            </a:r>
            <a:r>
              <a:rPr lang="el-GR" sz="7400" b="0" dirty="0" err="1">
                <a:solidFill>
                  <a:srgbClr val="000000"/>
                </a:solidFill>
              </a:rPr>
              <a:t>denominata</a:t>
            </a:r>
            <a:r>
              <a:rPr lang="el-GR" sz="7400" b="0" dirty="0">
                <a:solidFill>
                  <a:srgbClr val="000000"/>
                </a:solidFill>
              </a:rPr>
              <a:t> </a:t>
            </a:r>
            <a:r>
              <a:rPr lang="el-GR" sz="7400" b="0" dirty="0" err="1">
                <a:solidFill>
                  <a:srgbClr val="000000"/>
                </a:solidFill>
              </a:rPr>
              <a:t>Coratina</a:t>
            </a:r>
            <a:r>
              <a:rPr lang="el-GR" sz="7400" b="0" dirty="0">
                <a:solidFill>
                  <a:srgbClr val="000000"/>
                </a:solidFill>
              </a:rPr>
              <a:t>,</a:t>
            </a:r>
            <a:r>
              <a:rPr lang="en-US" sz="7400" b="0" dirty="0">
                <a:solidFill>
                  <a:srgbClr val="000000"/>
                </a:solidFill>
              </a:rPr>
              <a:t> </a:t>
            </a:r>
            <a:r>
              <a:rPr lang="el-GR" sz="7400" b="0" dirty="0" err="1">
                <a:solidFill>
                  <a:srgbClr val="000000"/>
                </a:solidFill>
              </a:rPr>
              <a:t>disponibile</a:t>
            </a:r>
            <a:r>
              <a:rPr lang="el-GR" sz="7400" b="0" dirty="0">
                <a:solidFill>
                  <a:srgbClr val="000000"/>
                </a:solidFill>
              </a:rPr>
              <a:t> </a:t>
            </a:r>
            <a:r>
              <a:rPr lang="el-GR" sz="7400" b="0" dirty="0" err="1">
                <a:solidFill>
                  <a:srgbClr val="000000"/>
                </a:solidFill>
              </a:rPr>
              <a:t>negli</a:t>
            </a:r>
            <a:r>
              <a:rPr lang="el-GR" sz="7400" b="0" dirty="0">
                <a:solidFill>
                  <a:srgbClr val="000000"/>
                </a:solidFill>
              </a:rPr>
              <a:t> </a:t>
            </a:r>
            <a:r>
              <a:rPr lang="el-GR" sz="7400" b="0" dirty="0" err="1">
                <a:solidFill>
                  <a:srgbClr val="000000"/>
                </a:solidFill>
              </a:rPr>
              <a:t>uliveti</a:t>
            </a:r>
            <a:r>
              <a:rPr lang="el-GR" sz="7400" b="0" dirty="0">
                <a:solidFill>
                  <a:srgbClr val="000000"/>
                </a:solidFill>
              </a:rPr>
              <a:t> in </a:t>
            </a:r>
            <a:r>
              <a:rPr lang="el-GR" sz="7400" b="0" dirty="0" err="1">
                <a:solidFill>
                  <a:srgbClr val="000000"/>
                </a:solidFill>
              </a:rPr>
              <a:t>un</a:t>
            </a:r>
            <a:r>
              <a:rPr lang="el-GR" sz="7400" b="0" dirty="0">
                <a:solidFill>
                  <a:srgbClr val="000000"/>
                </a:solidFill>
              </a:rPr>
              <a:t> </a:t>
            </a:r>
            <a:r>
              <a:rPr lang="el-GR" sz="7400" b="0" dirty="0" err="1">
                <a:solidFill>
                  <a:srgbClr val="000000"/>
                </a:solidFill>
              </a:rPr>
              <a:t>percentuale</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almeno</a:t>
            </a:r>
            <a:r>
              <a:rPr lang="el-GR" sz="7400" b="0" dirty="0">
                <a:solidFill>
                  <a:srgbClr val="000000"/>
                </a:solidFill>
              </a:rPr>
              <a:t> 80%. </a:t>
            </a:r>
            <a:r>
              <a:rPr lang="el-GR" sz="7400" b="0" dirty="0" err="1">
                <a:solidFill>
                  <a:srgbClr val="000000"/>
                </a:solidFill>
              </a:rPr>
              <a:t>Le</a:t>
            </a:r>
            <a:r>
              <a:rPr lang="el-GR" sz="7400" b="0" dirty="0">
                <a:solidFill>
                  <a:srgbClr val="000000"/>
                </a:solidFill>
              </a:rPr>
              <a:t> olive </a:t>
            </a:r>
            <a:r>
              <a:rPr lang="el-GR" sz="7400" b="0" dirty="0" err="1">
                <a:solidFill>
                  <a:srgbClr val="000000"/>
                </a:solidFill>
              </a:rPr>
              <a:t>sono</a:t>
            </a:r>
            <a:r>
              <a:rPr lang="en-US" sz="7400" b="0" dirty="0">
                <a:solidFill>
                  <a:srgbClr val="000000"/>
                </a:solidFill>
              </a:rPr>
              <a:t> </a:t>
            </a:r>
            <a:r>
              <a:rPr lang="el-GR" sz="7400" b="0" dirty="0" err="1">
                <a:solidFill>
                  <a:srgbClr val="000000"/>
                </a:solidFill>
              </a:rPr>
              <a:t>raccolte</a:t>
            </a:r>
            <a:r>
              <a:rPr lang="el-GR" sz="7400" b="0" dirty="0">
                <a:solidFill>
                  <a:srgbClr val="000000"/>
                </a:solidFill>
              </a:rPr>
              <a:t> </a:t>
            </a:r>
            <a:r>
              <a:rPr lang="el-GR" sz="7400" b="0" dirty="0" err="1">
                <a:solidFill>
                  <a:srgbClr val="000000"/>
                </a:solidFill>
              </a:rPr>
              <a:t>direttamente</a:t>
            </a:r>
            <a:r>
              <a:rPr lang="el-GR" sz="7400" b="0" dirty="0">
                <a:solidFill>
                  <a:srgbClr val="000000"/>
                </a:solidFill>
              </a:rPr>
              <a:t> </a:t>
            </a:r>
            <a:r>
              <a:rPr lang="el-GR" sz="7400" b="0" dirty="0" err="1">
                <a:solidFill>
                  <a:srgbClr val="000000"/>
                </a:solidFill>
              </a:rPr>
              <a:t>dall’albero</a:t>
            </a:r>
            <a:r>
              <a:rPr lang="el-GR" sz="7400" b="0" dirty="0">
                <a:solidFill>
                  <a:srgbClr val="000000"/>
                </a:solidFill>
              </a:rPr>
              <a:t> </a:t>
            </a:r>
            <a:r>
              <a:rPr lang="el-GR" sz="7400" b="0" dirty="0" err="1">
                <a:solidFill>
                  <a:srgbClr val="000000"/>
                </a:solidFill>
              </a:rPr>
              <a:t>con</a:t>
            </a:r>
            <a:r>
              <a:rPr lang="el-GR" sz="7400" b="0" dirty="0">
                <a:solidFill>
                  <a:srgbClr val="000000"/>
                </a:solidFill>
              </a:rPr>
              <a:t> </a:t>
            </a:r>
            <a:r>
              <a:rPr lang="el-GR" sz="7400" b="0" dirty="0" err="1">
                <a:solidFill>
                  <a:srgbClr val="000000"/>
                </a:solidFill>
              </a:rPr>
              <a:t>la</a:t>
            </a:r>
            <a:r>
              <a:rPr lang="el-GR" sz="7400" b="0" dirty="0">
                <a:solidFill>
                  <a:srgbClr val="000000"/>
                </a:solidFill>
              </a:rPr>
              <a:t> </a:t>
            </a:r>
            <a:r>
              <a:rPr lang="el-GR" sz="7400" b="0" dirty="0" err="1">
                <a:solidFill>
                  <a:srgbClr val="000000"/>
                </a:solidFill>
              </a:rPr>
              <a:t>mano</a:t>
            </a:r>
            <a:r>
              <a:rPr lang="el-GR" sz="7400" b="0" dirty="0">
                <a:solidFill>
                  <a:srgbClr val="000000"/>
                </a:solidFill>
              </a:rPr>
              <a:t> o </a:t>
            </a:r>
            <a:r>
              <a:rPr lang="el-GR" sz="7400" b="0" dirty="0" err="1">
                <a:solidFill>
                  <a:srgbClr val="000000"/>
                </a:solidFill>
              </a:rPr>
              <a:t>con</a:t>
            </a:r>
            <a:r>
              <a:rPr lang="el-GR" sz="7400" b="0" dirty="0">
                <a:solidFill>
                  <a:srgbClr val="000000"/>
                </a:solidFill>
              </a:rPr>
              <a:t> </a:t>
            </a:r>
            <a:r>
              <a:rPr lang="el-GR" sz="7400" b="0" dirty="0" err="1">
                <a:solidFill>
                  <a:srgbClr val="000000"/>
                </a:solidFill>
              </a:rPr>
              <a:t>metodi</a:t>
            </a:r>
            <a:r>
              <a:rPr lang="el-GR" sz="7400" b="0" dirty="0">
                <a:solidFill>
                  <a:srgbClr val="000000"/>
                </a:solidFill>
              </a:rPr>
              <a:t> </a:t>
            </a:r>
            <a:r>
              <a:rPr lang="el-GR" sz="7400" b="0" dirty="0" err="1">
                <a:solidFill>
                  <a:srgbClr val="000000"/>
                </a:solidFill>
              </a:rPr>
              <a:t>meccanici</a:t>
            </a:r>
            <a:r>
              <a:rPr lang="el-GR" sz="7400" b="0" dirty="0">
                <a:solidFill>
                  <a:srgbClr val="000000"/>
                </a:solidFill>
              </a:rPr>
              <a:t>.</a:t>
            </a:r>
            <a:endParaRPr sz="74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400" b="0" dirty="0">
                <a:solidFill>
                  <a:srgbClr val="000000"/>
                </a:solidFill>
              </a:rPr>
              <a:t>Per </a:t>
            </a:r>
            <a:r>
              <a:rPr lang="el-GR" sz="7400" b="0" dirty="0" err="1">
                <a:solidFill>
                  <a:srgbClr val="000000"/>
                </a:solidFill>
              </a:rPr>
              <a:t>l’estrazione</a:t>
            </a:r>
            <a:r>
              <a:rPr lang="el-GR" sz="7400" b="0" dirty="0">
                <a:solidFill>
                  <a:srgbClr val="000000"/>
                </a:solidFill>
              </a:rPr>
              <a:t> </a:t>
            </a:r>
            <a:r>
              <a:rPr lang="el-GR" sz="7400" b="0" dirty="0" err="1">
                <a:solidFill>
                  <a:srgbClr val="000000"/>
                </a:solidFill>
              </a:rPr>
              <a:t>dell’olio</a:t>
            </a:r>
            <a:r>
              <a:rPr lang="el-GR" sz="7400" b="0" dirty="0">
                <a:solidFill>
                  <a:srgbClr val="000000"/>
                </a:solidFill>
              </a:rPr>
              <a:t> </a:t>
            </a:r>
            <a:r>
              <a:rPr lang="el-GR" sz="7400" b="0" dirty="0" err="1">
                <a:solidFill>
                  <a:srgbClr val="000000"/>
                </a:solidFill>
              </a:rPr>
              <a:t>di</a:t>
            </a:r>
            <a:r>
              <a:rPr lang="el-GR" sz="7400" b="0" dirty="0">
                <a:solidFill>
                  <a:srgbClr val="000000"/>
                </a:solidFill>
              </a:rPr>
              <a:t> </a:t>
            </a:r>
            <a:r>
              <a:rPr lang="el-GR" sz="7400" b="0" dirty="0" err="1">
                <a:solidFill>
                  <a:srgbClr val="000000"/>
                </a:solidFill>
              </a:rPr>
              <a:t>oliva</a:t>
            </a:r>
            <a:r>
              <a:rPr lang="el-GR" sz="7400" b="0" dirty="0">
                <a:solidFill>
                  <a:srgbClr val="000000"/>
                </a:solidFill>
              </a:rPr>
              <a:t> </a:t>
            </a:r>
            <a:r>
              <a:rPr lang="el-GR" sz="7400" b="0" dirty="0" err="1">
                <a:solidFill>
                  <a:srgbClr val="000000"/>
                </a:solidFill>
              </a:rPr>
              <a:t>gli</a:t>
            </a:r>
            <a:r>
              <a:rPr lang="el-GR" sz="7400" b="0" dirty="0">
                <a:solidFill>
                  <a:srgbClr val="000000"/>
                </a:solidFill>
              </a:rPr>
              <a:t> </a:t>
            </a:r>
            <a:r>
              <a:rPr lang="el-GR" sz="7400" b="0" dirty="0" err="1">
                <a:solidFill>
                  <a:srgbClr val="000000"/>
                </a:solidFill>
              </a:rPr>
              <a:t>unici</a:t>
            </a:r>
            <a:r>
              <a:rPr lang="el-GR" sz="7400" b="0" dirty="0">
                <a:solidFill>
                  <a:srgbClr val="000000"/>
                </a:solidFill>
              </a:rPr>
              <a:t> </a:t>
            </a:r>
            <a:r>
              <a:rPr lang="el-GR" sz="7400" b="0" dirty="0" err="1">
                <a:solidFill>
                  <a:srgbClr val="000000"/>
                </a:solidFill>
              </a:rPr>
              <a:t>processi</a:t>
            </a:r>
            <a:r>
              <a:rPr lang="el-GR" sz="7400" b="0" dirty="0">
                <a:solidFill>
                  <a:srgbClr val="000000"/>
                </a:solidFill>
              </a:rPr>
              <a:t> </a:t>
            </a:r>
            <a:r>
              <a:rPr lang="el-GR" sz="7400" b="0" dirty="0" err="1">
                <a:solidFill>
                  <a:srgbClr val="000000"/>
                </a:solidFill>
              </a:rPr>
              <a:t>meccanici</a:t>
            </a:r>
            <a:r>
              <a:rPr lang="el-GR" sz="7400" b="0" dirty="0">
                <a:solidFill>
                  <a:srgbClr val="000000"/>
                </a:solidFill>
              </a:rPr>
              <a:t> e </a:t>
            </a:r>
            <a:r>
              <a:rPr lang="el-GR" sz="7400" b="0" dirty="0" err="1">
                <a:solidFill>
                  <a:srgbClr val="000000"/>
                </a:solidFill>
              </a:rPr>
              <a:t>fisici</a:t>
            </a:r>
            <a:r>
              <a:rPr lang="en-US" sz="7400" b="0" dirty="0">
                <a:solidFill>
                  <a:srgbClr val="000000"/>
                </a:solidFill>
              </a:rPr>
              <a:t> </a:t>
            </a:r>
            <a:r>
              <a:rPr lang="el-GR" sz="7400" b="0" dirty="0" err="1">
                <a:solidFill>
                  <a:srgbClr val="000000"/>
                </a:solidFill>
              </a:rPr>
              <a:t>consentiti</a:t>
            </a:r>
            <a:r>
              <a:rPr lang="el-GR" sz="7400" b="0" dirty="0">
                <a:solidFill>
                  <a:srgbClr val="000000"/>
                </a:solidFill>
              </a:rPr>
              <a:t> </a:t>
            </a:r>
            <a:r>
              <a:rPr lang="el-GR" sz="7400" b="0" dirty="0" err="1">
                <a:solidFill>
                  <a:srgbClr val="000000"/>
                </a:solidFill>
              </a:rPr>
              <a:t>sono</a:t>
            </a:r>
            <a:r>
              <a:rPr lang="el-GR" sz="7400" b="0" dirty="0">
                <a:solidFill>
                  <a:srgbClr val="000000"/>
                </a:solidFill>
              </a:rPr>
              <a:t> </a:t>
            </a:r>
            <a:r>
              <a:rPr lang="el-GR" sz="7400" b="0" dirty="0" err="1">
                <a:solidFill>
                  <a:srgbClr val="000000"/>
                </a:solidFill>
              </a:rPr>
              <a:t>quelli</a:t>
            </a:r>
            <a:r>
              <a:rPr lang="el-GR" sz="7400" b="0" dirty="0">
                <a:solidFill>
                  <a:srgbClr val="000000"/>
                </a:solidFill>
              </a:rPr>
              <a:t> </a:t>
            </a:r>
            <a:r>
              <a:rPr lang="el-GR" sz="7400" b="0" dirty="0" err="1">
                <a:solidFill>
                  <a:srgbClr val="000000"/>
                </a:solidFill>
              </a:rPr>
              <a:t>che</a:t>
            </a:r>
            <a:r>
              <a:rPr lang="el-GR" sz="7400" b="0" dirty="0">
                <a:solidFill>
                  <a:srgbClr val="000000"/>
                </a:solidFill>
              </a:rPr>
              <a:t> </a:t>
            </a:r>
            <a:r>
              <a:rPr lang="el-GR" sz="7400" b="0" dirty="0" err="1">
                <a:solidFill>
                  <a:srgbClr val="000000"/>
                </a:solidFill>
              </a:rPr>
              <a:t>permettono</a:t>
            </a:r>
            <a:r>
              <a:rPr lang="el-GR" sz="7400" b="0" dirty="0">
                <a:solidFill>
                  <a:srgbClr val="000000"/>
                </a:solidFill>
              </a:rPr>
              <a:t> </a:t>
            </a:r>
            <a:r>
              <a:rPr lang="el-GR" sz="7400" b="0" dirty="0" err="1">
                <a:solidFill>
                  <a:srgbClr val="000000"/>
                </a:solidFill>
              </a:rPr>
              <a:t>la</a:t>
            </a:r>
            <a:r>
              <a:rPr lang="el-GR" sz="7400" b="0" dirty="0">
                <a:solidFill>
                  <a:srgbClr val="000000"/>
                </a:solidFill>
              </a:rPr>
              <a:t> </a:t>
            </a:r>
            <a:r>
              <a:rPr lang="el-GR" sz="7400" b="0" dirty="0" err="1">
                <a:solidFill>
                  <a:srgbClr val="000000"/>
                </a:solidFill>
              </a:rPr>
              <a:t>produzione</a:t>
            </a:r>
            <a:r>
              <a:rPr lang="el-GR" sz="7400" b="0" dirty="0">
                <a:solidFill>
                  <a:srgbClr val="000000"/>
                </a:solidFill>
              </a:rPr>
              <a:t> </a:t>
            </a:r>
            <a:r>
              <a:rPr lang="el-GR" sz="7400" b="0" dirty="0" err="1">
                <a:solidFill>
                  <a:srgbClr val="000000"/>
                </a:solidFill>
              </a:rPr>
              <a:t>dell’olio</a:t>
            </a:r>
            <a:r>
              <a:rPr lang="el-GR" sz="7400" b="0" dirty="0">
                <a:solidFill>
                  <a:srgbClr val="000000"/>
                </a:solidFill>
              </a:rPr>
              <a:t> </a:t>
            </a:r>
            <a:r>
              <a:rPr lang="el-GR" sz="7400" b="0" dirty="0" err="1">
                <a:solidFill>
                  <a:srgbClr val="000000"/>
                </a:solidFill>
              </a:rPr>
              <a:t>d’oliva</a:t>
            </a:r>
            <a:r>
              <a:rPr lang="en-US" sz="7400" b="0" dirty="0">
                <a:solidFill>
                  <a:srgbClr val="000000"/>
                </a:solidFill>
              </a:rPr>
              <a:t> </a:t>
            </a:r>
            <a:r>
              <a:rPr lang="el-GR" sz="7400" b="0" dirty="0" err="1">
                <a:solidFill>
                  <a:srgbClr val="000000"/>
                </a:solidFill>
              </a:rPr>
              <a:t>evitando</a:t>
            </a:r>
            <a:r>
              <a:rPr lang="el-GR" sz="7400" b="0" dirty="0">
                <a:solidFill>
                  <a:srgbClr val="000000"/>
                </a:solidFill>
              </a:rPr>
              <a:t> </a:t>
            </a:r>
            <a:r>
              <a:rPr lang="el-GR" sz="7400" b="0" dirty="0" err="1">
                <a:solidFill>
                  <a:srgbClr val="000000"/>
                </a:solidFill>
              </a:rPr>
              <a:t>qualsiasi</a:t>
            </a:r>
            <a:r>
              <a:rPr lang="el-GR" sz="7400" b="0" dirty="0">
                <a:solidFill>
                  <a:srgbClr val="000000"/>
                </a:solidFill>
              </a:rPr>
              <a:t> </a:t>
            </a:r>
            <a:r>
              <a:rPr lang="el-GR" sz="7400" b="0" dirty="0" err="1">
                <a:solidFill>
                  <a:srgbClr val="000000"/>
                </a:solidFill>
              </a:rPr>
              <a:t>alterazione</a:t>
            </a:r>
            <a:r>
              <a:rPr lang="el-GR" sz="7400" b="0" dirty="0">
                <a:solidFill>
                  <a:srgbClr val="000000"/>
                </a:solidFill>
              </a:rPr>
              <a:t> </a:t>
            </a:r>
            <a:r>
              <a:rPr lang="el-GR" sz="7400" b="0" dirty="0" err="1">
                <a:solidFill>
                  <a:srgbClr val="000000"/>
                </a:solidFill>
              </a:rPr>
              <a:t>delle</a:t>
            </a:r>
            <a:r>
              <a:rPr lang="el-GR" sz="7400" b="0" dirty="0">
                <a:solidFill>
                  <a:srgbClr val="000000"/>
                </a:solidFill>
              </a:rPr>
              <a:t> </a:t>
            </a:r>
            <a:r>
              <a:rPr lang="el-GR" sz="7400" b="0" dirty="0" err="1">
                <a:solidFill>
                  <a:srgbClr val="000000"/>
                </a:solidFill>
              </a:rPr>
              <a:t>caratteristiche</a:t>
            </a:r>
            <a:r>
              <a:rPr lang="el-GR" sz="7400" b="0" dirty="0">
                <a:solidFill>
                  <a:srgbClr val="000000"/>
                </a:solidFill>
              </a:rPr>
              <a:t> </a:t>
            </a:r>
            <a:r>
              <a:rPr lang="el-GR" sz="7400" b="0" dirty="0" err="1">
                <a:solidFill>
                  <a:srgbClr val="000000"/>
                </a:solidFill>
              </a:rPr>
              <a:t>dei</a:t>
            </a:r>
            <a:r>
              <a:rPr lang="el-GR" sz="7400" b="0" dirty="0">
                <a:solidFill>
                  <a:srgbClr val="000000"/>
                </a:solidFill>
              </a:rPr>
              <a:t> </a:t>
            </a:r>
            <a:r>
              <a:rPr lang="el-GR" sz="7400" b="0" dirty="0" err="1">
                <a:solidFill>
                  <a:srgbClr val="000000"/>
                </a:solidFill>
              </a:rPr>
              <a:t>frutti</a:t>
            </a:r>
            <a:r>
              <a:rPr lang="el-GR" sz="7400" b="0" dirty="0">
                <a:solidFill>
                  <a:srgbClr val="000000"/>
                </a:solidFill>
              </a:rPr>
              <a:t>. </a:t>
            </a:r>
            <a:r>
              <a:rPr lang="el-GR" sz="7400" b="0" dirty="0" err="1">
                <a:solidFill>
                  <a:srgbClr val="000000"/>
                </a:solidFill>
              </a:rPr>
              <a:t>L’olio</a:t>
            </a:r>
            <a:r>
              <a:rPr lang="el-GR" sz="7400" b="0" dirty="0">
                <a:solidFill>
                  <a:srgbClr val="000000"/>
                </a:solidFill>
              </a:rPr>
              <a:t> </a:t>
            </a:r>
            <a:r>
              <a:rPr lang="el-GR" sz="7400" b="0" dirty="0" err="1">
                <a:solidFill>
                  <a:srgbClr val="000000"/>
                </a:solidFill>
              </a:rPr>
              <a:t>deve</a:t>
            </a:r>
            <a:r>
              <a:rPr lang="en-US" sz="7400" b="0" dirty="0">
                <a:solidFill>
                  <a:srgbClr val="000000"/>
                </a:solidFill>
              </a:rPr>
              <a:t> </a:t>
            </a:r>
            <a:r>
              <a:rPr lang="el-GR" sz="7400" b="0" dirty="0" err="1">
                <a:solidFill>
                  <a:srgbClr val="000000"/>
                </a:solidFill>
              </a:rPr>
              <a:t>essere</a:t>
            </a:r>
            <a:r>
              <a:rPr lang="el-GR" sz="7400" b="0" dirty="0">
                <a:solidFill>
                  <a:srgbClr val="000000"/>
                </a:solidFill>
              </a:rPr>
              <a:t> </a:t>
            </a:r>
            <a:r>
              <a:rPr lang="el-GR" sz="7400" b="0" dirty="0" err="1">
                <a:solidFill>
                  <a:srgbClr val="000000"/>
                </a:solidFill>
              </a:rPr>
              <a:t>prodotto</a:t>
            </a:r>
            <a:r>
              <a:rPr lang="el-GR" sz="7400" b="0" dirty="0">
                <a:solidFill>
                  <a:srgbClr val="000000"/>
                </a:solidFill>
              </a:rPr>
              <a:t> </a:t>
            </a:r>
            <a:r>
              <a:rPr lang="el-GR" sz="7400" b="0" dirty="0" err="1">
                <a:solidFill>
                  <a:srgbClr val="000000"/>
                </a:solidFill>
              </a:rPr>
              <a:t>entro</a:t>
            </a:r>
            <a:r>
              <a:rPr lang="el-GR" sz="7400" b="0" dirty="0">
                <a:solidFill>
                  <a:srgbClr val="000000"/>
                </a:solidFill>
              </a:rPr>
              <a:t> </a:t>
            </a:r>
            <a:r>
              <a:rPr lang="el-GR" sz="7400" b="0" dirty="0" err="1">
                <a:solidFill>
                  <a:srgbClr val="000000"/>
                </a:solidFill>
              </a:rPr>
              <a:t>due</a:t>
            </a:r>
            <a:r>
              <a:rPr lang="el-GR" sz="7400" b="0" dirty="0">
                <a:solidFill>
                  <a:srgbClr val="000000"/>
                </a:solidFill>
              </a:rPr>
              <a:t> </a:t>
            </a:r>
            <a:r>
              <a:rPr lang="el-GR" sz="7400" b="0" dirty="0" err="1">
                <a:solidFill>
                  <a:srgbClr val="000000"/>
                </a:solidFill>
              </a:rPr>
              <a:t>giorni</a:t>
            </a:r>
            <a:r>
              <a:rPr lang="el-GR" sz="7400" b="0" dirty="0">
                <a:solidFill>
                  <a:srgbClr val="000000"/>
                </a:solidFill>
              </a:rPr>
              <a:t> </a:t>
            </a:r>
            <a:r>
              <a:rPr lang="el-GR" sz="7400" b="0" dirty="0" err="1">
                <a:solidFill>
                  <a:srgbClr val="000000"/>
                </a:solidFill>
              </a:rPr>
              <a:t>dopo</a:t>
            </a:r>
            <a:r>
              <a:rPr lang="el-GR" sz="7400" b="0" dirty="0">
                <a:solidFill>
                  <a:srgbClr val="000000"/>
                </a:solidFill>
              </a:rPr>
              <a:t> </a:t>
            </a:r>
            <a:r>
              <a:rPr lang="el-GR" sz="7400" b="0" dirty="0" err="1">
                <a:solidFill>
                  <a:srgbClr val="000000"/>
                </a:solidFill>
              </a:rPr>
              <a:t>la</a:t>
            </a:r>
            <a:r>
              <a:rPr lang="el-GR" sz="7400" b="0" dirty="0">
                <a:solidFill>
                  <a:srgbClr val="000000"/>
                </a:solidFill>
              </a:rPr>
              <a:t> </a:t>
            </a:r>
            <a:r>
              <a:rPr lang="el-GR" sz="7400" b="0" dirty="0" err="1">
                <a:solidFill>
                  <a:srgbClr val="000000"/>
                </a:solidFill>
              </a:rPr>
              <a:t>raccolta</a:t>
            </a:r>
            <a:r>
              <a:rPr lang="el-GR" sz="7400" b="0" dirty="0">
                <a:solidFill>
                  <a:srgbClr val="000000"/>
                </a:solidFill>
              </a:rPr>
              <a:t>.</a:t>
            </a:r>
            <a:endParaRPr lang="en-US" sz="7400" b="0" dirty="0">
              <a:solidFill>
                <a:srgbClr val="000000"/>
              </a:solidFill>
            </a:endParaRPr>
          </a:p>
          <a:p>
            <a:pPr marL="0" lvl="0" indent="0" algn="just" rtl="0">
              <a:lnSpc>
                <a:spcPct val="120000"/>
              </a:lnSpc>
              <a:spcBef>
                <a:spcPts val="600"/>
              </a:spcBef>
              <a:spcAft>
                <a:spcPts val="0"/>
              </a:spcAft>
              <a:buClr>
                <a:schemeClr val="dk1"/>
              </a:buClr>
              <a:buSzPts val="275"/>
              <a:buFont typeface="Arial"/>
              <a:buNone/>
            </a:pPr>
            <a:endParaRPr lang="en-US" sz="7400" b="0" dirty="0">
              <a:solidFill>
                <a:srgbClr val="000000"/>
              </a:solidFill>
            </a:endParaRPr>
          </a:p>
          <a:p>
            <a:pPr marL="0" lvl="0" indent="0" algn="just" rtl="0">
              <a:lnSpc>
                <a:spcPct val="120000"/>
              </a:lnSpc>
              <a:spcBef>
                <a:spcPts val="600"/>
              </a:spcBef>
              <a:spcAft>
                <a:spcPts val="0"/>
              </a:spcAft>
              <a:buClr>
                <a:schemeClr val="dk1"/>
              </a:buClr>
              <a:buSzPts val="275"/>
              <a:buFont typeface="Arial"/>
              <a:buNone/>
            </a:pPr>
            <a:endParaRPr sz="7400" b="0" dirty="0">
              <a:solidFill>
                <a:srgbClr val="000000"/>
              </a:solidFill>
            </a:endParaRPr>
          </a:p>
          <a:p>
            <a:pPr marL="0" lvl="0" indent="0" algn="just" rtl="0">
              <a:lnSpc>
                <a:spcPct val="120000"/>
              </a:lnSpc>
              <a:spcBef>
                <a:spcPts val="600"/>
              </a:spcBef>
              <a:spcAft>
                <a:spcPts val="0"/>
              </a:spcAft>
              <a:buClr>
                <a:schemeClr val="dk1"/>
              </a:buClr>
              <a:buSzPts val="275"/>
              <a:buFont typeface="Arial"/>
              <a:buNone/>
            </a:pPr>
            <a:r>
              <a:rPr lang="el-GR" sz="7400" b="0" dirty="0" err="1">
                <a:solidFill>
                  <a:srgbClr val="000000"/>
                </a:solidFill>
              </a:rPr>
              <a:t>Ulteriori</a:t>
            </a:r>
            <a:r>
              <a:rPr lang="el-GR" sz="7400" b="0" dirty="0">
                <a:solidFill>
                  <a:srgbClr val="000000"/>
                </a:solidFill>
              </a:rPr>
              <a:t> </a:t>
            </a:r>
            <a:r>
              <a:rPr lang="el-GR" sz="7400" b="0" dirty="0" err="1">
                <a:solidFill>
                  <a:srgbClr val="000000"/>
                </a:solidFill>
              </a:rPr>
              <a:t>informazioni</a:t>
            </a:r>
            <a:r>
              <a:rPr lang="el-GR" sz="7400" b="0" dirty="0">
                <a:solidFill>
                  <a:srgbClr val="000000"/>
                </a:solidFill>
              </a:rPr>
              <a:t> </a:t>
            </a:r>
            <a:r>
              <a:rPr lang="el-GR" sz="7400" b="0" dirty="0" err="1">
                <a:solidFill>
                  <a:srgbClr val="000000"/>
                </a:solidFill>
              </a:rPr>
              <a:t>al</a:t>
            </a:r>
            <a:r>
              <a:rPr lang="el-GR" sz="7400" b="0" dirty="0">
                <a:solidFill>
                  <a:srgbClr val="000000"/>
                </a:solidFill>
              </a:rPr>
              <a:t> </a:t>
            </a:r>
            <a:r>
              <a:rPr lang="el-GR" sz="7400" b="0" dirty="0" err="1">
                <a:solidFill>
                  <a:srgbClr val="000000"/>
                </a:solidFill>
              </a:rPr>
              <a:t>link</a:t>
            </a:r>
            <a:r>
              <a:rPr lang="el-GR" sz="7400" b="0" dirty="0">
                <a:solidFill>
                  <a:srgbClr val="000000"/>
                </a:solidFill>
              </a:rPr>
              <a:t>:</a:t>
            </a:r>
            <a:endParaRPr sz="7400" b="0" dirty="0">
              <a:solidFill>
                <a:srgbClr val="000000"/>
              </a:solidFill>
            </a:endParaRPr>
          </a:p>
          <a:p>
            <a:pPr marL="95250" indent="0" algn="just">
              <a:lnSpc>
                <a:spcPct val="115000"/>
              </a:lnSpc>
              <a:buNone/>
            </a:pPr>
            <a:r>
              <a:rPr lang="it-IT" sz="6400" b="1" u="sng" kern="1200" dirty="0">
                <a:solidFill>
                  <a:srgbClr val="0000FF"/>
                </a:solidFill>
                <a:effectLst/>
                <a:latin typeface="Calibri" panose="020F0502020204030204" pitchFamily="34" charset="0"/>
                <a:ea typeface="+mn-ea"/>
                <a:cs typeface="+mn-cs"/>
                <a:hlinkClick r:id="rId3"/>
              </a:rPr>
              <a:t>http://www.portfoil.com/en/index.php?option=com_oliveoil&amp;task=view&amp;id=802&amp;params</a:t>
            </a:r>
            <a:r>
              <a:rPr lang="it-IT" sz="6400" b="1" kern="1200" dirty="0">
                <a:solidFill>
                  <a:srgbClr val="000000"/>
                </a:solidFill>
                <a:effectLst/>
                <a:latin typeface="Calibri" panose="020F0502020204030204" pitchFamily="34" charset="0"/>
                <a:ea typeface="+mn-ea"/>
                <a:cs typeface="+mn-cs"/>
              </a:rPr>
              <a:t>=,,,</a:t>
            </a:r>
            <a:endParaRPr lang="el-GR" sz="6400" dirty="0">
              <a:effectLst/>
              <a:latin typeface="Times New Roman" panose="02020603050405020304" pitchFamily="18" charset="0"/>
              <a:ea typeface="Times New Roman" panose="02020603050405020304" pitchFamily="18" charset="0"/>
            </a:endParaRPr>
          </a:p>
          <a:p>
            <a:pPr marL="0" lvl="0" indent="0" algn="just" rtl="0">
              <a:lnSpc>
                <a:spcPct val="120000"/>
              </a:lnSpc>
              <a:spcBef>
                <a:spcPts val="600"/>
              </a:spcBef>
              <a:spcAft>
                <a:spcPts val="0"/>
              </a:spcAft>
              <a:buClr>
                <a:srgbClr val="000000"/>
              </a:buClr>
              <a:buSzPct val="33333"/>
              <a:buNone/>
            </a:pPr>
            <a:endParaRPr sz="5400" b="0" dirty="0">
              <a:solidFill>
                <a:srgbClr val="000000"/>
              </a:solidFill>
            </a:endParaRPr>
          </a:p>
          <a:p>
            <a:pPr marL="0" lvl="0" indent="0" algn="just" rtl="0">
              <a:lnSpc>
                <a:spcPct val="120000"/>
              </a:lnSpc>
              <a:spcBef>
                <a:spcPts val="600"/>
              </a:spcBef>
              <a:spcAft>
                <a:spcPts val="0"/>
              </a:spcAft>
              <a:buClr>
                <a:schemeClr val="lt2"/>
              </a:buClr>
              <a:buSzPct val="32075"/>
              <a:buNone/>
            </a:pPr>
            <a:endParaRPr sz="5300" i="1" dirty="0">
              <a:solidFill>
                <a:srgbClr val="000000"/>
              </a:solidFill>
            </a:endParaRPr>
          </a:p>
          <a:p>
            <a:pPr marL="0" lvl="0" indent="0" algn="just" rtl="0">
              <a:lnSpc>
                <a:spcPct val="120000"/>
              </a:lnSpc>
              <a:spcBef>
                <a:spcPts val="600"/>
              </a:spcBef>
              <a:spcAft>
                <a:spcPts val="0"/>
              </a:spcAft>
              <a:buClr>
                <a:srgbClr val="000000"/>
              </a:buClr>
              <a:buSzPct val="32075"/>
              <a:buNone/>
            </a:pPr>
            <a:endParaRPr sz="5300" dirty="0">
              <a:solidFill>
                <a:srgbClr val="000000"/>
              </a:solidFill>
            </a:endParaRPr>
          </a:p>
          <a:p>
            <a:pPr marL="0" lvl="0" indent="0" algn="just" rtl="0">
              <a:lnSpc>
                <a:spcPct val="120000"/>
              </a:lnSpc>
              <a:spcBef>
                <a:spcPts val="0"/>
              </a:spcBef>
              <a:spcAft>
                <a:spcPts val="0"/>
              </a:spcAft>
              <a:buClr>
                <a:schemeClr val="lt2"/>
              </a:buClr>
              <a:buSzPct val="100000"/>
              <a:buNone/>
            </a:pPr>
            <a:endParaRPr sz="1700" dirty="0">
              <a:solidFill>
                <a:srgbClr val="000000"/>
              </a:solidFill>
            </a:endParaRPr>
          </a:p>
          <a:p>
            <a:pPr marL="0" lvl="0" indent="0" algn="just" rtl="0">
              <a:lnSpc>
                <a:spcPct val="120000"/>
              </a:lnSpc>
              <a:spcBef>
                <a:spcPts val="0"/>
              </a:spcBef>
              <a:spcAft>
                <a:spcPts val="0"/>
              </a:spcAft>
              <a:buClr>
                <a:schemeClr val="lt2"/>
              </a:buClr>
              <a:buSzPct val="100000"/>
              <a:buNone/>
            </a:pPr>
            <a:endParaRPr sz="1700" dirty="0">
              <a:solidFill>
                <a:srgbClr val="000000"/>
              </a:solidFill>
            </a:endParaRPr>
          </a:p>
          <a:p>
            <a:pPr marL="0" lvl="0" indent="0" algn="just" rtl="0">
              <a:lnSpc>
                <a:spcPct val="120000"/>
              </a:lnSpc>
              <a:spcBef>
                <a:spcPts val="0"/>
              </a:spcBef>
              <a:spcAft>
                <a:spcPts val="0"/>
              </a:spcAft>
              <a:buClr>
                <a:schemeClr val="lt2"/>
              </a:buClr>
              <a:buSzPct val="100000"/>
              <a:buNone/>
            </a:pPr>
            <a:endParaRPr sz="1700" dirty="0">
              <a:solidFill>
                <a:srgbClr val="000000"/>
              </a:solidFill>
            </a:endParaRPr>
          </a:p>
          <a:p>
            <a:pPr marL="0" lvl="0" indent="0" algn="just" rtl="0">
              <a:lnSpc>
                <a:spcPct val="120000"/>
              </a:lnSpc>
              <a:spcBef>
                <a:spcPts val="0"/>
              </a:spcBef>
              <a:spcAft>
                <a:spcPts val="0"/>
              </a:spcAft>
              <a:buClr>
                <a:schemeClr val="lt2"/>
              </a:buClr>
              <a:buSzPct val="100000"/>
              <a:buNone/>
            </a:pPr>
            <a:endParaRPr sz="1700" b="0" dirty="0">
              <a:solidFill>
                <a:srgbClr val="000000"/>
              </a:solidFill>
            </a:endParaRPr>
          </a:p>
          <a:p>
            <a:pPr marL="342900" lvl="0" indent="-234950" algn="just" rtl="0">
              <a:lnSpc>
                <a:spcPct val="120000"/>
              </a:lnSpc>
              <a:spcBef>
                <a:spcPts val="600"/>
              </a:spcBef>
              <a:spcAft>
                <a:spcPts val="0"/>
              </a:spcAft>
              <a:buClr>
                <a:schemeClr val="lt2"/>
              </a:buClr>
              <a:buSzPct val="100000"/>
              <a:buFont typeface="Arial"/>
              <a:buNone/>
            </a:pPr>
            <a:endParaRPr sz="1700" b="0" dirty="0">
              <a:solidFill>
                <a:srgbClr val="000000"/>
              </a:solidFill>
            </a:endParaRPr>
          </a:p>
          <a:p>
            <a:pPr marL="0" lvl="0" indent="0" algn="just" rtl="0">
              <a:lnSpc>
                <a:spcPct val="120000"/>
              </a:lnSpc>
              <a:spcBef>
                <a:spcPts val="600"/>
              </a:spcBef>
              <a:spcAft>
                <a:spcPts val="0"/>
              </a:spcAft>
              <a:buClr>
                <a:schemeClr val="lt2"/>
              </a:buClr>
              <a:buSzPct val="100000"/>
              <a:buNone/>
            </a:pPr>
            <a:endParaRPr sz="1800" dirty="0">
              <a:solidFill>
                <a:schemeClr val="dk1"/>
              </a:solidFill>
            </a:endParaRPr>
          </a:p>
          <a:p>
            <a:pPr marL="342900" lvl="0" indent="0" algn="just" rtl="0">
              <a:lnSpc>
                <a:spcPct val="120000"/>
              </a:lnSpc>
              <a:spcBef>
                <a:spcPts val="600"/>
              </a:spcBef>
              <a:spcAft>
                <a:spcPts val="0"/>
              </a:spcAft>
              <a:buClr>
                <a:schemeClr val="lt2"/>
              </a:buClr>
              <a:buSzPct val="100000"/>
              <a:buFont typeface="Noto Sans Symbols"/>
              <a:buNone/>
            </a:pPr>
            <a:endParaRPr sz="8000" b="0" dirty="0">
              <a:solidFill>
                <a:schemeClr val="dk1"/>
              </a:solidFil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230" name="Google Shape;230;p14"/>
          <p:cNvGraphicFramePr/>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231" name="Google Shape;231;p14"/>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232" name="Google Shape;232;p14" descr="C:\Users\user\AppData\Local\Microsoft\Windows\Temporary Internet Files\Content.Outlook\0TVTFSZK\AUTHENTIC-OLIVE-NET_Logo.png"/>
          <p:cNvPicPr preferRelativeResize="0"/>
          <p:nvPr/>
        </p:nvPicPr>
        <p:blipFill rotWithShape="1">
          <a:blip r:embed="rId5">
            <a:alphaModFix/>
          </a:blip>
          <a:srcRect/>
          <a:stretch/>
        </p:blipFill>
        <p:spPr>
          <a:xfrm>
            <a:off x="6948709" y="0"/>
            <a:ext cx="2152650" cy="713740"/>
          </a:xfrm>
          <a:prstGeom prst="rect">
            <a:avLst/>
          </a:prstGeom>
          <a:noFill/>
          <a:ln>
            <a:noFill/>
          </a:ln>
        </p:spPr>
      </p:pic>
      <p:pic>
        <p:nvPicPr>
          <p:cNvPr id="233" name="Google Shape;233;p14"/>
          <p:cNvPicPr preferRelativeResize="0"/>
          <p:nvPr/>
        </p:nvPicPr>
        <p:blipFill rotWithShape="1">
          <a:blip r:embed="rId6">
            <a:alphaModFix/>
          </a:blip>
          <a:srcRect/>
          <a:stretch/>
        </p:blipFill>
        <p:spPr>
          <a:xfrm>
            <a:off x="5868" y="28945"/>
            <a:ext cx="864095" cy="71670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5"/>
          <p:cNvSpPr txBox="1">
            <a:spLocks noGrp="1"/>
          </p:cNvSpPr>
          <p:nvPr>
            <p:ph type="title"/>
          </p:nvPr>
        </p:nvSpPr>
        <p:spPr>
          <a:xfrm>
            <a:off x="179512" y="468832"/>
            <a:ext cx="7992888" cy="159201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a:solidFill>
                  <a:srgbClr val="000000"/>
                </a:solidFill>
                <a:latin typeface="Arial"/>
                <a:ea typeface="Arial"/>
                <a:cs typeface="Arial"/>
                <a:sym typeface="Arial"/>
              </a:rPr>
            </a:br>
            <a:br>
              <a:rPr lang="el-GR" sz="3600" b="1">
                <a:solidFill>
                  <a:srgbClr val="000000"/>
                </a:solidFill>
                <a:latin typeface="Arial"/>
                <a:ea typeface="Arial"/>
                <a:cs typeface="Arial"/>
                <a:sym typeface="Arial"/>
              </a:rPr>
            </a:br>
            <a:r>
              <a:rPr lang="el-GR" sz="3600" b="1">
                <a:solidFill>
                  <a:srgbClr val="000000"/>
                </a:solidFill>
                <a:latin typeface="Arial"/>
                <a:ea typeface="Arial"/>
                <a:cs typeface="Arial"/>
                <a:sym typeface="Arial"/>
              </a:rPr>
              <a:t>   </a:t>
            </a:r>
            <a:br>
              <a:rPr lang="el-GR" sz="3600" b="1">
                <a:solidFill>
                  <a:srgbClr val="000000"/>
                </a:solidFill>
                <a:latin typeface="Arial"/>
                <a:ea typeface="Arial"/>
                <a:cs typeface="Arial"/>
                <a:sym typeface="Arial"/>
              </a:rPr>
            </a:br>
            <a:r>
              <a:rPr lang="el-GR" sz="3600" b="1">
                <a:solidFill>
                  <a:srgbClr val="000000"/>
                </a:solidFill>
              </a:rPr>
              <a:t>DOP Bitonto</a:t>
            </a:r>
            <a:br>
              <a:rPr lang="el-GR" sz="2200"/>
            </a:br>
            <a:br>
              <a:rPr lang="el-GR" sz="2200" b="1">
                <a:solidFill>
                  <a:srgbClr val="000000"/>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r>
              <a:rPr lang="el-GR" sz="3200">
                <a:solidFill>
                  <a:srgbClr val="47796A"/>
                </a:solidFill>
              </a:rPr>
              <a:t> </a:t>
            </a:r>
            <a:endParaRPr sz="3200">
              <a:solidFill>
                <a:srgbClr val="47796A"/>
              </a:solidFill>
            </a:endParaRPr>
          </a:p>
        </p:txBody>
      </p:sp>
      <p:sp>
        <p:nvSpPr>
          <p:cNvPr id="240" name="Google Shape;240;p15"/>
          <p:cNvSpPr txBox="1">
            <a:spLocks noGrp="1"/>
          </p:cNvSpPr>
          <p:nvPr>
            <p:ph type="body" idx="1"/>
          </p:nvPr>
        </p:nvSpPr>
        <p:spPr>
          <a:xfrm>
            <a:off x="447936" y="1340768"/>
            <a:ext cx="7796472" cy="5256584"/>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600"/>
              </a:spcAft>
              <a:buClr>
                <a:schemeClr val="dk1"/>
              </a:buClr>
              <a:buSzPts val="275"/>
              <a:buFont typeface="Arial"/>
              <a:buNone/>
            </a:pPr>
            <a:r>
              <a:rPr lang="el-GR" sz="7700" b="0" dirty="0" err="1">
                <a:solidFill>
                  <a:srgbClr val="000000"/>
                </a:solidFill>
              </a:rPr>
              <a:t>L’olio</a:t>
            </a:r>
            <a:r>
              <a:rPr lang="el-GR" sz="7700" b="0" dirty="0">
                <a:solidFill>
                  <a:srgbClr val="000000"/>
                </a:solidFill>
              </a:rPr>
              <a:t> </a:t>
            </a:r>
            <a:r>
              <a:rPr lang="el-GR" sz="7700" b="0" dirty="0" err="1">
                <a:solidFill>
                  <a:srgbClr val="000000"/>
                </a:solidFill>
              </a:rPr>
              <a:t>extra</a:t>
            </a:r>
            <a:r>
              <a:rPr lang="el-GR" sz="7700" b="0" dirty="0">
                <a:solidFill>
                  <a:srgbClr val="000000"/>
                </a:solidFill>
              </a:rPr>
              <a:t> </a:t>
            </a:r>
            <a:r>
              <a:rPr lang="el-GR" sz="7700" b="0" dirty="0" err="1">
                <a:solidFill>
                  <a:srgbClr val="000000"/>
                </a:solidFill>
              </a:rPr>
              <a:t>vergine</a:t>
            </a:r>
            <a:r>
              <a:rPr lang="el-GR" sz="7700" b="0" dirty="0">
                <a:solidFill>
                  <a:srgbClr val="000000"/>
                </a:solidFill>
              </a:rPr>
              <a:t> </a:t>
            </a:r>
            <a:r>
              <a:rPr lang="el-GR" sz="7700" b="0" dirty="0" err="1">
                <a:solidFill>
                  <a:srgbClr val="000000"/>
                </a:solidFill>
              </a:rPr>
              <a:t>d’oliva</a:t>
            </a:r>
            <a:r>
              <a:rPr lang="el-GR" sz="7700" b="0" dirty="0">
                <a:solidFill>
                  <a:srgbClr val="000000"/>
                </a:solidFill>
              </a:rPr>
              <a:t> DOP </a:t>
            </a:r>
            <a:r>
              <a:rPr lang="el-GR" sz="7700" b="0" dirty="0" err="1">
                <a:solidFill>
                  <a:srgbClr val="000000"/>
                </a:solidFill>
              </a:rPr>
              <a:t>Bitonto</a:t>
            </a:r>
            <a:r>
              <a:rPr lang="el-GR" sz="7700" b="0" dirty="0">
                <a:solidFill>
                  <a:srgbClr val="000000"/>
                </a:solidFill>
              </a:rPr>
              <a:t> è </a:t>
            </a:r>
            <a:r>
              <a:rPr lang="el-GR" sz="7700" b="0" dirty="0" err="1">
                <a:solidFill>
                  <a:srgbClr val="000000"/>
                </a:solidFill>
              </a:rPr>
              <a:t>prodotto</a:t>
            </a:r>
            <a:r>
              <a:rPr lang="el-GR" sz="7700" b="0" dirty="0">
                <a:solidFill>
                  <a:srgbClr val="000000"/>
                </a:solidFill>
              </a:rPr>
              <a:t> </a:t>
            </a:r>
            <a:r>
              <a:rPr lang="el-GR" sz="7700" b="0" dirty="0" err="1">
                <a:solidFill>
                  <a:srgbClr val="000000"/>
                </a:solidFill>
              </a:rPr>
              <a:t>nell’area</a:t>
            </a:r>
            <a:r>
              <a:rPr lang="el-GR" sz="7700" b="0" dirty="0">
                <a:solidFill>
                  <a:srgbClr val="000000"/>
                </a:solidFill>
              </a:rPr>
              <a:t> </a:t>
            </a:r>
            <a:r>
              <a:rPr lang="el-GR" sz="7700" b="0" dirty="0" err="1">
                <a:solidFill>
                  <a:srgbClr val="000000"/>
                </a:solidFill>
              </a:rPr>
              <a:t>centrale</a:t>
            </a:r>
            <a:r>
              <a:rPr lang="en-US" sz="7700" b="0" dirty="0">
                <a:solidFill>
                  <a:srgbClr val="000000"/>
                </a:solidFill>
              </a:rPr>
              <a:t> </a:t>
            </a:r>
            <a:r>
              <a:rPr lang="el-GR" sz="7700" b="0" dirty="0" err="1">
                <a:solidFill>
                  <a:srgbClr val="000000"/>
                </a:solidFill>
              </a:rPr>
              <a:t>della</a:t>
            </a:r>
            <a:r>
              <a:rPr lang="el-GR" sz="7700" b="0" dirty="0">
                <a:solidFill>
                  <a:srgbClr val="000000"/>
                </a:solidFill>
              </a:rPr>
              <a:t> </a:t>
            </a:r>
            <a:r>
              <a:rPr lang="el-GR" sz="7700" b="0" dirty="0" err="1">
                <a:solidFill>
                  <a:srgbClr val="000000"/>
                </a:solidFill>
              </a:rPr>
              <a:t>provincia</a:t>
            </a:r>
            <a:r>
              <a:rPr lang="el-GR" sz="7700" b="0" dirty="0">
                <a:solidFill>
                  <a:srgbClr val="000000"/>
                </a:solidFill>
              </a:rPr>
              <a:t> </a:t>
            </a:r>
            <a:r>
              <a:rPr lang="el-GR" sz="7700" b="0" dirty="0" err="1">
                <a:solidFill>
                  <a:srgbClr val="000000"/>
                </a:solidFill>
              </a:rPr>
              <a:t>di</a:t>
            </a:r>
            <a:r>
              <a:rPr lang="el-GR" sz="7700" b="0" dirty="0">
                <a:solidFill>
                  <a:srgbClr val="000000"/>
                </a:solidFill>
              </a:rPr>
              <a:t> Bari, </a:t>
            </a:r>
            <a:r>
              <a:rPr lang="el-GR" sz="7700" b="0" dirty="0" err="1">
                <a:solidFill>
                  <a:srgbClr val="000000"/>
                </a:solidFill>
              </a:rPr>
              <a:t>definita</a:t>
            </a:r>
            <a:r>
              <a:rPr lang="el-GR" sz="7700" b="0" dirty="0">
                <a:solidFill>
                  <a:srgbClr val="000000"/>
                </a:solidFill>
              </a:rPr>
              <a:t> “</a:t>
            </a:r>
            <a:r>
              <a:rPr lang="el-GR" sz="7700" b="0" dirty="0" err="1">
                <a:solidFill>
                  <a:srgbClr val="000000"/>
                </a:solidFill>
              </a:rPr>
              <a:t>Conca</a:t>
            </a:r>
            <a:r>
              <a:rPr lang="el-GR" sz="7700" b="0" dirty="0">
                <a:solidFill>
                  <a:srgbClr val="000000"/>
                </a:solidFill>
              </a:rPr>
              <a:t> </a:t>
            </a:r>
            <a:r>
              <a:rPr lang="el-GR" sz="7700" b="0" dirty="0" err="1">
                <a:solidFill>
                  <a:srgbClr val="000000"/>
                </a:solidFill>
              </a:rPr>
              <a:t>Barese</a:t>
            </a:r>
            <a:r>
              <a:rPr lang="el-GR" sz="7700" b="0" dirty="0">
                <a:solidFill>
                  <a:srgbClr val="000000"/>
                </a:solidFill>
              </a:rPr>
              <a:t>”, </a:t>
            </a:r>
            <a:r>
              <a:rPr lang="el-GR" sz="7700" b="0" dirty="0" err="1">
                <a:solidFill>
                  <a:srgbClr val="000000"/>
                </a:solidFill>
              </a:rPr>
              <a:t>ed</a:t>
            </a:r>
            <a:r>
              <a:rPr lang="el-GR" sz="7700" b="0" dirty="0">
                <a:solidFill>
                  <a:srgbClr val="000000"/>
                </a:solidFill>
              </a:rPr>
              <a:t> </a:t>
            </a:r>
            <a:r>
              <a:rPr lang="el-GR" sz="7700" b="0" dirty="0" err="1">
                <a:solidFill>
                  <a:srgbClr val="000000"/>
                </a:solidFill>
              </a:rPr>
              <a:t>esso</a:t>
            </a:r>
            <a:r>
              <a:rPr lang="el-GR" sz="7700" b="0" dirty="0">
                <a:solidFill>
                  <a:srgbClr val="000000"/>
                </a:solidFill>
              </a:rPr>
              <a:t> </a:t>
            </a:r>
            <a:r>
              <a:rPr lang="el-GR" sz="7700" b="0" dirty="0" err="1">
                <a:solidFill>
                  <a:srgbClr val="000000"/>
                </a:solidFill>
              </a:rPr>
              <a:t>presenta</a:t>
            </a:r>
            <a:r>
              <a:rPr lang="el-GR" sz="7700" b="0" dirty="0">
                <a:solidFill>
                  <a:srgbClr val="000000"/>
                </a:solidFill>
              </a:rPr>
              <a:t> </a:t>
            </a:r>
            <a:r>
              <a:rPr lang="el-GR" sz="7700" b="0" dirty="0" err="1">
                <a:solidFill>
                  <a:srgbClr val="000000"/>
                </a:solidFill>
              </a:rPr>
              <a:t>un</a:t>
            </a:r>
            <a:r>
              <a:rPr lang="en-US" sz="7700" b="0" dirty="0">
                <a:solidFill>
                  <a:srgbClr val="000000"/>
                </a:solidFill>
              </a:rPr>
              <a:t> </a:t>
            </a:r>
            <a:r>
              <a:rPr lang="el-GR" sz="7700" b="0" dirty="0" err="1">
                <a:solidFill>
                  <a:srgbClr val="000000"/>
                </a:solidFill>
              </a:rPr>
              <a:t>aroma</a:t>
            </a:r>
            <a:r>
              <a:rPr lang="el-GR" sz="7700" b="0" dirty="0">
                <a:solidFill>
                  <a:srgbClr val="000000"/>
                </a:solidFill>
              </a:rPr>
              <a:t> </a:t>
            </a:r>
            <a:r>
              <a:rPr lang="el-GR" sz="7700" b="0" dirty="0" err="1">
                <a:solidFill>
                  <a:srgbClr val="000000"/>
                </a:solidFill>
              </a:rPr>
              <a:t>fruttato</a:t>
            </a:r>
            <a:r>
              <a:rPr lang="el-GR" sz="7700" b="0" dirty="0">
                <a:solidFill>
                  <a:srgbClr val="000000"/>
                </a:solidFill>
              </a:rPr>
              <a:t> </a:t>
            </a:r>
            <a:r>
              <a:rPr lang="el-GR" sz="7700" b="0" dirty="0" err="1">
                <a:solidFill>
                  <a:srgbClr val="000000"/>
                </a:solidFill>
              </a:rPr>
              <a:t>intatto</a:t>
            </a:r>
            <a:r>
              <a:rPr lang="el-GR" sz="7700" b="0" dirty="0">
                <a:solidFill>
                  <a:srgbClr val="000000"/>
                </a:solidFill>
              </a:rPr>
              <a:t>, </a:t>
            </a:r>
            <a:r>
              <a:rPr lang="el-GR" sz="7700" b="0" dirty="0" err="1">
                <a:solidFill>
                  <a:srgbClr val="000000"/>
                </a:solidFill>
              </a:rPr>
              <a:t>con</a:t>
            </a:r>
            <a:r>
              <a:rPr lang="el-GR" sz="7700" b="0" dirty="0">
                <a:solidFill>
                  <a:srgbClr val="000000"/>
                </a:solidFill>
              </a:rPr>
              <a:t> </a:t>
            </a:r>
            <a:r>
              <a:rPr lang="el-GR" sz="7700" b="0" dirty="0" err="1">
                <a:solidFill>
                  <a:srgbClr val="000000"/>
                </a:solidFill>
              </a:rPr>
              <a:t>note</a:t>
            </a:r>
            <a:r>
              <a:rPr lang="el-GR" sz="7700" b="0" dirty="0">
                <a:solidFill>
                  <a:srgbClr val="000000"/>
                </a:solidFill>
              </a:rPr>
              <a:t> </a:t>
            </a:r>
            <a:r>
              <a:rPr lang="el-GR" sz="7700" b="0" dirty="0" err="1">
                <a:solidFill>
                  <a:srgbClr val="000000"/>
                </a:solidFill>
              </a:rPr>
              <a:t>pure</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erba</a:t>
            </a:r>
            <a:r>
              <a:rPr lang="el-GR" sz="7700" b="0" dirty="0">
                <a:solidFill>
                  <a:srgbClr val="000000"/>
                </a:solidFill>
              </a:rPr>
              <a:t> </a:t>
            </a:r>
            <a:r>
              <a:rPr lang="el-GR" sz="7700" b="0" dirty="0" err="1">
                <a:solidFill>
                  <a:srgbClr val="000000"/>
                </a:solidFill>
              </a:rPr>
              <a:t>fresche</a:t>
            </a:r>
            <a:r>
              <a:rPr lang="el-GR" sz="7700" b="0" dirty="0">
                <a:solidFill>
                  <a:srgbClr val="000000"/>
                </a:solidFill>
              </a:rPr>
              <a:t> e </a:t>
            </a:r>
            <a:r>
              <a:rPr lang="el-GR" sz="7700" b="0" dirty="0" err="1">
                <a:solidFill>
                  <a:srgbClr val="000000"/>
                </a:solidFill>
              </a:rPr>
              <a:t>mandorla</a:t>
            </a:r>
            <a:r>
              <a:rPr lang="el-GR" sz="7700" b="0" dirty="0">
                <a:solidFill>
                  <a:srgbClr val="000000"/>
                </a:solidFill>
              </a:rPr>
              <a:t> </a:t>
            </a:r>
            <a:r>
              <a:rPr lang="el-GR" sz="7700" b="0" dirty="0" err="1">
                <a:solidFill>
                  <a:srgbClr val="000000"/>
                </a:solidFill>
              </a:rPr>
              <a:t>ed</a:t>
            </a:r>
            <a:r>
              <a:rPr lang="el-GR" sz="7700" b="0" dirty="0">
                <a:solidFill>
                  <a:srgbClr val="000000"/>
                </a:solidFill>
              </a:rPr>
              <a:t> </a:t>
            </a:r>
            <a:r>
              <a:rPr lang="el-GR" sz="7700" b="0" dirty="0" err="1">
                <a:solidFill>
                  <a:srgbClr val="000000"/>
                </a:solidFill>
              </a:rPr>
              <a:t>un</a:t>
            </a:r>
            <a:r>
              <a:rPr lang="en-US" sz="7700" b="0" dirty="0">
                <a:solidFill>
                  <a:srgbClr val="000000"/>
                </a:solidFill>
              </a:rPr>
              <a:t> </a:t>
            </a:r>
            <a:r>
              <a:rPr lang="el-GR" sz="7700" b="0" dirty="0" err="1">
                <a:solidFill>
                  <a:srgbClr val="000000"/>
                </a:solidFill>
              </a:rPr>
              <a:t>sapore</a:t>
            </a:r>
            <a:r>
              <a:rPr lang="el-GR" sz="7700" b="0" dirty="0">
                <a:solidFill>
                  <a:srgbClr val="000000"/>
                </a:solidFill>
              </a:rPr>
              <a:t> </a:t>
            </a:r>
            <a:r>
              <a:rPr lang="el-GR" sz="7700" b="0" dirty="0" err="1">
                <a:solidFill>
                  <a:srgbClr val="000000"/>
                </a:solidFill>
              </a:rPr>
              <a:t>leggermente</a:t>
            </a:r>
            <a:r>
              <a:rPr lang="el-GR" sz="7700" b="0" dirty="0">
                <a:solidFill>
                  <a:srgbClr val="000000"/>
                </a:solidFill>
              </a:rPr>
              <a:t> </a:t>
            </a:r>
            <a:r>
              <a:rPr lang="el-GR" sz="7700" b="0" dirty="0" err="1">
                <a:solidFill>
                  <a:srgbClr val="000000"/>
                </a:solidFill>
              </a:rPr>
              <a:t>amaro</a:t>
            </a:r>
            <a:r>
              <a:rPr lang="el-GR" sz="7700" b="0" dirty="0">
                <a:solidFill>
                  <a:srgbClr val="000000"/>
                </a:solidFill>
              </a:rPr>
              <a:t> e </a:t>
            </a:r>
            <a:r>
              <a:rPr lang="el-GR" sz="7700" b="0" dirty="0" err="1">
                <a:solidFill>
                  <a:srgbClr val="000000"/>
                </a:solidFill>
              </a:rPr>
              <a:t>piccante</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err="1">
                <a:solidFill>
                  <a:srgbClr val="000000"/>
                </a:solidFill>
              </a:rPr>
              <a:t>Quest’olio</a:t>
            </a:r>
            <a:r>
              <a:rPr lang="el-GR" sz="7700" b="0" dirty="0">
                <a:solidFill>
                  <a:srgbClr val="000000"/>
                </a:solidFill>
              </a:rPr>
              <a:t> </a:t>
            </a:r>
            <a:r>
              <a:rPr lang="el-GR" sz="7700" b="0" dirty="0" err="1">
                <a:solidFill>
                  <a:srgbClr val="000000"/>
                </a:solidFill>
              </a:rPr>
              <a:t>proviene</a:t>
            </a:r>
            <a:r>
              <a:rPr lang="el-GR" sz="7700" b="0" dirty="0">
                <a:solidFill>
                  <a:srgbClr val="000000"/>
                </a:solidFill>
              </a:rPr>
              <a:t> </a:t>
            </a:r>
            <a:r>
              <a:rPr lang="el-GR" sz="7700" b="0" dirty="0" err="1">
                <a:solidFill>
                  <a:srgbClr val="000000"/>
                </a:solidFill>
              </a:rPr>
              <a:t>dalle</a:t>
            </a:r>
            <a:r>
              <a:rPr lang="el-GR" sz="7700" b="0" dirty="0">
                <a:solidFill>
                  <a:srgbClr val="000000"/>
                </a:solidFill>
              </a:rPr>
              <a:t> </a:t>
            </a:r>
            <a:r>
              <a:rPr lang="el-GR" sz="7700" b="0" dirty="0" err="1">
                <a:solidFill>
                  <a:srgbClr val="000000"/>
                </a:solidFill>
              </a:rPr>
              <a:t>varietà</a:t>
            </a:r>
            <a:r>
              <a:rPr lang="el-GR" sz="7700" b="0" dirty="0">
                <a:solidFill>
                  <a:srgbClr val="000000"/>
                </a:solidFill>
              </a:rPr>
              <a:t> </a:t>
            </a:r>
            <a:r>
              <a:rPr lang="el-GR" sz="7700" b="0" dirty="0" err="1">
                <a:solidFill>
                  <a:srgbClr val="000000"/>
                </a:solidFill>
              </a:rPr>
              <a:t>di</a:t>
            </a:r>
            <a:r>
              <a:rPr lang="el-GR" sz="7700" b="0" dirty="0">
                <a:solidFill>
                  <a:srgbClr val="000000"/>
                </a:solidFill>
              </a:rPr>
              <a:t> olive (</a:t>
            </a:r>
            <a:r>
              <a:rPr lang="el-GR" sz="7700" b="0" dirty="0" err="1">
                <a:solidFill>
                  <a:srgbClr val="000000"/>
                </a:solidFill>
              </a:rPr>
              <a:t>singola</a:t>
            </a:r>
            <a:r>
              <a:rPr lang="el-GR" sz="7700" b="0" dirty="0">
                <a:solidFill>
                  <a:srgbClr val="000000"/>
                </a:solidFill>
              </a:rPr>
              <a:t> </a:t>
            </a:r>
            <a:r>
              <a:rPr lang="el-GR" sz="7700" b="0" dirty="0" err="1">
                <a:solidFill>
                  <a:srgbClr val="000000"/>
                </a:solidFill>
              </a:rPr>
              <a:t>varietà</a:t>
            </a:r>
            <a:r>
              <a:rPr lang="el-GR" sz="7700" b="0" dirty="0">
                <a:solidFill>
                  <a:srgbClr val="000000"/>
                </a:solidFill>
              </a:rPr>
              <a:t> o in </a:t>
            </a:r>
            <a:r>
              <a:rPr lang="el-GR" sz="7700" b="0" dirty="0" err="1">
                <a:solidFill>
                  <a:srgbClr val="000000"/>
                </a:solidFill>
              </a:rPr>
              <a:t>miscela</a:t>
            </a:r>
            <a:r>
              <a:rPr lang="el-GR" sz="7700" b="0" dirty="0">
                <a:solidFill>
                  <a:srgbClr val="000000"/>
                </a:solidFill>
              </a:rPr>
              <a:t>):</a:t>
            </a:r>
            <a:r>
              <a:rPr lang="en-US" sz="7700" b="0" dirty="0">
                <a:solidFill>
                  <a:srgbClr val="000000"/>
                </a:solidFill>
              </a:rPr>
              <a:t> </a:t>
            </a:r>
            <a:r>
              <a:rPr lang="el-GR" sz="7700" b="0" dirty="0" err="1">
                <a:solidFill>
                  <a:srgbClr val="000000"/>
                </a:solidFill>
              </a:rPr>
              <a:t>almeno</a:t>
            </a:r>
            <a:r>
              <a:rPr lang="el-GR" sz="7700" b="0" dirty="0">
                <a:solidFill>
                  <a:srgbClr val="000000"/>
                </a:solidFill>
              </a:rPr>
              <a:t> 80% </a:t>
            </a:r>
            <a:r>
              <a:rPr lang="el-GR" sz="7700" b="0" dirty="0" err="1">
                <a:solidFill>
                  <a:srgbClr val="000000"/>
                </a:solidFill>
              </a:rPr>
              <a:t>di</a:t>
            </a:r>
            <a:r>
              <a:rPr lang="el-GR" sz="7700" b="0" dirty="0">
                <a:solidFill>
                  <a:srgbClr val="000000"/>
                </a:solidFill>
              </a:rPr>
              <a:t> </a:t>
            </a:r>
            <a:r>
              <a:rPr lang="el-GR" sz="7700" b="0" dirty="0" err="1">
                <a:solidFill>
                  <a:srgbClr val="000000"/>
                </a:solidFill>
              </a:rPr>
              <a:t>Cima</a:t>
            </a:r>
            <a:r>
              <a:rPr lang="el-GR" sz="7700" b="0" dirty="0">
                <a:solidFill>
                  <a:srgbClr val="000000"/>
                </a:solidFill>
              </a:rPr>
              <a:t> </a:t>
            </a:r>
            <a:r>
              <a:rPr lang="el-GR" sz="7700" b="0" dirty="0" err="1">
                <a:solidFill>
                  <a:srgbClr val="000000"/>
                </a:solidFill>
              </a:rPr>
              <a:t>di</a:t>
            </a:r>
            <a:r>
              <a:rPr lang="el-GR" sz="7700" b="0" dirty="0">
                <a:solidFill>
                  <a:srgbClr val="000000"/>
                </a:solidFill>
              </a:rPr>
              <a:t> </a:t>
            </a:r>
            <a:r>
              <a:rPr lang="el-GR" sz="7700" b="0" dirty="0" err="1">
                <a:solidFill>
                  <a:srgbClr val="000000"/>
                </a:solidFill>
              </a:rPr>
              <a:t>Bitonto</a:t>
            </a:r>
            <a:r>
              <a:rPr lang="el-GR" sz="7700" b="0" dirty="0">
                <a:solidFill>
                  <a:srgbClr val="000000"/>
                </a:solidFill>
              </a:rPr>
              <a:t> o </a:t>
            </a:r>
            <a:r>
              <a:rPr lang="el-GR" sz="7700" b="0" dirty="0" err="1">
                <a:solidFill>
                  <a:srgbClr val="000000"/>
                </a:solidFill>
              </a:rPr>
              <a:t>Oligarola</a:t>
            </a:r>
            <a:r>
              <a:rPr lang="el-GR" sz="7700" b="0" dirty="0">
                <a:solidFill>
                  <a:srgbClr val="000000"/>
                </a:solidFill>
              </a:rPr>
              <a:t> </a:t>
            </a:r>
            <a:r>
              <a:rPr lang="el-GR" sz="7700" b="0" dirty="0" err="1">
                <a:solidFill>
                  <a:srgbClr val="000000"/>
                </a:solidFill>
              </a:rPr>
              <a:t>Barese</a:t>
            </a:r>
            <a:r>
              <a:rPr lang="el-GR" sz="7700" b="0" dirty="0">
                <a:solidFill>
                  <a:srgbClr val="000000"/>
                </a:solidFill>
              </a:rPr>
              <a:t> e 20% </a:t>
            </a:r>
            <a:r>
              <a:rPr lang="el-GR" sz="7700" b="0" dirty="0" err="1">
                <a:solidFill>
                  <a:srgbClr val="000000"/>
                </a:solidFill>
              </a:rPr>
              <a:t>Coratina</a:t>
            </a:r>
            <a:r>
              <a:rPr lang="el-GR" sz="7700" b="0" dirty="0">
                <a:solidFill>
                  <a:srgbClr val="000000"/>
                </a:solidFill>
              </a:rPr>
              <a:t>. </a:t>
            </a:r>
            <a:r>
              <a:rPr lang="el-GR" sz="7700" b="0" dirty="0" err="1">
                <a:solidFill>
                  <a:srgbClr val="000000"/>
                </a:solidFill>
              </a:rPr>
              <a:t>Le</a:t>
            </a:r>
            <a:r>
              <a:rPr lang="en-US" sz="7700" b="0" dirty="0">
                <a:solidFill>
                  <a:srgbClr val="000000"/>
                </a:solidFill>
              </a:rPr>
              <a:t> </a:t>
            </a:r>
            <a:r>
              <a:rPr lang="el-GR" sz="7700" b="0" dirty="0">
                <a:solidFill>
                  <a:srgbClr val="000000"/>
                </a:solidFill>
              </a:rPr>
              <a:t>olive </a:t>
            </a:r>
            <a:r>
              <a:rPr lang="el-GR" sz="7700" b="0" dirty="0" err="1">
                <a:solidFill>
                  <a:srgbClr val="000000"/>
                </a:solidFill>
              </a:rPr>
              <a:t>sono</a:t>
            </a:r>
            <a:r>
              <a:rPr lang="el-GR" sz="7700" b="0" dirty="0">
                <a:solidFill>
                  <a:srgbClr val="000000"/>
                </a:solidFill>
              </a:rPr>
              <a:t> </a:t>
            </a:r>
            <a:r>
              <a:rPr lang="el-GR" sz="7700" b="0" dirty="0" err="1">
                <a:solidFill>
                  <a:srgbClr val="000000"/>
                </a:solidFill>
              </a:rPr>
              <a:t>raccolte</a:t>
            </a:r>
            <a:r>
              <a:rPr lang="el-GR" sz="7700" b="0" dirty="0">
                <a:solidFill>
                  <a:srgbClr val="000000"/>
                </a:solidFill>
              </a:rPr>
              <a:t> </a:t>
            </a:r>
            <a:r>
              <a:rPr lang="el-GR" sz="7700" b="0" dirty="0" err="1">
                <a:solidFill>
                  <a:srgbClr val="000000"/>
                </a:solidFill>
              </a:rPr>
              <a:t>direttamente</a:t>
            </a:r>
            <a:r>
              <a:rPr lang="el-GR" sz="7700" b="0" dirty="0">
                <a:solidFill>
                  <a:srgbClr val="000000"/>
                </a:solidFill>
              </a:rPr>
              <a:t> </a:t>
            </a:r>
            <a:r>
              <a:rPr lang="el-GR" sz="7700" b="0" dirty="0" err="1">
                <a:solidFill>
                  <a:srgbClr val="000000"/>
                </a:solidFill>
              </a:rPr>
              <a:t>dall’albero</a:t>
            </a:r>
            <a:r>
              <a:rPr lang="el-GR" sz="7700" b="0" dirty="0">
                <a:solidFill>
                  <a:srgbClr val="000000"/>
                </a:solidFill>
              </a:rPr>
              <a:t> </a:t>
            </a:r>
            <a:r>
              <a:rPr lang="el-GR" sz="7700" b="0" dirty="0" err="1">
                <a:solidFill>
                  <a:srgbClr val="000000"/>
                </a:solidFill>
              </a:rPr>
              <a:t>con</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mano</a:t>
            </a:r>
            <a:r>
              <a:rPr lang="el-GR" sz="7700" b="0" dirty="0">
                <a:solidFill>
                  <a:srgbClr val="000000"/>
                </a:solidFill>
              </a:rPr>
              <a:t> o </a:t>
            </a:r>
            <a:r>
              <a:rPr lang="el-GR" sz="7700" b="0" dirty="0" err="1">
                <a:solidFill>
                  <a:srgbClr val="000000"/>
                </a:solidFill>
              </a:rPr>
              <a:t>con</a:t>
            </a:r>
            <a:r>
              <a:rPr lang="el-GR" sz="7700" b="0" dirty="0">
                <a:solidFill>
                  <a:srgbClr val="000000"/>
                </a:solidFill>
              </a:rPr>
              <a:t> </a:t>
            </a:r>
            <a:r>
              <a:rPr lang="el-GR" sz="7700" b="0" dirty="0" err="1">
                <a:solidFill>
                  <a:srgbClr val="000000"/>
                </a:solidFill>
              </a:rPr>
              <a:t>metodi</a:t>
            </a:r>
            <a:r>
              <a:rPr lang="en-US" sz="7700" b="0" dirty="0">
                <a:solidFill>
                  <a:srgbClr val="000000"/>
                </a:solidFill>
              </a:rPr>
              <a:t> </a:t>
            </a:r>
            <a:r>
              <a:rPr lang="el-GR" sz="7700" b="0" dirty="0" err="1">
                <a:solidFill>
                  <a:srgbClr val="000000"/>
                </a:solidFill>
              </a:rPr>
              <a:t>meccanici</a:t>
            </a:r>
            <a:r>
              <a:rPr lang="el-GR" sz="7700" b="0" dirty="0">
                <a:solidFill>
                  <a:srgbClr val="000000"/>
                </a:solidFill>
              </a:rPr>
              <a:t>.</a:t>
            </a:r>
            <a:endParaRPr sz="77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700" b="0" dirty="0">
                <a:solidFill>
                  <a:srgbClr val="000000"/>
                </a:solidFill>
              </a:rPr>
              <a:t>Per </a:t>
            </a:r>
            <a:r>
              <a:rPr lang="el-GR" sz="7700" b="0" dirty="0" err="1">
                <a:solidFill>
                  <a:srgbClr val="000000"/>
                </a:solidFill>
              </a:rPr>
              <a:t>l’estrazione</a:t>
            </a:r>
            <a:r>
              <a:rPr lang="el-GR" sz="7700" b="0" dirty="0">
                <a:solidFill>
                  <a:srgbClr val="000000"/>
                </a:solidFill>
              </a:rPr>
              <a:t> </a:t>
            </a:r>
            <a:r>
              <a:rPr lang="el-GR" sz="7700" b="0" dirty="0" err="1">
                <a:solidFill>
                  <a:srgbClr val="000000"/>
                </a:solidFill>
              </a:rPr>
              <a:t>dell’olio</a:t>
            </a:r>
            <a:r>
              <a:rPr lang="el-GR" sz="7700" b="0" dirty="0">
                <a:solidFill>
                  <a:srgbClr val="000000"/>
                </a:solidFill>
              </a:rPr>
              <a:t> </a:t>
            </a:r>
            <a:r>
              <a:rPr lang="el-GR" sz="7700" b="0" dirty="0" err="1">
                <a:solidFill>
                  <a:srgbClr val="000000"/>
                </a:solidFill>
              </a:rPr>
              <a:t>d’oliva</a:t>
            </a:r>
            <a:r>
              <a:rPr lang="el-GR" sz="7700" b="0" dirty="0">
                <a:solidFill>
                  <a:srgbClr val="000000"/>
                </a:solidFill>
              </a:rPr>
              <a:t> </a:t>
            </a:r>
            <a:r>
              <a:rPr lang="el-GR" sz="7700" b="0" dirty="0" err="1">
                <a:solidFill>
                  <a:srgbClr val="000000"/>
                </a:solidFill>
              </a:rPr>
              <a:t>gli</a:t>
            </a:r>
            <a:r>
              <a:rPr lang="el-GR" sz="7700" b="0" dirty="0">
                <a:solidFill>
                  <a:srgbClr val="000000"/>
                </a:solidFill>
              </a:rPr>
              <a:t> </a:t>
            </a:r>
            <a:r>
              <a:rPr lang="el-GR" sz="7700" b="0" dirty="0" err="1">
                <a:solidFill>
                  <a:srgbClr val="000000"/>
                </a:solidFill>
              </a:rPr>
              <a:t>unici</a:t>
            </a:r>
            <a:r>
              <a:rPr lang="el-GR" sz="7700" b="0" dirty="0">
                <a:solidFill>
                  <a:srgbClr val="000000"/>
                </a:solidFill>
              </a:rPr>
              <a:t> </a:t>
            </a:r>
            <a:r>
              <a:rPr lang="el-GR" sz="7700" b="0" dirty="0" err="1">
                <a:solidFill>
                  <a:srgbClr val="000000"/>
                </a:solidFill>
              </a:rPr>
              <a:t>processi</a:t>
            </a:r>
            <a:r>
              <a:rPr lang="el-GR" sz="7700" b="0" dirty="0">
                <a:solidFill>
                  <a:srgbClr val="000000"/>
                </a:solidFill>
              </a:rPr>
              <a:t> </a:t>
            </a:r>
            <a:r>
              <a:rPr lang="el-GR" sz="7700" b="0" dirty="0" err="1">
                <a:solidFill>
                  <a:srgbClr val="000000"/>
                </a:solidFill>
              </a:rPr>
              <a:t>meccanici</a:t>
            </a:r>
            <a:r>
              <a:rPr lang="el-GR" sz="7700" b="0" dirty="0">
                <a:solidFill>
                  <a:srgbClr val="000000"/>
                </a:solidFill>
              </a:rPr>
              <a:t> e </a:t>
            </a:r>
            <a:r>
              <a:rPr lang="el-GR" sz="7700" b="0" dirty="0" err="1">
                <a:solidFill>
                  <a:srgbClr val="000000"/>
                </a:solidFill>
              </a:rPr>
              <a:t>fisiici</a:t>
            </a:r>
            <a:r>
              <a:rPr lang="en-US" sz="7700" b="0" dirty="0">
                <a:solidFill>
                  <a:srgbClr val="000000"/>
                </a:solidFill>
              </a:rPr>
              <a:t> </a:t>
            </a:r>
            <a:r>
              <a:rPr lang="el-GR" sz="7700" b="0" dirty="0" err="1">
                <a:solidFill>
                  <a:srgbClr val="000000"/>
                </a:solidFill>
              </a:rPr>
              <a:t>consentiti</a:t>
            </a:r>
            <a:r>
              <a:rPr lang="el-GR" sz="7700" b="0" dirty="0">
                <a:solidFill>
                  <a:srgbClr val="000000"/>
                </a:solidFill>
              </a:rPr>
              <a:t> </a:t>
            </a:r>
            <a:r>
              <a:rPr lang="el-GR" sz="7700" b="0" dirty="0" err="1">
                <a:solidFill>
                  <a:srgbClr val="000000"/>
                </a:solidFill>
              </a:rPr>
              <a:t>sono</a:t>
            </a:r>
            <a:r>
              <a:rPr lang="el-GR" sz="7700" b="0" dirty="0">
                <a:solidFill>
                  <a:srgbClr val="000000"/>
                </a:solidFill>
              </a:rPr>
              <a:t> </a:t>
            </a:r>
            <a:r>
              <a:rPr lang="el-GR" sz="7700" b="0" dirty="0" err="1">
                <a:solidFill>
                  <a:srgbClr val="000000"/>
                </a:solidFill>
              </a:rPr>
              <a:t>quelli</a:t>
            </a:r>
            <a:r>
              <a:rPr lang="el-GR" sz="7700" b="0" dirty="0">
                <a:solidFill>
                  <a:srgbClr val="000000"/>
                </a:solidFill>
              </a:rPr>
              <a:t> </a:t>
            </a:r>
            <a:r>
              <a:rPr lang="el-GR" sz="7700" b="0" dirty="0" err="1">
                <a:solidFill>
                  <a:srgbClr val="000000"/>
                </a:solidFill>
              </a:rPr>
              <a:t>che</a:t>
            </a:r>
            <a:r>
              <a:rPr lang="el-GR" sz="7700" b="0" dirty="0">
                <a:solidFill>
                  <a:srgbClr val="000000"/>
                </a:solidFill>
              </a:rPr>
              <a:t> </a:t>
            </a:r>
            <a:r>
              <a:rPr lang="el-GR" sz="7700" b="0" dirty="0" err="1">
                <a:solidFill>
                  <a:srgbClr val="000000"/>
                </a:solidFill>
              </a:rPr>
              <a:t>permettono</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produzione</a:t>
            </a:r>
            <a:r>
              <a:rPr lang="el-GR" sz="7700" b="0" dirty="0">
                <a:solidFill>
                  <a:srgbClr val="000000"/>
                </a:solidFill>
              </a:rPr>
              <a:t> </a:t>
            </a:r>
            <a:r>
              <a:rPr lang="el-GR" sz="7700" b="0" dirty="0" err="1">
                <a:solidFill>
                  <a:srgbClr val="000000"/>
                </a:solidFill>
              </a:rPr>
              <a:t>dell’olio</a:t>
            </a:r>
            <a:r>
              <a:rPr lang="el-GR" sz="7700" b="0" dirty="0">
                <a:solidFill>
                  <a:srgbClr val="000000"/>
                </a:solidFill>
              </a:rPr>
              <a:t> </a:t>
            </a:r>
            <a:r>
              <a:rPr lang="el-GR" sz="7700" b="0" dirty="0" err="1">
                <a:solidFill>
                  <a:srgbClr val="000000"/>
                </a:solidFill>
              </a:rPr>
              <a:t>d’oliva</a:t>
            </a:r>
            <a:r>
              <a:rPr lang="en-US" sz="7700" b="0" dirty="0">
                <a:solidFill>
                  <a:srgbClr val="000000"/>
                </a:solidFill>
              </a:rPr>
              <a:t> </a:t>
            </a:r>
            <a:r>
              <a:rPr lang="el-GR" sz="7700" b="0" dirty="0" err="1">
                <a:solidFill>
                  <a:srgbClr val="000000"/>
                </a:solidFill>
              </a:rPr>
              <a:t>evitando</a:t>
            </a:r>
            <a:r>
              <a:rPr lang="el-GR" sz="7700" b="0" dirty="0">
                <a:solidFill>
                  <a:srgbClr val="000000"/>
                </a:solidFill>
              </a:rPr>
              <a:t> </a:t>
            </a:r>
            <a:r>
              <a:rPr lang="el-GR" sz="7700" b="0" dirty="0" err="1">
                <a:solidFill>
                  <a:srgbClr val="000000"/>
                </a:solidFill>
              </a:rPr>
              <a:t>qualsiasi</a:t>
            </a:r>
            <a:r>
              <a:rPr lang="el-GR" sz="7700" b="0" dirty="0">
                <a:solidFill>
                  <a:srgbClr val="000000"/>
                </a:solidFill>
              </a:rPr>
              <a:t> </a:t>
            </a:r>
            <a:r>
              <a:rPr lang="el-GR" sz="7700" b="0" dirty="0" err="1">
                <a:solidFill>
                  <a:srgbClr val="000000"/>
                </a:solidFill>
              </a:rPr>
              <a:t>alterazione</a:t>
            </a:r>
            <a:r>
              <a:rPr lang="el-GR" sz="7700" b="0" dirty="0">
                <a:solidFill>
                  <a:srgbClr val="000000"/>
                </a:solidFill>
              </a:rPr>
              <a:t> </a:t>
            </a:r>
            <a:r>
              <a:rPr lang="el-GR" sz="7700" b="0" dirty="0" err="1">
                <a:solidFill>
                  <a:srgbClr val="000000"/>
                </a:solidFill>
              </a:rPr>
              <a:t>delle</a:t>
            </a:r>
            <a:r>
              <a:rPr lang="el-GR" sz="7700" b="0" dirty="0">
                <a:solidFill>
                  <a:srgbClr val="000000"/>
                </a:solidFill>
              </a:rPr>
              <a:t> </a:t>
            </a:r>
            <a:r>
              <a:rPr lang="el-GR" sz="7700" b="0" dirty="0" err="1">
                <a:solidFill>
                  <a:srgbClr val="000000"/>
                </a:solidFill>
              </a:rPr>
              <a:t>caratteristiche</a:t>
            </a:r>
            <a:r>
              <a:rPr lang="el-GR" sz="7700" b="0" dirty="0">
                <a:solidFill>
                  <a:srgbClr val="000000"/>
                </a:solidFill>
              </a:rPr>
              <a:t> </a:t>
            </a:r>
            <a:r>
              <a:rPr lang="el-GR" sz="7700" b="0" dirty="0" err="1">
                <a:solidFill>
                  <a:srgbClr val="000000"/>
                </a:solidFill>
              </a:rPr>
              <a:t>dei</a:t>
            </a:r>
            <a:r>
              <a:rPr lang="el-GR" sz="7700" b="0" dirty="0">
                <a:solidFill>
                  <a:srgbClr val="000000"/>
                </a:solidFill>
              </a:rPr>
              <a:t> </a:t>
            </a:r>
            <a:r>
              <a:rPr lang="el-GR" sz="7700" b="0" dirty="0" err="1">
                <a:solidFill>
                  <a:srgbClr val="000000"/>
                </a:solidFill>
              </a:rPr>
              <a:t>frutti</a:t>
            </a:r>
            <a:r>
              <a:rPr lang="el-GR" sz="7700" b="0" dirty="0">
                <a:solidFill>
                  <a:srgbClr val="000000"/>
                </a:solidFill>
              </a:rPr>
              <a:t>. </a:t>
            </a:r>
            <a:r>
              <a:rPr lang="el-GR" sz="7700" b="0" dirty="0" err="1">
                <a:solidFill>
                  <a:srgbClr val="000000"/>
                </a:solidFill>
              </a:rPr>
              <a:t>L’olio</a:t>
            </a:r>
            <a:r>
              <a:rPr lang="el-GR" sz="7700" b="0" dirty="0">
                <a:solidFill>
                  <a:srgbClr val="000000"/>
                </a:solidFill>
              </a:rPr>
              <a:t> </a:t>
            </a:r>
            <a:r>
              <a:rPr lang="el-GR" sz="7700" b="0" dirty="0" err="1">
                <a:solidFill>
                  <a:srgbClr val="000000"/>
                </a:solidFill>
              </a:rPr>
              <a:t>deve</a:t>
            </a:r>
            <a:r>
              <a:rPr lang="en-US" sz="7700" b="0" dirty="0">
                <a:solidFill>
                  <a:srgbClr val="000000"/>
                </a:solidFill>
              </a:rPr>
              <a:t> </a:t>
            </a:r>
            <a:r>
              <a:rPr lang="el-GR" sz="7700" b="0" dirty="0" err="1">
                <a:solidFill>
                  <a:srgbClr val="000000"/>
                </a:solidFill>
              </a:rPr>
              <a:t>essere</a:t>
            </a:r>
            <a:r>
              <a:rPr lang="el-GR" sz="7700" b="0" dirty="0">
                <a:solidFill>
                  <a:srgbClr val="000000"/>
                </a:solidFill>
              </a:rPr>
              <a:t> </a:t>
            </a:r>
            <a:r>
              <a:rPr lang="el-GR" sz="7700" b="0" dirty="0" err="1">
                <a:solidFill>
                  <a:srgbClr val="000000"/>
                </a:solidFill>
              </a:rPr>
              <a:t>prodotto</a:t>
            </a:r>
            <a:r>
              <a:rPr lang="el-GR" sz="7700" b="0" dirty="0">
                <a:solidFill>
                  <a:srgbClr val="000000"/>
                </a:solidFill>
              </a:rPr>
              <a:t> </a:t>
            </a:r>
            <a:r>
              <a:rPr lang="el-GR" sz="7700" b="0" dirty="0" err="1">
                <a:solidFill>
                  <a:srgbClr val="000000"/>
                </a:solidFill>
              </a:rPr>
              <a:t>entro</a:t>
            </a:r>
            <a:r>
              <a:rPr lang="el-GR" sz="7700" b="0" dirty="0">
                <a:solidFill>
                  <a:srgbClr val="000000"/>
                </a:solidFill>
              </a:rPr>
              <a:t> </a:t>
            </a:r>
            <a:r>
              <a:rPr lang="el-GR" sz="7700" b="0" dirty="0" err="1">
                <a:solidFill>
                  <a:srgbClr val="000000"/>
                </a:solidFill>
              </a:rPr>
              <a:t>due</a:t>
            </a:r>
            <a:r>
              <a:rPr lang="el-GR" sz="7700" b="0" dirty="0">
                <a:solidFill>
                  <a:srgbClr val="000000"/>
                </a:solidFill>
              </a:rPr>
              <a:t> </a:t>
            </a:r>
            <a:r>
              <a:rPr lang="el-GR" sz="7700" b="0" dirty="0" err="1">
                <a:solidFill>
                  <a:srgbClr val="000000"/>
                </a:solidFill>
              </a:rPr>
              <a:t>giorni</a:t>
            </a:r>
            <a:r>
              <a:rPr lang="el-GR" sz="7700" b="0" dirty="0">
                <a:solidFill>
                  <a:srgbClr val="000000"/>
                </a:solidFill>
              </a:rPr>
              <a:t> </a:t>
            </a:r>
            <a:r>
              <a:rPr lang="el-GR" sz="7700" b="0" dirty="0" err="1">
                <a:solidFill>
                  <a:srgbClr val="000000"/>
                </a:solidFill>
              </a:rPr>
              <a:t>dopo</a:t>
            </a:r>
            <a:r>
              <a:rPr lang="el-GR" sz="7700" b="0" dirty="0">
                <a:solidFill>
                  <a:srgbClr val="000000"/>
                </a:solidFill>
              </a:rPr>
              <a:t> </a:t>
            </a:r>
            <a:r>
              <a:rPr lang="el-GR" sz="7700" b="0" dirty="0" err="1">
                <a:solidFill>
                  <a:srgbClr val="000000"/>
                </a:solidFill>
              </a:rPr>
              <a:t>la</a:t>
            </a:r>
            <a:r>
              <a:rPr lang="el-GR" sz="7700" b="0" dirty="0">
                <a:solidFill>
                  <a:srgbClr val="000000"/>
                </a:solidFill>
              </a:rPr>
              <a:t> </a:t>
            </a:r>
            <a:r>
              <a:rPr lang="el-GR" sz="7700" b="0" dirty="0" err="1">
                <a:solidFill>
                  <a:srgbClr val="000000"/>
                </a:solidFill>
              </a:rPr>
              <a:t>raccolta</a:t>
            </a:r>
            <a:r>
              <a:rPr lang="el-GR" sz="7700" b="0" dirty="0">
                <a:solidFill>
                  <a:srgbClr val="000000"/>
                </a:solidFill>
              </a:rPr>
              <a:t>.</a:t>
            </a:r>
            <a:endParaRPr lang="en-US" sz="7700" b="0" dirty="0">
              <a:solidFill>
                <a:srgbClr val="000000"/>
              </a:solidFill>
            </a:endParaRPr>
          </a:p>
          <a:p>
            <a:pPr marL="0" lvl="0" indent="0" algn="just" rtl="0">
              <a:lnSpc>
                <a:spcPct val="120000"/>
              </a:lnSpc>
              <a:spcBef>
                <a:spcPts val="0"/>
              </a:spcBef>
              <a:spcAft>
                <a:spcPts val="0"/>
              </a:spcAft>
              <a:buClr>
                <a:schemeClr val="dk1"/>
              </a:buClr>
              <a:buSzPts val="275"/>
              <a:buFont typeface="Arial"/>
              <a:buNone/>
            </a:pPr>
            <a:endParaRPr sz="7700" b="0" dirty="0">
              <a:solidFill>
                <a:srgbClr val="000000"/>
              </a:solidFill>
            </a:endParaRPr>
          </a:p>
          <a:p>
            <a:pPr marL="0" lvl="0" indent="0" algn="just" rtl="0">
              <a:lnSpc>
                <a:spcPct val="120000"/>
              </a:lnSpc>
              <a:spcBef>
                <a:spcPts val="0"/>
              </a:spcBef>
              <a:spcAft>
                <a:spcPts val="0"/>
              </a:spcAft>
              <a:buClr>
                <a:schemeClr val="dk1"/>
              </a:buClr>
              <a:buSzPts val="275"/>
              <a:buFont typeface="Arial"/>
              <a:buNone/>
            </a:pPr>
            <a:r>
              <a:rPr lang="el-GR" sz="7700" dirty="0" err="1">
                <a:solidFill>
                  <a:srgbClr val="000000"/>
                </a:solidFill>
              </a:rPr>
              <a:t>Ulteriori</a:t>
            </a:r>
            <a:r>
              <a:rPr lang="el-GR" sz="7700" dirty="0">
                <a:solidFill>
                  <a:srgbClr val="000000"/>
                </a:solidFill>
              </a:rPr>
              <a:t> </a:t>
            </a:r>
            <a:r>
              <a:rPr lang="el-GR" sz="7700" dirty="0" err="1">
                <a:solidFill>
                  <a:srgbClr val="000000"/>
                </a:solidFill>
              </a:rPr>
              <a:t>informazioni</a:t>
            </a:r>
            <a:r>
              <a:rPr lang="el-GR" sz="7700" dirty="0">
                <a:solidFill>
                  <a:srgbClr val="000000"/>
                </a:solidFill>
              </a:rPr>
              <a:t> </a:t>
            </a:r>
            <a:r>
              <a:rPr lang="el-GR" sz="7700" dirty="0" err="1">
                <a:solidFill>
                  <a:srgbClr val="000000"/>
                </a:solidFill>
              </a:rPr>
              <a:t>al</a:t>
            </a:r>
            <a:r>
              <a:rPr lang="el-GR" sz="7700" dirty="0">
                <a:solidFill>
                  <a:srgbClr val="000000"/>
                </a:solidFill>
              </a:rPr>
              <a:t> </a:t>
            </a:r>
            <a:r>
              <a:rPr lang="el-GR" sz="7700" dirty="0" err="1">
                <a:solidFill>
                  <a:srgbClr val="000000"/>
                </a:solidFill>
              </a:rPr>
              <a:t>link</a:t>
            </a:r>
            <a:r>
              <a:rPr lang="el-GR" sz="7700" dirty="0">
                <a:solidFill>
                  <a:srgbClr val="000000"/>
                </a:solidFill>
              </a:rPr>
              <a:t>:</a:t>
            </a:r>
            <a:endParaRPr sz="7700" dirty="0">
              <a:solidFill>
                <a:srgbClr val="000000"/>
              </a:solidFill>
            </a:endParaRPr>
          </a:p>
          <a:p>
            <a:pPr marL="0" lvl="0" indent="0" algn="just">
              <a:lnSpc>
                <a:spcPct val="120000"/>
              </a:lnSpc>
              <a:spcBef>
                <a:spcPts val="0"/>
              </a:spcBef>
              <a:buNone/>
            </a:pPr>
            <a:r>
              <a:rPr lang="en-US" sz="6400" dirty="0">
                <a:solidFill>
                  <a:prstClr val="black"/>
                </a:solidFill>
                <a:hlinkClick r:id="rId3"/>
              </a:rPr>
              <a:t>http://www.portfoil.com/en/index.php?option=com_oliveoil&amp;task=view&amp;id=801&amp;params</a:t>
            </a:r>
            <a:r>
              <a:rPr lang="en-US" sz="6400" dirty="0">
                <a:solidFill>
                  <a:prstClr val="black"/>
                </a:solidFill>
              </a:rPr>
              <a:t>=,,,</a:t>
            </a:r>
          </a:p>
          <a:p>
            <a:pPr marL="0" lvl="0" indent="0" algn="just" rtl="0">
              <a:lnSpc>
                <a:spcPct val="120000"/>
              </a:lnSpc>
              <a:spcBef>
                <a:spcPts val="0"/>
              </a:spcBef>
              <a:spcAft>
                <a:spcPts val="0"/>
              </a:spcAft>
              <a:buClr>
                <a:srgbClr val="000000"/>
              </a:buClr>
              <a:buSzPts val="425"/>
              <a:buNone/>
            </a:pPr>
            <a:endParaRPr sz="7700" b="0" dirty="0">
              <a:solidFill>
                <a:srgbClr val="000000"/>
              </a:solidFill>
            </a:endParaRPr>
          </a:p>
          <a:p>
            <a:pPr marL="0" lvl="0" indent="0" algn="just" rtl="0">
              <a:lnSpc>
                <a:spcPct val="120000"/>
              </a:lnSpc>
              <a:spcBef>
                <a:spcPts val="0"/>
              </a:spcBef>
              <a:spcAft>
                <a:spcPts val="0"/>
              </a:spcAft>
              <a:buClr>
                <a:schemeClr val="lt2"/>
              </a:buClr>
              <a:buSzPts val="425"/>
              <a:buNone/>
            </a:pPr>
            <a:endParaRPr sz="7700" dirty="0">
              <a:solidFill>
                <a:srgbClr val="000000"/>
              </a:solidFill>
            </a:endParaRPr>
          </a:p>
          <a:p>
            <a:pPr marL="0" lvl="0" indent="0" algn="just" rtl="0">
              <a:lnSpc>
                <a:spcPct val="120000"/>
              </a:lnSpc>
              <a:spcBef>
                <a:spcPts val="0"/>
              </a:spcBef>
              <a:spcAft>
                <a:spcPts val="0"/>
              </a:spcAft>
              <a:buClr>
                <a:schemeClr val="lt2"/>
              </a:buClr>
              <a:buSzPts val="425"/>
              <a:buNone/>
            </a:pPr>
            <a:endParaRPr sz="7700" b="0" dirty="0">
              <a:solidFill>
                <a:srgbClr val="000000"/>
              </a:solidFill>
            </a:endParaRPr>
          </a:p>
          <a:p>
            <a:pPr marL="342900" lvl="0" indent="-234950" algn="just" rtl="0">
              <a:lnSpc>
                <a:spcPct val="120000"/>
              </a:lnSpc>
              <a:spcBef>
                <a:spcPts val="600"/>
              </a:spcBef>
              <a:spcAft>
                <a:spcPts val="0"/>
              </a:spcAft>
              <a:buClr>
                <a:schemeClr val="lt2"/>
              </a:buClr>
              <a:buSzPct val="100000"/>
              <a:buFont typeface="Arial"/>
              <a:buNone/>
            </a:pPr>
            <a:endParaRPr sz="1700" b="0" dirty="0">
              <a:solidFill>
                <a:srgbClr val="000000"/>
              </a:solidFill>
            </a:endParaRPr>
          </a:p>
          <a:p>
            <a:pPr marL="0" lvl="0" indent="0" algn="just" rtl="0">
              <a:lnSpc>
                <a:spcPct val="120000"/>
              </a:lnSpc>
              <a:spcBef>
                <a:spcPts val="600"/>
              </a:spcBef>
              <a:spcAft>
                <a:spcPts val="0"/>
              </a:spcAft>
              <a:buClr>
                <a:schemeClr val="lt2"/>
              </a:buClr>
              <a:buSzPct val="100000"/>
              <a:buNone/>
            </a:pPr>
            <a:endParaRPr sz="1800" dirty="0">
              <a:solidFill>
                <a:schemeClr val="dk1"/>
              </a:solidFill>
            </a:endParaRPr>
          </a:p>
          <a:p>
            <a:pPr marL="342900" lvl="0" indent="0" algn="just" rtl="0">
              <a:lnSpc>
                <a:spcPct val="120000"/>
              </a:lnSpc>
              <a:spcBef>
                <a:spcPts val="600"/>
              </a:spcBef>
              <a:spcAft>
                <a:spcPts val="0"/>
              </a:spcAft>
              <a:buClr>
                <a:schemeClr val="lt2"/>
              </a:buClr>
              <a:buSzPct val="100000"/>
              <a:buFont typeface="Noto Sans Symbols"/>
              <a:buNone/>
            </a:pPr>
            <a:endParaRPr sz="8000" b="0" dirty="0">
              <a:solidFill>
                <a:schemeClr val="dk1"/>
              </a:solidFil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241" name="Google Shape;241;p15"/>
          <p:cNvGraphicFramePr/>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4"/>
          </a:graphicData>
        </a:graphic>
      </p:graphicFrame>
      <p:sp>
        <p:nvSpPr>
          <p:cNvPr id="242" name="Google Shape;242;p15"/>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243" name="Google Shape;243;p15" descr="C:\Users\user\AppData\Local\Microsoft\Windows\Temporary Internet Files\Content.Outlook\0TVTFSZK\AUTHENTIC-OLIVE-NET_Logo.png"/>
          <p:cNvPicPr preferRelativeResize="0"/>
          <p:nvPr/>
        </p:nvPicPr>
        <p:blipFill rotWithShape="1">
          <a:blip r:embed="rId5">
            <a:alphaModFix/>
          </a:blip>
          <a:srcRect/>
          <a:stretch/>
        </p:blipFill>
        <p:spPr>
          <a:xfrm>
            <a:off x="6948709" y="0"/>
            <a:ext cx="2152650" cy="713740"/>
          </a:xfrm>
          <a:prstGeom prst="rect">
            <a:avLst/>
          </a:prstGeom>
          <a:noFill/>
          <a:ln>
            <a:noFill/>
          </a:ln>
        </p:spPr>
      </p:pic>
      <p:pic>
        <p:nvPicPr>
          <p:cNvPr id="244" name="Google Shape;244;p15"/>
          <p:cNvPicPr preferRelativeResize="0"/>
          <p:nvPr/>
        </p:nvPicPr>
        <p:blipFill rotWithShape="1">
          <a:blip r:embed="rId6">
            <a:alphaModFix/>
          </a:blip>
          <a:srcRect/>
          <a:stretch/>
        </p:blipFill>
        <p:spPr>
          <a:xfrm>
            <a:off x="65414" y="28945"/>
            <a:ext cx="936104" cy="77642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2"/>
          <p:cNvSpPr txBox="1">
            <a:spLocks noGrp="1"/>
          </p:cNvSpPr>
          <p:nvPr>
            <p:ph type="title"/>
          </p:nvPr>
        </p:nvSpPr>
        <p:spPr>
          <a:xfrm>
            <a:off x="-69063" y="891340"/>
            <a:ext cx="8754300" cy="59344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67009"/>
              <a:buFont typeface="Arial"/>
              <a:buNone/>
            </a:pPr>
            <a:br>
              <a:rPr lang="el-GR" sz="2155" b="1" dirty="0">
                <a:solidFill>
                  <a:srgbClr val="000000"/>
                </a:solidFill>
                <a:latin typeface="Arial"/>
                <a:ea typeface="Arial"/>
                <a:cs typeface="Arial"/>
                <a:sym typeface="Arial"/>
              </a:rPr>
            </a:br>
            <a:r>
              <a:rPr lang="el-GR" sz="2155" b="1" dirty="0">
                <a:solidFill>
                  <a:srgbClr val="000000"/>
                </a:solidFill>
              </a:rPr>
              <a:t>VARIET</a:t>
            </a:r>
            <a:br>
              <a:rPr lang="en-US" sz="2155" b="1" dirty="0">
                <a:solidFill>
                  <a:srgbClr val="000000"/>
                </a:solidFill>
              </a:rPr>
            </a:br>
            <a:br>
              <a:rPr lang="en-US" sz="2155" b="1" dirty="0">
                <a:solidFill>
                  <a:srgbClr val="000000"/>
                </a:solidFill>
              </a:rPr>
            </a:br>
            <a:br>
              <a:rPr lang="en-US" sz="2155" b="1" dirty="0">
                <a:solidFill>
                  <a:srgbClr val="000000"/>
                </a:solidFill>
              </a:rPr>
            </a:br>
            <a:br>
              <a:rPr lang="en-US" sz="2155" b="1" dirty="0">
                <a:solidFill>
                  <a:srgbClr val="000000"/>
                </a:solidFill>
              </a:rPr>
            </a:br>
            <a:r>
              <a:rPr lang="el-GR" sz="2155" b="1" dirty="0">
                <a:solidFill>
                  <a:srgbClr val="000000"/>
                </a:solidFill>
              </a:rPr>
              <a:t>A </a:t>
            </a:r>
            <a:br>
              <a:rPr lang="en-US" sz="2155" b="1" dirty="0">
                <a:solidFill>
                  <a:srgbClr val="000000"/>
                </a:solidFill>
              </a:rPr>
            </a:br>
            <a:br>
              <a:rPr lang="en-US" sz="2155" b="1" dirty="0">
                <a:solidFill>
                  <a:srgbClr val="000000"/>
                </a:solidFill>
              </a:rPr>
            </a:br>
            <a:br>
              <a:rPr lang="en-US" sz="2155" b="1" dirty="0">
                <a:solidFill>
                  <a:srgbClr val="000000"/>
                </a:solidFill>
              </a:rPr>
            </a:br>
            <a:br>
              <a:rPr lang="en-US" sz="2155" b="1" dirty="0">
                <a:solidFill>
                  <a:srgbClr val="000000"/>
                </a:solidFill>
              </a:rPr>
            </a:br>
            <a:br>
              <a:rPr lang="en-US" sz="2155" b="1" dirty="0">
                <a:solidFill>
                  <a:srgbClr val="000000"/>
                </a:solidFill>
              </a:rPr>
            </a:br>
            <a:r>
              <a:rPr lang="el-GR" sz="2155" b="1" dirty="0">
                <a:solidFill>
                  <a:srgbClr val="000000"/>
                </a:solidFill>
              </a:rPr>
              <a:t>LOCALI DI OLIVE DALLA ZONA COMUNE TRANSFRONTALIERA </a:t>
            </a:r>
            <a:br>
              <a:rPr lang="en-US" sz="2155" b="1" dirty="0">
                <a:solidFill>
                  <a:srgbClr val="000000"/>
                </a:solidFill>
              </a:rPr>
            </a:br>
            <a:r>
              <a:rPr lang="el-GR" sz="2155" b="1" dirty="0">
                <a:solidFill>
                  <a:srgbClr val="000000"/>
                </a:solidFill>
              </a:rPr>
              <a:t>GRECIA – ITALIA</a:t>
            </a:r>
            <a:r>
              <a:rPr lang="en-US" sz="2155" b="1" dirty="0">
                <a:solidFill>
                  <a:srgbClr val="000000"/>
                </a:solidFill>
              </a:rPr>
              <a:t> </a:t>
            </a:r>
            <a:r>
              <a:rPr lang="el-GR" sz="2155" b="1" dirty="0">
                <a:solidFill>
                  <a:srgbClr val="000000"/>
                </a:solidFill>
              </a:rPr>
              <a:t>KORONEIKI</a:t>
            </a:r>
            <a:endParaRPr sz="2155" b="1" dirty="0">
              <a:solidFill>
                <a:srgbClr val="000000"/>
              </a:solidFill>
            </a:endParaRPr>
          </a:p>
          <a:p>
            <a:pPr marL="0" lvl="0" indent="0" algn="ctr" rtl="0">
              <a:lnSpc>
                <a:spcPct val="115000"/>
              </a:lnSpc>
              <a:spcBef>
                <a:spcPts val="0"/>
              </a:spcBef>
              <a:spcAft>
                <a:spcPts val="0"/>
              </a:spcAft>
              <a:buClr>
                <a:srgbClr val="000000"/>
              </a:buClr>
              <a:buSzPct val="163636"/>
              <a:buFont typeface="Arial"/>
              <a:buNone/>
            </a:pPr>
            <a:br>
              <a:rPr lang="el-GR" sz="2200" dirty="0"/>
            </a:b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90" name="Google Shape;90;p2"/>
          <p:cNvSpPr txBox="1">
            <a:spLocks noGrp="1"/>
          </p:cNvSpPr>
          <p:nvPr>
            <p:ph type="body" idx="1"/>
          </p:nvPr>
        </p:nvSpPr>
        <p:spPr>
          <a:xfrm>
            <a:off x="468996" y="1681358"/>
            <a:ext cx="4462565" cy="5184600"/>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0"/>
              </a:spcAft>
              <a:buClr>
                <a:schemeClr val="dk1"/>
              </a:buClr>
              <a:buSzPts val="275"/>
              <a:buFont typeface="Arial"/>
              <a:buNone/>
            </a:pPr>
            <a:endParaRPr lang="en-US" sz="6925"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6925" dirty="0" err="1">
                <a:solidFill>
                  <a:schemeClr val="dk1"/>
                </a:solidFill>
              </a:rPr>
              <a:t>Koroneiki</a:t>
            </a:r>
            <a:r>
              <a:rPr lang="el-GR" sz="6925" b="0" dirty="0">
                <a:solidFill>
                  <a:schemeClr val="dk1"/>
                </a:solidFill>
              </a:rPr>
              <a:t> è </a:t>
            </a:r>
            <a:r>
              <a:rPr lang="el-GR" sz="6925" b="0" dirty="0" err="1">
                <a:solidFill>
                  <a:schemeClr val="dk1"/>
                </a:solidFill>
              </a:rPr>
              <a:t>la</a:t>
            </a:r>
            <a:r>
              <a:rPr lang="el-GR" sz="6925" b="0" dirty="0">
                <a:solidFill>
                  <a:schemeClr val="dk1"/>
                </a:solidFill>
              </a:rPr>
              <a:t> </a:t>
            </a:r>
            <a:r>
              <a:rPr lang="el-GR" sz="6925" b="0" dirty="0" err="1">
                <a:solidFill>
                  <a:schemeClr val="dk1"/>
                </a:solidFill>
              </a:rPr>
              <a:t>varietà</a:t>
            </a:r>
            <a:r>
              <a:rPr lang="el-GR" sz="6925" b="0" dirty="0">
                <a:solidFill>
                  <a:schemeClr val="dk1"/>
                </a:solidFill>
              </a:rPr>
              <a:t> </a:t>
            </a:r>
            <a:r>
              <a:rPr lang="el-GR" sz="6925" b="0" dirty="0" err="1">
                <a:solidFill>
                  <a:schemeClr val="dk1"/>
                </a:solidFill>
              </a:rPr>
              <a:t>di</a:t>
            </a:r>
            <a:r>
              <a:rPr lang="el-GR" sz="6925" b="0" dirty="0">
                <a:solidFill>
                  <a:schemeClr val="dk1"/>
                </a:solidFill>
              </a:rPr>
              <a:t> olive </a:t>
            </a:r>
            <a:r>
              <a:rPr lang="el-GR" sz="6925" b="0" dirty="0" err="1">
                <a:solidFill>
                  <a:schemeClr val="dk1"/>
                </a:solidFill>
              </a:rPr>
              <a:t>più</a:t>
            </a:r>
            <a:r>
              <a:rPr lang="el-GR" sz="6925" b="0" dirty="0">
                <a:solidFill>
                  <a:schemeClr val="dk1"/>
                </a:solidFill>
              </a:rPr>
              <a:t> </a:t>
            </a:r>
            <a:r>
              <a:rPr lang="el-GR" sz="6925" b="0" dirty="0" err="1">
                <a:solidFill>
                  <a:schemeClr val="dk1"/>
                </a:solidFill>
              </a:rPr>
              <a:t>diffusa</a:t>
            </a:r>
            <a:r>
              <a:rPr lang="el-GR" sz="6925" b="0" dirty="0">
                <a:solidFill>
                  <a:schemeClr val="dk1"/>
                </a:solidFill>
              </a:rPr>
              <a:t> in </a:t>
            </a:r>
            <a:r>
              <a:rPr lang="el-GR" sz="6925" b="0" dirty="0" err="1">
                <a:solidFill>
                  <a:schemeClr val="dk1"/>
                </a:solidFill>
              </a:rPr>
              <a:t>Grecia</a:t>
            </a:r>
            <a:r>
              <a:rPr lang="el-GR" sz="6925" b="0" dirty="0">
                <a:solidFill>
                  <a:schemeClr val="dk1"/>
                </a:solidFill>
              </a:rPr>
              <a:t> </a:t>
            </a:r>
            <a:r>
              <a:rPr lang="el-GR" sz="6925" b="0" dirty="0" err="1">
                <a:solidFill>
                  <a:schemeClr val="dk1"/>
                </a:solidFill>
              </a:rPr>
              <a:t>dato</a:t>
            </a:r>
            <a:r>
              <a:rPr lang="el-GR" sz="6925" b="0" dirty="0">
                <a:solidFill>
                  <a:schemeClr val="dk1"/>
                </a:solidFill>
              </a:rPr>
              <a:t> </a:t>
            </a:r>
            <a:r>
              <a:rPr lang="el-GR" sz="6925" b="0" dirty="0" err="1">
                <a:solidFill>
                  <a:schemeClr val="dk1"/>
                </a:solidFill>
              </a:rPr>
              <a:t>che</a:t>
            </a:r>
            <a:r>
              <a:rPr lang="el-GR" sz="6925" b="0" dirty="0">
                <a:solidFill>
                  <a:schemeClr val="dk1"/>
                </a:solidFill>
              </a:rPr>
              <a:t> </a:t>
            </a:r>
            <a:r>
              <a:rPr lang="el-GR" sz="6925" b="0" dirty="0" err="1">
                <a:solidFill>
                  <a:schemeClr val="dk1"/>
                </a:solidFill>
              </a:rPr>
              <a:t>rappresenta</a:t>
            </a:r>
            <a:r>
              <a:rPr lang="el-GR" sz="6925" b="0" dirty="0">
                <a:solidFill>
                  <a:schemeClr val="dk1"/>
                </a:solidFill>
              </a:rPr>
              <a:t> </a:t>
            </a:r>
            <a:r>
              <a:rPr lang="el-GR" sz="6925" b="0" dirty="0" err="1">
                <a:solidFill>
                  <a:schemeClr val="dk1"/>
                </a:solidFill>
              </a:rPr>
              <a:t>il</a:t>
            </a:r>
            <a:r>
              <a:rPr lang="el-GR" sz="6925" b="0" dirty="0">
                <a:solidFill>
                  <a:schemeClr val="dk1"/>
                </a:solidFill>
              </a:rPr>
              <a:t> 60% </a:t>
            </a:r>
            <a:r>
              <a:rPr lang="el-GR" sz="6925" b="0" dirty="0" err="1">
                <a:solidFill>
                  <a:schemeClr val="dk1"/>
                </a:solidFill>
              </a:rPr>
              <a:t>della</a:t>
            </a:r>
            <a:r>
              <a:rPr lang="el-GR" sz="6925" b="0" dirty="0">
                <a:solidFill>
                  <a:schemeClr val="dk1"/>
                </a:solidFill>
              </a:rPr>
              <a:t> </a:t>
            </a:r>
            <a:r>
              <a:rPr lang="el-GR" sz="6925" b="0" dirty="0" err="1">
                <a:solidFill>
                  <a:schemeClr val="dk1"/>
                </a:solidFill>
              </a:rPr>
              <a:t>produzione</a:t>
            </a:r>
            <a:r>
              <a:rPr lang="el-GR" sz="6925" b="0" dirty="0">
                <a:solidFill>
                  <a:schemeClr val="dk1"/>
                </a:solidFill>
              </a:rPr>
              <a:t> </a:t>
            </a:r>
            <a:r>
              <a:rPr lang="el-GR" sz="6925" b="0" dirty="0" err="1">
                <a:solidFill>
                  <a:schemeClr val="dk1"/>
                </a:solidFill>
              </a:rPr>
              <a:t>greca</a:t>
            </a:r>
            <a:r>
              <a:rPr lang="el-GR" sz="6925" b="0" dirty="0">
                <a:solidFill>
                  <a:schemeClr val="dk1"/>
                </a:solidFill>
              </a:rPr>
              <a:t>. </a:t>
            </a:r>
            <a:r>
              <a:rPr lang="el-GR" sz="6925" b="0" dirty="0" err="1">
                <a:solidFill>
                  <a:schemeClr val="dk1"/>
                </a:solidFill>
              </a:rPr>
              <a:t>Da</a:t>
            </a:r>
            <a:r>
              <a:rPr lang="el-GR" sz="6925" b="0" dirty="0">
                <a:solidFill>
                  <a:schemeClr val="dk1"/>
                </a:solidFill>
              </a:rPr>
              <a:t> </a:t>
            </a:r>
            <a:r>
              <a:rPr lang="el-GR" sz="6925" b="0" dirty="0" err="1">
                <a:solidFill>
                  <a:schemeClr val="dk1"/>
                </a:solidFill>
              </a:rPr>
              <a:t>questa</a:t>
            </a:r>
            <a:r>
              <a:rPr lang="el-GR" sz="6925" b="0" dirty="0">
                <a:solidFill>
                  <a:schemeClr val="dk1"/>
                </a:solidFill>
              </a:rPr>
              <a:t> </a:t>
            </a:r>
            <a:r>
              <a:rPr lang="el-GR" sz="6925" b="0" dirty="0" err="1">
                <a:solidFill>
                  <a:schemeClr val="dk1"/>
                </a:solidFill>
              </a:rPr>
              <a:t>varietà</a:t>
            </a:r>
            <a:r>
              <a:rPr lang="el-GR" sz="6925" b="0" dirty="0">
                <a:solidFill>
                  <a:schemeClr val="dk1"/>
                </a:solidFill>
              </a:rPr>
              <a:t> </a:t>
            </a:r>
            <a:r>
              <a:rPr lang="el-GR" sz="6925" b="0" dirty="0" err="1">
                <a:solidFill>
                  <a:schemeClr val="dk1"/>
                </a:solidFill>
              </a:rPr>
              <a:t>si</a:t>
            </a:r>
            <a:r>
              <a:rPr lang="el-GR" sz="6925" b="0" dirty="0">
                <a:solidFill>
                  <a:schemeClr val="dk1"/>
                </a:solidFill>
              </a:rPr>
              <a:t> </a:t>
            </a:r>
            <a:r>
              <a:rPr lang="el-GR" sz="6925" b="0" dirty="0" err="1">
                <a:solidFill>
                  <a:schemeClr val="dk1"/>
                </a:solidFill>
              </a:rPr>
              <a:t>produce</a:t>
            </a:r>
            <a:r>
              <a:rPr lang="el-GR" sz="6925" b="0" dirty="0">
                <a:solidFill>
                  <a:schemeClr val="dk1"/>
                </a:solidFill>
              </a:rPr>
              <a:t> </a:t>
            </a:r>
            <a:r>
              <a:rPr lang="el-GR" sz="6925" b="0" dirty="0" err="1">
                <a:solidFill>
                  <a:schemeClr val="dk1"/>
                </a:solidFill>
              </a:rPr>
              <a:t>un</a:t>
            </a:r>
            <a:r>
              <a:rPr lang="el-GR" sz="6925" b="0" dirty="0">
                <a:solidFill>
                  <a:schemeClr val="dk1"/>
                </a:solidFill>
              </a:rPr>
              <a:t> </a:t>
            </a:r>
            <a:r>
              <a:rPr lang="el-GR" sz="6925" b="0" dirty="0" err="1">
                <a:solidFill>
                  <a:schemeClr val="dk1"/>
                </a:solidFill>
              </a:rPr>
              <a:t>olio</a:t>
            </a:r>
            <a:r>
              <a:rPr lang="el-GR" sz="6925" b="0" dirty="0">
                <a:solidFill>
                  <a:schemeClr val="dk1"/>
                </a:solidFill>
              </a:rPr>
              <a:t> </a:t>
            </a:r>
            <a:r>
              <a:rPr lang="el-GR" sz="6925" b="0" dirty="0" err="1">
                <a:solidFill>
                  <a:schemeClr val="dk1"/>
                </a:solidFill>
              </a:rPr>
              <a:t>d’oliva</a:t>
            </a:r>
            <a:r>
              <a:rPr lang="el-GR" sz="6925" b="0" dirty="0">
                <a:solidFill>
                  <a:schemeClr val="dk1"/>
                </a:solidFill>
              </a:rPr>
              <a:t> </a:t>
            </a:r>
            <a:r>
              <a:rPr lang="el-GR" sz="6925" b="0" dirty="0" err="1">
                <a:solidFill>
                  <a:schemeClr val="dk1"/>
                </a:solidFill>
              </a:rPr>
              <a:t>extra</a:t>
            </a:r>
            <a:r>
              <a:rPr lang="el-GR" sz="6925" b="0" dirty="0">
                <a:solidFill>
                  <a:schemeClr val="dk1"/>
                </a:solidFill>
              </a:rPr>
              <a:t> </a:t>
            </a:r>
            <a:r>
              <a:rPr lang="el-GR" sz="6925" b="0" dirty="0" err="1">
                <a:solidFill>
                  <a:schemeClr val="dk1"/>
                </a:solidFill>
              </a:rPr>
              <a:t>vergine</a:t>
            </a:r>
            <a:r>
              <a:rPr lang="el-GR" sz="6925" b="0" dirty="0">
                <a:solidFill>
                  <a:schemeClr val="dk1"/>
                </a:solidFill>
              </a:rPr>
              <a:t> </a:t>
            </a:r>
            <a:r>
              <a:rPr lang="el-GR" sz="6925" b="0" dirty="0" err="1">
                <a:solidFill>
                  <a:schemeClr val="dk1"/>
                </a:solidFill>
              </a:rPr>
              <a:t>di</a:t>
            </a:r>
            <a:r>
              <a:rPr lang="el-GR" sz="6925" b="0" dirty="0">
                <a:solidFill>
                  <a:schemeClr val="dk1"/>
                </a:solidFill>
              </a:rPr>
              <a:t> </a:t>
            </a:r>
            <a:r>
              <a:rPr lang="el-GR" sz="6925" b="0" dirty="0" err="1">
                <a:solidFill>
                  <a:schemeClr val="dk1"/>
                </a:solidFill>
              </a:rPr>
              <a:t>alta</a:t>
            </a:r>
            <a:r>
              <a:rPr lang="el-GR" sz="6925" b="0" dirty="0">
                <a:solidFill>
                  <a:schemeClr val="dk1"/>
                </a:solidFill>
              </a:rPr>
              <a:t> </a:t>
            </a:r>
            <a:r>
              <a:rPr lang="el-GR" sz="6925" b="0" dirty="0" err="1">
                <a:solidFill>
                  <a:schemeClr val="dk1"/>
                </a:solidFill>
              </a:rPr>
              <a:t>qualità</a:t>
            </a:r>
            <a:r>
              <a:rPr lang="el-GR" sz="6925" b="0" dirty="0">
                <a:solidFill>
                  <a:schemeClr val="dk1"/>
                </a:solidFill>
              </a:rPr>
              <a:t>, </a:t>
            </a:r>
            <a:r>
              <a:rPr lang="el-GR" sz="6925" b="0" dirty="0" err="1">
                <a:solidFill>
                  <a:schemeClr val="dk1"/>
                </a:solidFill>
              </a:rPr>
              <a:t>con</a:t>
            </a:r>
            <a:r>
              <a:rPr lang="el-GR" sz="6925" b="0" dirty="0">
                <a:solidFill>
                  <a:schemeClr val="dk1"/>
                </a:solidFill>
              </a:rPr>
              <a:t> </a:t>
            </a:r>
            <a:r>
              <a:rPr lang="el-GR" sz="6925" b="0" dirty="0" err="1">
                <a:solidFill>
                  <a:schemeClr val="dk1"/>
                </a:solidFill>
              </a:rPr>
              <a:t>bassa</a:t>
            </a:r>
            <a:r>
              <a:rPr lang="el-GR" sz="6925" b="0" dirty="0">
                <a:solidFill>
                  <a:schemeClr val="dk1"/>
                </a:solidFill>
              </a:rPr>
              <a:t> </a:t>
            </a:r>
            <a:r>
              <a:rPr lang="el-GR" sz="6925" b="0" dirty="0" err="1">
                <a:solidFill>
                  <a:schemeClr val="dk1"/>
                </a:solidFill>
              </a:rPr>
              <a:t>acidità</a:t>
            </a:r>
            <a:r>
              <a:rPr lang="el-GR" sz="6925" b="0" dirty="0">
                <a:solidFill>
                  <a:schemeClr val="dk1"/>
                </a:solidFill>
              </a:rPr>
              <a:t>, </a:t>
            </a:r>
            <a:r>
              <a:rPr lang="el-GR" sz="6925" b="0" dirty="0" err="1">
                <a:solidFill>
                  <a:schemeClr val="dk1"/>
                </a:solidFill>
              </a:rPr>
              <a:t>con</a:t>
            </a:r>
            <a:r>
              <a:rPr lang="el-GR" sz="6925" b="0" dirty="0">
                <a:solidFill>
                  <a:schemeClr val="dk1"/>
                </a:solidFill>
              </a:rPr>
              <a:t> </a:t>
            </a:r>
            <a:r>
              <a:rPr lang="el-GR" sz="6925" b="0" dirty="0" err="1">
                <a:solidFill>
                  <a:schemeClr val="dk1"/>
                </a:solidFill>
              </a:rPr>
              <a:t>sapore</a:t>
            </a:r>
            <a:r>
              <a:rPr lang="el-GR" sz="6925" b="0" dirty="0">
                <a:solidFill>
                  <a:schemeClr val="dk1"/>
                </a:solidFill>
              </a:rPr>
              <a:t> </a:t>
            </a:r>
            <a:r>
              <a:rPr lang="el-GR" sz="6925" b="0" dirty="0" err="1">
                <a:solidFill>
                  <a:schemeClr val="dk1"/>
                </a:solidFill>
              </a:rPr>
              <a:t>fruttato</a:t>
            </a:r>
            <a:r>
              <a:rPr lang="el-GR" sz="6925" b="0" dirty="0">
                <a:solidFill>
                  <a:schemeClr val="dk1"/>
                </a:solidFill>
              </a:rPr>
              <a:t> e </a:t>
            </a:r>
            <a:r>
              <a:rPr lang="el-GR" sz="6925" b="0" dirty="0" err="1">
                <a:solidFill>
                  <a:schemeClr val="dk1"/>
                </a:solidFill>
              </a:rPr>
              <a:t>fresco</a:t>
            </a:r>
            <a:r>
              <a:rPr lang="el-GR" sz="6925" b="0" dirty="0">
                <a:solidFill>
                  <a:schemeClr val="dk1"/>
                </a:solidFill>
              </a:rPr>
              <a:t> e </a:t>
            </a:r>
            <a:r>
              <a:rPr lang="el-GR" sz="6925" b="0" dirty="0" err="1">
                <a:solidFill>
                  <a:schemeClr val="dk1"/>
                </a:solidFill>
              </a:rPr>
              <a:t>aroma</a:t>
            </a:r>
            <a:r>
              <a:rPr lang="el-GR" sz="6925" b="0" dirty="0">
                <a:solidFill>
                  <a:schemeClr val="dk1"/>
                </a:solidFill>
              </a:rPr>
              <a:t> </a:t>
            </a:r>
            <a:r>
              <a:rPr lang="el-GR" sz="6925" b="0" dirty="0" err="1">
                <a:solidFill>
                  <a:schemeClr val="dk1"/>
                </a:solidFill>
              </a:rPr>
              <a:t>intenso</a:t>
            </a:r>
            <a:r>
              <a:rPr lang="el-GR" sz="6925" b="0" dirty="0">
                <a:solidFill>
                  <a:schemeClr val="dk1"/>
                </a:solidFill>
              </a:rPr>
              <a:t> e per </a:t>
            </a:r>
            <a:r>
              <a:rPr lang="el-GR" sz="6925" b="0" dirty="0" err="1">
                <a:solidFill>
                  <a:schemeClr val="dk1"/>
                </a:solidFill>
              </a:rPr>
              <a:t>questi</a:t>
            </a:r>
            <a:r>
              <a:rPr lang="el-GR" sz="6925" b="0" dirty="0">
                <a:solidFill>
                  <a:schemeClr val="dk1"/>
                </a:solidFill>
              </a:rPr>
              <a:t> </a:t>
            </a:r>
            <a:r>
              <a:rPr lang="el-GR" sz="6925" b="0" dirty="0" err="1">
                <a:solidFill>
                  <a:schemeClr val="dk1"/>
                </a:solidFill>
              </a:rPr>
              <a:t>motivi</a:t>
            </a:r>
            <a:r>
              <a:rPr lang="el-GR" sz="6925" b="0" dirty="0">
                <a:solidFill>
                  <a:schemeClr val="dk1"/>
                </a:solidFill>
              </a:rPr>
              <a:t> </a:t>
            </a:r>
            <a:r>
              <a:rPr lang="el-GR" sz="6925" b="0" dirty="0" err="1">
                <a:solidFill>
                  <a:schemeClr val="dk1"/>
                </a:solidFill>
              </a:rPr>
              <a:t>gli</a:t>
            </a:r>
            <a:r>
              <a:rPr lang="el-GR" sz="6925" b="0" dirty="0">
                <a:solidFill>
                  <a:schemeClr val="dk1"/>
                </a:solidFill>
              </a:rPr>
              <a:t> </a:t>
            </a:r>
            <a:r>
              <a:rPr lang="el-GR" sz="6925" b="0" dirty="0" err="1">
                <a:solidFill>
                  <a:schemeClr val="dk1"/>
                </a:solidFill>
              </a:rPr>
              <a:t>oli</a:t>
            </a:r>
            <a:r>
              <a:rPr lang="el-GR" sz="6925" b="0" dirty="0">
                <a:solidFill>
                  <a:schemeClr val="dk1"/>
                </a:solidFill>
              </a:rPr>
              <a:t> </a:t>
            </a:r>
            <a:r>
              <a:rPr lang="el-GR" sz="6925" b="0" dirty="0" err="1">
                <a:solidFill>
                  <a:schemeClr val="dk1"/>
                </a:solidFill>
              </a:rPr>
              <a:t>ottenuti</a:t>
            </a:r>
            <a:r>
              <a:rPr lang="el-GR" sz="6925" b="0" dirty="0">
                <a:solidFill>
                  <a:schemeClr val="dk1"/>
                </a:solidFill>
              </a:rPr>
              <a:t> </a:t>
            </a:r>
            <a:r>
              <a:rPr lang="el-GR" sz="6925" b="0" dirty="0" err="1">
                <a:solidFill>
                  <a:schemeClr val="dk1"/>
                </a:solidFill>
              </a:rPr>
              <a:t>da</a:t>
            </a:r>
            <a:r>
              <a:rPr lang="el-GR" sz="6925" b="0" dirty="0">
                <a:solidFill>
                  <a:schemeClr val="dk1"/>
                </a:solidFill>
              </a:rPr>
              <a:t> </a:t>
            </a:r>
            <a:r>
              <a:rPr lang="el-GR" sz="6925" b="0" dirty="0" err="1">
                <a:solidFill>
                  <a:schemeClr val="dk1"/>
                </a:solidFill>
              </a:rPr>
              <a:t>questa</a:t>
            </a:r>
            <a:r>
              <a:rPr lang="el-GR" sz="6925" b="0" dirty="0">
                <a:solidFill>
                  <a:schemeClr val="dk1"/>
                </a:solidFill>
              </a:rPr>
              <a:t> </a:t>
            </a:r>
            <a:r>
              <a:rPr lang="el-GR" sz="6925" b="0" dirty="0" err="1">
                <a:solidFill>
                  <a:schemeClr val="dk1"/>
                </a:solidFill>
              </a:rPr>
              <a:t>varietà</a:t>
            </a:r>
            <a:r>
              <a:rPr lang="el-GR" sz="6925" b="0" dirty="0">
                <a:solidFill>
                  <a:schemeClr val="dk1"/>
                </a:solidFill>
              </a:rPr>
              <a:t> </a:t>
            </a:r>
            <a:r>
              <a:rPr lang="el-GR" sz="6925" b="0" dirty="0" err="1">
                <a:solidFill>
                  <a:schemeClr val="dk1"/>
                </a:solidFill>
              </a:rPr>
              <a:t>sono</a:t>
            </a:r>
            <a:r>
              <a:rPr lang="el-GR" sz="6925" b="0" dirty="0">
                <a:solidFill>
                  <a:schemeClr val="dk1"/>
                </a:solidFill>
              </a:rPr>
              <a:t> </a:t>
            </a:r>
            <a:r>
              <a:rPr lang="el-GR" sz="6925" b="0" dirty="0" err="1">
                <a:solidFill>
                  <a:schemeClr val="dk1"/>
                </a:solidFill>
              </a:rPr>
              <a:t>stati</a:t>
            </a:r>
            <a:r>
              <a:rPr lang="el-GR" sz="6925" b="0" dirty="0">
                <a:solidFill>
                  <a:schemeClr val="dk1"/>
                </a:solidFill>
              </a:rPr>
              <a:t> </a:t>
            </a:r>
            <a:r>
              <a:rPr lang="el-GR" sz="6925" b="0" dirty="0" err="1">
                <a:solidFill>
                  <a:schemeClr val="dk1"/>
                </a:solidFill>
              </a:rPr>
              <a:t>più</a:t>
            </a:r>
            <a:r>
              <a:rPr lang="el-GR" sz="6925" b="0" dirty="0">
                <a:solidFill>
                  <a:schemeClr val="dk1"/>
                </a:solidFill>
              </a:rPr>
              <a:t> </a:t>
            </a:r>
            <a:r>
              <a:rPr lang="el-GR" sz="6925" b="0" dirty="0" err="1">
                <a:solidFill>
                  <a:schemeClr val="dk1"/>
                </a:solidFill>
              </a:rPr>
              <a:t>volte</a:t>
            </a:r>
            <a:r>
              <a:rPr lang="el-GR" sz="6925" b="0" dirty="0">
                <a:solidFill>
                  <a:schemeClr val="dk1"/>
                </a:solidFill>
              </a:rPr>
              <a:t> </a:t>
            </a:r>
            <a:r>
              <a:rPr lang="el-GR" sz="6925" b="0" dirty="0" err="1">
                <a:solidFill>
                  <a:schemeClr val="dk1"/>
                </a:solidFill>
              </a:rPr>
              <a:t>premiati</a:t>
            </a:r>
            <a:r>
              <a:rPr lang="el-GR" sz="6925" b="0" dirty="0">
                <a:solidFill>
                  <a:schemeClr val="dk1"/>
                </a:solidFill>
              </a:rPr>
              <a:t>.</a:t>
            </a:r>
            <a:endParaRPr sz="6925" b="0" dirty="0">
              <a:solidFill>
                <a:schemeClr val="dk1"/>
              </a:solidFill>
            </a:endParaRPr>
          </a:p>
          <a:p>
            <a:pPr marL="0" lvl="0" indent="0" algn="just">
              <a:lnSpc>
                <a:spcPct val="120000"/>
              </a:lnSpc>
              <a:spcBef>
                <a:spcPts val="600"/>
              </a:spcBef>
              <a:buClr>
                <a:schemeClr val="dk1"/>
              </a:buClr>
              <a:buSzPts val="275"/>
              <a:buNone/>
            </a:pPr>
            <a:r>
              <a:rPr lang="it-IT" sz="6925" b="0" dirty="0">
                <a:solidFill>
                  <a:schemeClr val="dk1"/>
                </a:solidFill>
              </a:rPr>
              <a:t>L’oliva della varietà Koroneiki  inizia a essere si raccoglie quando è ancora verde e produce una resa fino a 7 litri/albero olio d’oliva di colore verde dorato.</a:t>
            </a:r>
            <a:endParaRPr sz="6925"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6925" b="0" dirty="0" err="1">
                <a:solidFill>
                  <a:schemeClr val="dk1"/>
                </a:solidFill>
              </a:rPr>
              <a:t>L’oliva</a:t>
            </a:r>
            <a:r>
              <a:rPr lang="el-GR" sz="6925" b="0" dirty="0">
                <a:solidFill>
                  <a:schemeClr val="dk1"/>
                </a:solidFill>
              </a:rPr>
              <a:t> </a:t>
            </a:r>
            <a:r>
              <a:rPr lang="el-GR" sz="6925" b="0" dirty="0" err="1">
                <a:solidFill>
                  <a:schemeClr val="dk1"/>
                </a:solidFill>
              </a:rPr>
              <a:t>Koroneiki</a:t>
            </a:r>
            <a:r>
              <a:rPr lang="el-GR" sz="6925" b="0" dirty="0">
                <a:solidFill>
                  <a:schemeClr val="dk1"/>
                </a:solidFill>
              </a:rPr>
              <a:t> è </a:t>
            </a:r>
            <a:r>
              <a:rPr lang="el-GR" sz="6925" b="0" dirty="0" err="1">
                <a:solidFill>
                  <a:schemeClr val="dk1"/>
                </a:solidFill>
              </a:rPr>
              <a:t>coltivata</a:t>
            </a:r>
            <a:r>
              <a:rPr lang="el-GR" sz="6925" b="0" dirty="0">
                <a:solidFill>
                  <a:schemeClr val="dk1"/>
                </a:solidFill>
              </a:rPr>
              <a:t> </a:t>
            </a:r>
            <a:r>
              <a:rPr lang="el-GR" sz="6925" b="0" dirty="0" err="1">
                <a:solidFill>
                  <a:schemeClr val="dk1"/>
                </a:solidFill>
              </a:rPr>
              <a:t>principalmente</a:t>
            </a:r>
            <a:r>
              <a:rPr lang="el-GR" sz="6925" b="0" dirty="0">
                <a:solidFill>
                  <a:schemeClr val="dk1"/>
                </a:solidFill>
              </a:rPr>
              <a:t> </a:t>
            </a:r>
            <a:r>
              <a:rPr lang="el-GR" sz="6925" b="0" dirty="0" err="1">
                <a:solidFill>
                  <a:schemeClr val="dk1"/>
                </a:solidFill>
              </a:rPr>
              <a:t>nel</a:t>
            </a:r>
            <a:r>
              <a:rPr lang="el-GR" sz="6925" b="0" dirty="0">
                <a:solidFill>
                  <a:schemeClr val="dk1"/>
                </a:solidFill>
              </a:rPr>
              <a:t> </a:t>
            </a:r>
            <a:r>
              <a:rPr lang="el-GR" sz="6925" b="0" dirty="0" err="1">
                <a:solidFill>
                  <a:schemeClr val="dk1"/>
                </a:solidFill>
              </a:rPr>
              <a:t>Peloponneso</a:t>
            </a:r>
            <a:r>
              <a:rPr lang="el-GR" sz="6925" b="0" dirty="0">
                <a:solidFill>
                  <a:schemeClr val="dk1"/>
                </a:solidFill>
              </a:rPr>
              <a:t>, </a:t>
            </a:r>
            <a:r>
              <a:rPr lang="el-GR" sz="6925" b="0" dirty="0" err="1">
                <a:solidFill>
                  <a:schemeClr val="dk1"/>
                </a:solidFill>
              </a:rPr>
              <a:t>nella</a:t>
            </a:r>
            <a:r>
              <a:rPr lang="en-US" sz="6925" b="0" dirty="0">
                <a:solidFill>
                  <a:schemeClr val="dk1"/>
                </a:solidFill>
              </a:rPr>
              <a:t> </a:t>
            </a:r>
            <a:r>
              <a:rPr lang="el-GR" sz="6925" b="0" dirty="0" err="1">
                <a:solidFill>
                  <a:schemeClr val="dk1"/>
                </a:solidFill>
              </a:rPr>
              <a:t>Grecia</a:t>
            </a:r>
            <a:r>
              <a:rPr lang="el-GR" sz="6925" b="0" dirty="0">
                <a:solidFill>
                  <a:schemeClr val="dk1"/>
                </a:solidFill>
              </a:rPr>
              <a:t> </a:t>
            </a:r>
            <a:r>
              <a:rPr lang="el-GR" sz="6925" b="0" dirty="0" err="1">
                <a:solidFill>
                  <a:schemeClr val="dk1"/>
                </a:solidFill>
              </a:rPr>
              <a:t>Occidentale</a:t>
            </a:r>
            <a:r>
              <a:rPr lang="el-GR" sz="6925" b="0" dirty="0">
                <a:solidFill>
                  <a:schemeClr val="dk1"/>
                </a:solidFill>
              </a:rPr>
              <a:t> </a:t>
            </a:r>
            <a:r>
              <a:rPr lang="el-GR" sz="6925" b="0" dirty="0" err="1">
                <a:solidFill>
                  <a:schemeClr val="dk1"/>
                </a:solidFill>
              </a:rPr>
              <a:t>ed</a:t>
            </a:r>
            <a:r>
              <a:rPr lang="el-GR" sz="6925" b="0" dirty="0">
                <a:solidFill>
                  <a:schemeClr val="dk1"/>
                </a:solidFill>
              </a:rPr>
              <a:t> in </a:t>
            </a:r>
            <a:r>
              <a:rPr lang="el-GR" sz="6925" b="0" dirty="0" err="1">
                <a:solidFill>
                  <a:schemeClr val="dk1"/>
                </a:solidFill>
              </a:rPr>
              <a:t>parecchie</a:t>
            </a:r>
            <a:r>
              <a:rPr lang="el-GR" sz="6925" b="0" dirty="0">
                <a:solidFill>
                  <a:schemeClr val="dk1"/>
                </a:solidFill>
              </a:rPr>
              <a:t> </a:t>
            </a:r>
            <a:r>
              <a:rPr lang="el-GR" sz="6925" b="0" dirty="0" err="1">
                <a:solidFill>
                  <a:schemeClr val="dk1"/>
                </a:solidFill>
              </a:rPr>
              <a:t>zone</a:t>
            </a:r>
            <a:r>
              <a:rPr lang="el-GR" sz="6925" b="0" dirty="0">
                <a:solidFill>
                  <a:schemeClr val="dk1"/>
                </a:solidFill>
              </a:rPr>
              <a:t> </a:t>
            </a:r>
            <a:r>
              <a:rPr lang="el-GR" sz="6925" b="0" dirty="0" err="1">
                <a:solidFill>
                  <a:schemeClr val="dk1"/>
                </a:solidFill>
              </a:rPr>
              <a:t>del</a:t>
            </a:r>
            <a:r>
              <a:rPr lang="el-GR" sz="6925" b="0" dirty="0">
                <a:solidFill>
                  <a:schemeClr val="dk1"/>
                </a:solidFill>
              </a:rPr>
              <a:t> </a:t>
            </a:r>
            <a:r>
              <a:rPr lang="el-GR" sz="6925" b="0" dirty="0" err="1">
                <a:solidFill>
                  <a:schemeClr val="dk1"/>
                </a:solidFill>
              </a:rPr>
              <a:t>territorio</a:t>
            </a:r>
            <a:r>
              <a:rPr lang="el-GR" sz="6925" b="0" dirty="0">
                <a:solidFill>
                  <a:schemeClr val="dk1"/>
                </a:solidFill>
              </a:rPr>
              <a:t> </a:t>
            </a:r>
            <a:r>
              <a:rPr lang="el-GR" sz="6925" b="0" dirty="0" err="1">
                <a:solidFill>
                  <a:schemeClr val="dk1"/>
                </a:solidFill>
              </a:rPr>
              <a:t>di</a:t>
            </a:r>
            <a:r>
              <a:rPr lang="el-GR" sz="6925" b="0" dirty="0">
                <a:solidFill>
                  <a:schemeClr val="dk1"/>
                </a:solidFill>
              </a:rPr>
              <a:t> Creta.</a:t>
            </a:r>
            <a:endParaRPr sz="6925" b="0" dirty="0">
              <a:solidFill>
                <a:schemeClr val="dk1"/>
              </a:solidFill>
            </a:endParaRPr>
          </a:p>
          <a:p>
            <a:pPr marL="0" lvl="0" indent="0" algn="just" rtl="0">
              <a:lnSpc>
                <a:spcPct val="120000"/>
              </a:lnSpc>
              <a:spcBef>
                <a:spcPts val="600"/>
              </a:spcBef>
              <a:spcAft>
                <a:spcPts val="0"/>
              </a:spcAft>
              <a:buClr>
                <a:schemeClr val="dk1"/>
              </a:buClr>
              <a:buSzPct val="100000"/>
              <a:buNone/>
            </a:pPr>
            <a:endParaRPr sz="16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91" name="Google Shape;91;p2"/>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92" name="Google Shape;92;p2"/>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93" name="Google Shape;93;p2" descr="C:\Users\user\AppData\Local\Microsoft\Windows\Temporary Internet Files\Content.Outlook\0TVTFSZK\AUTHENTIC-OLIVE-NET_Logo.png"/>
          <p:cNvPicPr preferRelativeResize="0"/>
          <p:nvPr/>
        </p:nvPicPr>
        <p:blipFill rotWithShape="1">
          <a:blip r:embed="rId4">
            <a:alphaModFix/>
          </a:blip>
          <a:srcRect/>
          <a:stretch/>
        </p:blipFill>
        <p:spPr>
          <a:xfrm>
            <a:off x="7351352" y="0"/>
            <a:ext cx="1792650" cy="594375"/>
          </a:xfrm>
          <a:prstGeom prst="rect">
            <a:avLst/>
          </a:prstGeom>
          <a:noFill/>
          <a:ln>
            <a:noFill/>
          </a:ln>
        </p:spPr>
      </p:pic>
      <p:pic>
        <p:nvPicPr>
          <p:cNvPr id="94" name="Google Shape;94;p2"/>
          <p:cNvPicPr preferRelativeResize="0"/>
          <p:nvPr/>
        </p:nvPicPr>
        <p:blipFill rotWithShape="1">
          <a:blip r:embed="rId5">
            <a:alphaModFix/>
          </a:blip>
          <a:srcRect/>
          <a:stretch/>
        </p:blipFill>
        <p:spPr>
          <a:xfrm>
            <a:off x="1" y="-4"/>
            <a:ext cx="971600" cy="805871"/>
          </a:xfrm>
          <a:prstGeom prst="rect">
            <a:avLst/>
          </a:prstGeom>
          <a:noFill/>
          <a:ln>
            <a:noFill/>
          </a:ln>
        </p:spPr>
      </p:pic>
      <p:pic>
        <p:nvPicPr>
          <p:cNvPr id="95" name="Google Shape;95;p2"/>
          <p:cNvPicPr preferRelativeResize="0"/>
          <p:nvPr/>
        </p:nvPicPr>
        <p:blipFill rotWithShape="1">
          <a:blip r:embed="rId6">
            <a:alphaModFix/>
          </a:blip>
          <a:srcRect/>
          <a:stretch/>
        </p:blipFill>
        <p:spPr>
          <a:xfrm>
            <a:off x="4931561" y="2420887"/>
            <a:ext cx="3993569" cy="31683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3"/>
          <p:cNvSpPr txBox="1">
            <a:spLocks noGrp="1"/>
          </p:cNvSpPr>
          <p:nvPr>
            <p:ph type="title"/>
          </p:nvPr>
        </p:nvSpPr>
        <p:spPr>
          <a:xfrm>
            <a:off x="179512" y="713740"/>
            <a:ext cx="8754300" cy="19953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600" b="1" dirty="0">
                <a:solidFill>
                  <a:srgbClr val="000000"/>
                </a:solidFill>
                <a:latin typeface="Arial"/>
                <a:ea typeface="Arial"/>
                <a:cs typeface="Arial"/>
                <a:sym typeface="Arial"/>
              </a:rPr>
              <a:t>   </a:t>
            </a:r>
            <a:r>
              <a:rPr lang="el-GR" sz="2000" b="1" dirty="0">
                <a:solidFill>
                  <a:srgbClr val="000000"/>
                </a:solidFill>
              </a:rPr>
              <a:t>VARIETA LOCALI DI OLIVE DALLA ZONA COMUNE TRANSFRONTALIERA GRECIA – ITALIA</a:t>
            </a:r>
            <a:r>
              <a:rPr lang="en-US" sz="2000" b="1" dirty="0">
                <a:solidFill>
                  <a:srgbClr val="000000"/>
                </a:solidFill>
              </a:rPr>
              <a:t> </a:t>
            </a:r>
            <a:r>
              <a:rPr lang="el-GR" sz="2000" b="1" dirty="0">
                <a:solidFill>
                  <a:srgbClr val="000000"/>
                </a:solidFill>
              </a:rPr>
              <a:t>LIANOLIA</a:t>
            </a:r>
            <a:endParaRPr sz="2000" b="1" dirty="0">
              <a:solidFill>
                <a:srgbClr val="000000"/>
              </a:solidFill>
            </a:endParaRPr>
          </a:p>
          <a:p>
            <a:pPr marL="0" lvl="0" indent="0" algn="ctr" rtl="0">
              <a:lnSpc>
                <a:spcPct val="115000"/>
              </a:lnSpc>
              <a:spcBef>
                <a:spcPts val="0"/>
              </a:spcBef>
              <a:spcAft>
                <a:spcPts val="0"/>
              </a:spcAft>
              <a:buClr>
                <a:srgbClr val="000000"/>
              </a:buClr>
              <a:buSzPct val="163636"/>
              <a:buFont typeface="Arial"/>
              <a:buNone/>
            </a:pP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102" name="Google Shape;102;p3"/>
          <p:cNvSpPr txBox="1">
            <a:spLocks noGrp="1"/>
          </p:cNvSpPr>
          <p:nvPr>
            <p:ph type="body" idx="1"/>
          </p:nvPr>
        </p:nvSpPr>
        <p:spPr>
          <a:xfrm>
            <a:off x="408461" y="1521326"/>
            <a:ext cx="3692100" cy="4968600"/>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0"/>
              </a:spcAft>
              <a:buClr>
                <a:schemeClr val="dk1"/>
              </a:buClr>
              <a:buSzPts val="275"/>
              <a:buFont typeface="Arial"/>
              <a:buNone/>
            </a:pPr>
            <a:r>
              <a:rPr lang="el-GR" sz="6525" b="0" dirty="0" err="1">
                <a:solidFill>
                  <a:schemeClr val="dk1"/>
                </a:solidFill>
              </a:rPr>
              <a:t>La</a:t>
            </a:r>
            <a:r>
              <a:rPr lang="el-GR" sz="6525" b="0" dirty="0">
                <a:solidFill>
                  <a:schemeClr val="dk1"/>
                </a:solidFill>
              </a:rPr>
              <a:t> </a:t>
            </a:r>
            <a:r>
              <a:rPr lang="el-GR" sz="6525" b="0" dirty="0" err="1">
                <a:solidFill>
                  <a:schemeClr val="dk1"/>
                </a:solidFill>
              </a:rPr>
              <a:t>varietà</a:t>
            </a:r>
            <a:r>
              <a:rPr lang="el-GR" sz="6525" b="0" dirty="0">
                <a:solidFill>
                  <a:schemeClr val="dk1"/>
                </a:solidFill>
              </a:rPr>
              <a:t> </a:t>
            </a:r>
            <a:r>
              <a:rPr lang="el-GR" sz="6525" b="0" dirty="0" err="1">
                <a:solidFill>
                  <a:schemeClr val="dk1"/>
                </a:solidFill>
              </a:rPr>
              <a:t>Lianolia</a:t>
            </a:r>
            <a:r>
              <a:rPr lang="el-GR" sz="6525" b="0" dirty="0">
                <a:solidFill>
                  <a:schemeClr val="dk1"/>
                </a:solidFill>
              </a:rPr>
              <a:t> </a:t>
            </a:r>
            <a:r>
              <a:rPr lang="el-GR" sz="6525" b="0" dirty="0" err="1">
                <a:solidFill>
                  <a:schemeClr val="dk1"/>
                </a:solidFill>
              </a:rPr>
              <a:t>si</a:t>
            </a:r>
            <a:r>
              <a:rPr lang="el-GR" sz="6525" b="0" dirty="0">
                <a:solidFill>
                  <a:schemeClr val="dk1"/>
                </a:solidFill>
              </a:rPr>
              <a:t> </a:t>
            </a:r>
            <a:r>
              <a:rPr lang="el-GR" sz="6525" b="0" dirty="0" err="1">
                <a:solidFill>
                  <a:schemeClr val="dk1"/>
                </a:solidFill>
              </a:rPr>
              <a:t>coltiva</a:t>
            </a:r>
            <a:r>
              <a:rPr lang="el-GR" sz="6525" b="0" dirty="0">
                <a:solidFill>
                  <a:schemeClr val="dk1"/>
                </a:solidFill>
              </a:rPr>
              <a:t> </a:t>
            </a:r>
            <a:r>
              <a:rPr lang="el-GR" sz="6525" b="0" dirty="0" err="1">
                <a:solidFill>
                  <a:schemeClr val="dk1"/>
                </a:solidFill>
              </a:rPr>
              <a:t>principalmente</a:t>
            </a:r>
            <a:r>
              <a:rPr lang="el-GR" sz="6525" b="0" dirty="0">
                <a:solidFill>
                  <a:schemeClr val="dk1"/>
                </a:solidFill>
              </a:rPr>
              <a:t> </a:t>
            </a:r>
            <a:r>
              <a:rPr lang="el-GR" sz="6525" b="0" dirty="0" err="1">
                <a:solidFill>
                  <a:schemeClr val="dk1"/>
                </a:solidFill>
              </a:rPr>
              <a:t>nella</a:t>
            </a:r>
            <a:r>
              <a:rPr lang="el-GR" sz="6525" b="0" dirty="0">
                <a:solidFill>
                  <a:schemeClr val="dk1"/>
                </a:solidFill>
              </a:rPr>
              <a:t> </a:t>
            </a:r>
            <a:r>
              <a:rPr lang="el-GR" sz="6525" b="0" dirty="0" err="1">
                <a:solidFill>
                  <a:schemeClr val="dk1"/>
                </a:solidFill>
              </a:rPr>
              <a:t>provincia</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Corfù</a:t>
            </a:r>
            <a:r>
              <a:rPr lang="el-GR" sz="6525" b="0" dirty="0">
                <a:solidFill>
                  <a:schemeClr val="dk1"/>
                </a:solidFill>
              </a:rPr>
              <a:t> </a:t>
            </a:r>
            <a:r>
              <a:rPr lang="el-GR" sz="6525" b="0" dirty="0" err="1">
                <a:solidFill>
                  <a:schemeClr val="dk1"/>
                </a:solidFill>
              </a:rPr>
              <a:t>ed</a:t>
            </a:r>
            <a:r>
              <a:rPr lang="el-GR" sz="6525" b="0" dirty="0">
                <a:solidFill>
                  <a:schemeClr val="dk1"/>
                </a:solidFill>
              </a:rPr>
              <a:t> in </a:t>
            </a:r>
            <a:r>
              <a:rPr lang="el-GR" sz="6525" b="0" dirty="0" err="1">
                <a:solidFill>
                  <a:schemeClr val="dk1"/>
                </a:solidFill>
              </a:rPr>
              <a:t>quantità</a:t>
            </a:r>
            <a:r>
              <a:rPr lang="el-GR" sz="6525" b="0" dirty="0">
                <a:solidFill>
                  <a:schemeClr val="dk1"/>
                </a:solidFill>
              </a:rPr>
              <a:t> </a:t>
            </a:r>
            <a:r>
              <a:rPr lang="el-GR" sz="6525" b="0" dirty="0" err="1">
                <a:solidFill>
                  <a:schemeClr val="dk1"/>
                </a:solidFill>
              </a:rPr>
              <a:t>minore</a:t>
            </a:r>
            <a:r>
              <a:rPr lang="el-GR" sz="6525" b="0" dirty="0">
                <a:solidFill>
                  <a:schemeClr val="dk1"/>
                </a:solidFill>
              </a:rPr>
              <a:t> </a:t>
            </a:r>
            <a:r>
              <a:rPr lang="el-GR" sz="6525" b="0" dirty="0" err="1">
                <a:solidFill>
                  <a:schemeClr val="dk1"/>
                </a:solidFill>
              </a:rPr>
              <a:t>nelle</a:t>
            </a:r>
            <a:r>
              <a:rPr lang="el-GR" sz="6525" b="0" dirty="0">
                <a:solidFill>
                  <a:schemeClr val="dk1"/>
                </a:solidFill>
              </a:rPr>
              <a:t> </a:t>
            </a:r>
            <a:r>
              <a:rPr lang="el-GR" sz="6525" b="0" dirty="0" err="1">
                <a:solidFill>
                  <a:schemeClr val="dk1"/>
                </a:solidFill>
              </a:rPr>
              <a:t>provincie</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Zante</a:t>
            </a:r>
            <a:r>
              <a:rPr lang="el-GR" sz="6525" b="0" dirty="0">
                <a:solidFill>
                  <a:schemeClr val="dk1"/>
                </a:solidFill>
              </a:rPr>
              <a:t>, </a:t>
            </a:r>
            <a:r>
              <a:rPr lang="el-GR" sz="6525" b="0" dirty="0" err="1">
                <a:solidFill>
                  <a:schemeClr val="dk1"/>
                </a:solidFill>
              </a:rPr>
              <a:t>Cefalonia</a:t>
            </a:r>
            <a:r>
              <a:rPr lang="el-GR" sz="6525" b="0" dirty="0">
                <a:solidFill>
                  <a:schemeClr val="dk1"/>
                </a:solidFill>
              </a:rPr>
              <a:t>, </a:t>
            </a:r>
            <a:r>
              <a:rPr lang="el-GR" sz="6525" b="0" dirty="0" err="1">
                <a:solidFill>
                  <a:schemeClr val="dk1"/>
                </a:solidFill>
              </a:rPr>
              <a:t>Leucade</a:t>
            </a:r>
            <a:r>
              <a:rPr lang="el-GR" sz="6525" b="0" dirty="0">
                <a:solidFill>
                  <a:schemeClr val="dk1"/>
                </a:solidFill>
              </a:rPr>
              <a:t>, </a:t>
            </a:r>
            <a:r>
              <a:rPr lang="el-GR" sz="6525" b="0" dirty="0" err="1">
                <a:solidFill>
                  <a:schemeClr val="dk1"/>
                </a:solidFill>
              </a:rPr>
              <a:t>Prevesa</a:t>
            </a:r>
            <a:r>
              <a:rPr lang="el-GR" sz="6525" b="0" dirty="0">
                <a:solidFill>
                  <a:schemeClr val="dk1"/>
                </a:solidFill>
              </a:rPr>
              <a:t> e </a:t>
            </a:r>
            <a:r>
              <a:rPr lang="el-GR" sz="6525" b="0" dirty="0" err="1">
                <a:solidFill>
                  <a:schemeClr val="dk1"/>
                </a:solidFill>
              </a:rPr>
              <a:t>Tesprozia</a:t>
            </a:r>
            <a:r>
              <a:rPr lang="el-GR" sz="6525" b="0" dirty="0">
                <a:solidFill>
                  <a:schemeClr val="dk1"/>
                </a:solidFill>
              </a:rPr>
              <a:t>.</a:t>
            </a:r>
            <a:endParaRPr sz="6525"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6525" b="0" dirty="0" err="1">
                <a:solidFill>
                  <a:schemeClr val="dk1"/>
                </a:solidFill>
              </a:rPr>
              <a:t>Si</a:t>
            </a:r>
            <a:r>
              <a:rPr lang="el-GR" sz="6525" b="0" dirty="0">
                <a:solidFill>
                  <a:schemeClr val="dk1"/>
                </a:solidFill>
              </a:rPr>
              <a:t> </a:t>
            </a:r>
            <a:r>
              <a:rPr lang="el-GR" sz="6525" b="0" dirty="0" err="1">
                <a:solidFill>
                  <a:schemeClr val="dk1"/>
                </a:solidFill>
              </a:rPr>
              <a:t>ottiene</a:t>
            </a:r>
            <a:r>
              <a:rPr lang="el-GR" sz="6525" b="0" dirty="0">
                <a:solidFill>
                  <a:schemeClr val="dk1"/>
                </a:solidFill>
              </a:rPr>
              <a:t> </a:t>
            </a:r>
            <a:r>
              <a:rPr lang="el-GR" sz="6525" b="0" dirty="0" err="1">
                <a:solidFill>
                  <a:schemeClr val="dk1"/>
                </a:solidFill>
              </a:rPr>
              <a:t>da</a:t>
            </a:r>
            <a:r>
              <a:rPr lang="el-GR" sz="6525" b="0" dirty="0">
                <a:solidFill>
                  <a:schemeClr val="dk1"/>
                </a:solidFill>
              </a:rPr>
              <a:t> </a:t>
            </a:r>
            <a:r>
              <a:rPr lang="el-GR" sz="6525" b="0" dirty="0" err="1">
                <a:solidFill>
                  <a:schemeClr val="dk1"/>
                </a:solidFill>
              </a:rPr>
              <a:t>un</a:t>
            </a:r>
            <a:r>
              <a:rPr lang="el-GR" sz="6525" b="0" dirty="0">
                <a:solidFill>
                  <a:schemeClr val="dk1"/>
                </a:solidFill>
              </a:rPr>
              <a:t> </a:t>
            </a:r>
            <a:r>
              <a:rPr lang="el-GR" sz="6525" b="0" dirty="0" err="1">
                <a:solidFill>
                  <a:schemeClr val="dk1"/>
                </a:solidFill>
              </a:rPr>
              <a:t>albero</a:t>
            </a:r>
            <a:r>
              <a:rPr lang="el-GR" sz="6525" b="0" dirty="0">
                <a:solidFill>
                  <a:schemeClr val="dk1"/>
                </a:solidFill>
              </a:rPr>
              <a:t> </a:t>
            </a:r>
            <a:r>
              <a:rPr lang="el-GR" sz="6525" b="0" dirty="0" err="1">
                <a:solidFill>
                  <a:schemeClr val="dk1"/>
                </a:solidFill>
              </a:rPr>
              <a:t>che</a:t>
            </a:r>
            <a:r>
              <a:rPr lang="el-GR" sz="6525" b="0" dirty="0">
                <a:solidFill>
                  <a:schemeClr val="dk1"/>
                </a:solidFill>
              </a:rPr>
              <a:t> </a:t>
            </a:r>
            <a:r>
              <a:rPr lang="el-GR" sz="6525" b="0" dirty="0" err="1">
                <a:solidFill>
                  <a:schemeClr val="dk1"/>
                </a:solidFill>
              </a:rPr>
              <a:t>cresce</a:t>
            </a:r>
            <a:r>
              <a:rPr lang="el-GR" sz="6525" b="0" dirty="0">
                <a:solidFill>
                  <a:schemeClr val="dk1"/>
                </a:solidFill>
              </a:rPr>
              <a:t> </a:t>
            </a:r>
            <a:r>
              <a:rPr lang="el-GR" sz="6525" b="0" dirty="0" err="1">
                <a:solidFill>
                  <a:schemeClr val="dk1"/>
                </a:solidFill>
              </a:rPr>
              <a:t>fino</a:t>
            </a:r>
            <a:r>
              <a:rPr lang="el-GR" sz="6525" b="0" dirty="0">
                <a:solidFill>
                  <a:schemeClr val="dk1"/>
                </a:solidFill>
              </a:rPr>
              <a:t> a </a:t>
            </a:r>
            <a:r>
              <a:rPr lang="el-GR" sz="6525" b="0" dirty="0" err="1">
                <a:solidFill>
                  <a:schemeClr val="dk1"/>
                </a:solidFill>
              </a:rPr>
              <a:t>raggiungere</a:t>
            </a:r>
            <a:r>
              <a:rPr lang="el-GR" sz="6525" b="0" dirty="0">
                <a:solidFill>
                  <a:schemeClr val="dk1"/>
                </a:solidFill>
              </a:rPr>
              <a:t> 12 – 14 </a:t>
            </a:r>
            <a:r>
              <a:rPr lang="el-GR" sz="6525" b="0" dirty="0" err="1">
                <a:solidFill>
                  <a:schemeClr val="dk1"/>
                </a:solidFill>
              </a:rPr>
              <a:t>metri</a:t>
            </a:r>
            <a:r>
              <a:rPr lang="el-GR" sz="6525" b="0" dirty="0">
                <a:solidFill>
                  <a:schemeClr val="dk1"/>
                </a:solidFill>
              </a:rPr>
              <a:t> </a:t>
            </a:r>
            <a:r>
              <a:rPr lang="el-GR" sz="6525" b="0" dirty="0" err="1">
                <a:solidFill>
                  <a:schemeClr val="dk1"/>
                </a:solidFill>
              </a:rPr>
              <a:t>di</a:t>
            </a:r>
            <a:r>
              <a:rPr lang="en-US" sz="6525" b="0" dirty="0">
                <a:solidFill>
                  <a:schemeClr val="dk1"/>
                </a:solidFill>
              </a:rPr>
              <a:t> </a:t>
            </a:r>
            <a:r>
              <a:rPr lang="el-GR" sz="6525" b="0" dirty="0" err="1">
                <a:solidFill>
                  <a:schemeClr val="dk1"/>
                </a:solidFill>
              </a:rPr>
              <a:t>altezza</a:t>
            </a:r>
            <a:r>
              <a:rPr lang="el-GR" sz="6525" b="0" dirty="0">
                <a:solidFill>
                  <a:schemeClr val="dk1"/>
                </a:solidFill>
              </a:rPr>
              <a:t>. </a:t>
            </a:r>
            <a:r>
              <a:rPr lang="el-GR" sz="6525" b="0" dirty="0" err="1">
                <a:solidFill>
                  <a:schemeClr val="dk1"/>
                </a:solidFill>
              </a:rPr>
              <a:t>Il</a:t>
            </a:r>
            <a:r>
              <a:rPr lang="el-GR" sz="6525" b="0" dirty="0">
                <a:solidFill>
                  <a:schemeClr val="dk1"/>
                </a:solidFill>
              </a:rPr>
              <a:t> </a:t>
            </a:r>
            <a:r>
              <a:rPr lang="el-GR" sz="6525" b="0" dirty="0" err="1">
                <a:solidFill>
                  <a:schemeClr val="dk1"/>
                </a:solidFill>
              </a:rPr>
              <a:t>frutto</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questa</a:t>
            </a:r>
            <a:r>
              <a:rPr lang="el-GR" sz="6525" b="0" dirty="0">
                <a:solidFill>
                  <a:schemeClr val="dk1"/>
                </a:solidFill>
              </a:rPr>
              <a:t> </a:t>
            </a:r>
            <a:r>
              <a:rPr lang="el-GR" sz="6525" b="0" dirty="0" err="1">
                <a:solidFill>
                  <a:schemeClr val="dk1"/>
                </a:solidFill>
              </a:rPr>
              <a:t>varietà</a:t>
            </a:r>
            <a:r>
              <a:rPr lang="el-GR" sz="6525" b="0" dirty="0">
                <a:solidFill>
                  <a:schemeClr val="dk1"/>
                </a:solidFill>
              </a:rPr>
              <a:t> </a:t>
            </a:r>
            <a:r>
              <a:rPr lang="el-GR" sz="6525" b="0" dirty="0" err="1">
                <a:solidFill>
                  <a:schemeClr val="dk1"/>
                </a:solidFill>
              </a:rPr>
              <a:t>ha</a:t>
            </a:r>
            <a:r>
              <a:rPr lang="el-GR" sz="6525" b="0" dirty="0">
                <a:solidFill>
                  <a:schemeClr val="dk1"/>
                </a:solidFill>
              </a:rPr>
              <a:t> </a:t>
            </a:r>
            <a:r>
              <a:rPr lang="el-GR" sz="6525" b="0" dirty="0" err="1">
                <a:solidFill>
                  <a:schemeClr val="dk1"/>
                </a:solidFill>
              </a:rPr>
              <a:t>forma</a:t>
            </a:r>
            <a:r>
              <a:rPr lang="el-GR" sz="6525" b="0" dirty="0">
                <a:solidFill>
                  <a:schemeClr val="dk1"/>
                </a:solidFill>
              </a:rPr>
              <a:t> </a:t>
            </a:r>
            <a:r>
              <a:rPr lang="el-GR" sz="6525" b="0" dirty="0" err="1">
                <a:solidFill>
                  <a:schemeClr val="dk1"/>
                </a:solidFill>
              </a:rPr>
              <a:t>cilindro-conica</a:t>
            </a:r>
            <a:r>
              <a:rPr lang="el-GR" sz="6525" b="0" dirty="0">
                <a:solidFill>
                  <a:schemeClr val="dk1"/>
                </a:solidFill>
              </a:rPr>
              <a:t>, </a:t>
            </a:r>
            <a:r>
              <a:rPr lang="el-GR" sz="6525" b="0" dirty="0" err="1">
                <a:solidFill>
                  <a:schemeClr val="dk1"/>
                </a:solidFill>
              </a:rPr>
              <a:t>peso</a:t>
            </a:r>
            <a:r>
              <a:rPr lang="el-GR" sz="6525" b="0" dirty="0">
                <a:solidFill>
                  <a:schemeClr val="dk1"/>
                </a:solidFill>
              </a:rPr>
              <a:t> </a:t>
            </a:r>
            <a:r>
              <a:rPr lang="el-GR" sz="6525" b="0" dirty="0" err="1">
                <a:solidFill>
                  <a:schemeClr val="dk1"/>
                </a:solidFill>
              </a:rPr>
              <a:t>medio</a:t>
            </a:r>
            <a:r>
              <a:rPr lang="el-GR" sz="6525" b="0" dirty="0">
                <a:solidFill>
                  <a:schemeClr val="dk1"/>
                </a:solidFill>
              </a:rPr>
              <a:t> </a:t>
            </a:r>
            <a:r>
              <a:rPr lang="el-GR" sz="6525" b="0" dirty="0" err="1">
                <a:solidFill>
                  <a:schemeClr val="dk1"/>
                </a:solidFill>
              </a:rPr>
              <a:t>di</a:t>
            </a:r>
            <a:r>
              <a:rPr lang="el-GR" sz="6525" b="0" dirty="0">
                <a:solidFill>
                  <a:schemeClr val="dk1"/>
                </a:solidFill>
              </a:rPr>
              <a:t> 2,3 g </a:t>
            </a:r>
            <a:r>
              <a:rPr lang="el-GR" sz="6525" b="0" dirty="0" err="1">
                <a:solidFill>
                  <a:schemeClr val="dk1"/>
                </a:solidFill>
              </a:rPr>
              <a:t>ed</a:t>
            </a:r>
            <a:r>
              <a:rPr lang="el-GR" sz="6525" b="0" dirty="0">
                <a:solidFill>
                  <a:schemeClr val="dk1"/>
                </a:solidFill>
              </a:rPr>
              <a:t> </a:t>
            </a:r>
            <a:r>
              <a:rPr lang="el-GR" sz="6525" b="0" dirty="0" err="1">
                <a:solidFill>
                  <a:schemeClr val="dk1"/>
                </a:solidFill>
              </a:rPr>
              <a:t>un</a:t>
            </a:r>
            <a:r>
              <a:rPr lang="el-GR" sz="6525" b="0" dirty="0">
                <a:solidFill>
                  <a:schemeClr val="dk1"/>
                </a:solidFill>
              </a:rPr>
              <a:t> </a:t>
            </a:r>
            <a:r>
              <a:rPr lang="el-GR" sz="6525" b="0" dirty="0" err="1">
                <a:solidFill>
                  <a:schemeClr val="dk1"/>
                </a:solidFill>
              </a:rPr>
              <a:t>contenuto</a:t>
            </a:r>
            <a:r>
              <a:rPr lang="el-GR" sz="6525" b="0" dirty="0">
                <a:solidFill>
                  <a:schemeClr val="dk1"/>
                </a:solidFill>
              </a:rPr>
              <a:t> in </a:t>
            </a:r>
            <a:r>
              <a:rPr lang="el-GR" sz="6525" b="0" dirty="0" err="1">
                <a:solidFill>
                  <a:schemeClr val="dk1"/>
                </a:solidFill>
              </a:rPr>
              <a:t>olio</a:t>
            </a:r>
            <a:r>
              <a:rPr lang="el-GR" sz="6525" b="0" dirty="0">
                <a:solidFill>
                  <a:schemeClr val="dk1"/>
                </a:solidFill>
              </a:rPr>
              <a:t> </a:t>
            </a:r>
            <a:r>
              <a:rPr lang="el-GR" sz="6525" b="0" dirty="0" err="1">
                <a:solidFill>
                  <a:schemeClr val="dk1"/>
                </a:solidFill>
              </a:rPr>
              <a:t>fino</a:t>
            </a:r>
            <a:r>
              <a:rPr lang="el-GR" sz="6525" b="0" dirty="0">
                <a:solidFill>
                  <a:schemeClr val="dk1"/>
                </a:solidFill>
              </a:rPr>
              <a:t> a 19%. È </a:t>
            </a:r>
            <a:r>
              <a:rPr lang="el-GR" sz="6525" b="0" dirty="0" err="1">
                <a:solidFill>
                  <a:schemeClr val="dk1"/>
                </a:solidFill>
              </a:rPr>
              <a:t>una</a:t>
            </a:r>
            <a:r>
              <a:rPr lang="el-GR" sz="6525" b="0" dirty="0">
                <a:solidFill>
                  <a:schemeClr val="dk1"/>
                </a:solidFill>
              </a:rPr>
              <a:t> </a:t>
            </a:r>
            <a:r>
              <a:rPr lang="el-GR" sz="6525" b="0" dirty="0" err="1">
                <a:solidFill>
                  <a:schemeClr val="dk1"/>
                </a:solidFill>
              </a:rPr>
              <a:t>varietà</a:t>
            </a:r>
            <a:r>
              <a:rPr lang="el-GR" sz="6525" b="0" dirty="0">
                <a:solidFill>
                  <a:schemeClr val="dk1"/>
                </a:solidFill>
              </a:rPr>
              <a:t> </a:t>
            </a:r>
            <a:r>
              <a:rPr lang="el-GR" sz="6525" b="0" dirty="0" err="1">
                <a:solidFill>
                  <a:schemeClr val="dk1"/>
                </a:solidFill>
              </a:rPr>
              <a:t>cresce</a:t>
            </a:r>
            <a:r>
              <a:rPr lang="el-GR" sz="6525" b="0" dirty="0">
                <a:solidFill>
                  <a:schemeClr val="dk1"/>
                </a:solidFill>
              </a:rPr>
              <a:t> </a:t>
            </a:r>
            <a:r>
              <a:rPr lang="el-GR" sz="6525" b="0" dirty="0" err="1">
                <a:solidFill>
                  <a:schemeClr val="dk1"/>
                </a:solidFill>
              </a:rPr>
              <a:t>bene</a:t>
            </a:r>
            <a:r>
              <a:rPr lang="el-GR" sz="6525" b="0" dirty="0">
                <a:solidFill>
                  <a:schemeClr val="dk1"/>
                </a:solidFill>
              </a:rPr>
              <a:t> in </a:t>
            </a:r>
            <a:r>
              <a:rPr lang="el-GR" sz="6525" b="0" dirty="0" err="1">
                <a:solidFill>
                  <a:schemeClr val="dk1"/>
                </a:solidFill>
              </a:rPr>
              <a:t>condizioni</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elevata</a:t>
            </a:r>
            <a:r>
              <a:rPr lang="el-GR" sz="6525" b="0" dirty="0">
                <a:solidFill>
                  <a:schemeClr val="dk1"/>
                </a:solidFill>
              </a:rPr>
              <a:t> </a:t>
            </a:r>
            <a:r>
              <a:rPr lang="el-GR" sz="6525" b="0" dirty="0" err="1">
                <a:solidFill>
                  <a:schemeClr val="dk1"/>
                </a:solidFill>
              </a:rPr>
              <a:t>umidità</a:t>
            </a:r>
            <a:r>
              <a:rPr lang="el-GR" sz="6525" b="0" dirty="0">
                <a:solidFill>
                  <a:schemeClr val="dk1"/>
                </a:solidFill>
              </a:rPr>
              <a:t>, </a:t>
            </a:r>
            <a:r>
              <a:rPr lang="el-GR" sz="6525" b="0" dirty="0" err="1">
                <a:solidFill>
                  <a:schemeClr val="dk1"/>
                </a:solidFill>
              </a:rPr>
              <a:t>perciò</a:t>
            </a:r>
            <a:r>
              <a:rPr lang="el-GR" sz="6525" b="0" dirty="0">
                <a:solidFill>
                  <a:schemeClr val="dk1"/>
                </a:solidFill>
              </a:rPr>
              <a:t> </a:t>
            </a:r>
            <a:r>
              <a:rPr lang="el-GR" sz="6525" b="0" dirty="0" err="1">
                <a:solidFill>
                  <a:schemeClr val="dk1"/>
                </a:solidFill>
              </a:rPr>
              <a:t>attecchisce</a:t>
            </a:r>
            <a:r>
              <a:rPr lang="el-GR" sz="6525" b="0" dirty="0">
                <a:solidFill>
                  <a:schemeClr val="dk1"/>
                </a:solidFill>
              </a:rPr>
              <a:t> in </a:t>
            </a:r>
            <a:r>
              <a:rPr lang="el-GR" sz="6525" b="0" dirty="0" err="1">
                <a:solidFill>
                  <a:schemeClr val="dk1"/>
                </a:solidFill>
              </a:rPr>
              <a:t>zone</a:t>
            </a:r>
            <a:r>
              <a:rPr lang="el-GR" sz="6525" b="0" dirty="0">
                <a:solidFill>
                  <a:schemeClr val="dk1"/>
                </a:solidFill>
              </a:rPr>
              <a:t> </a:t>
            </a:r>
            <a:r>
              <a:rPr lang="el-GR" sz="6525" b="0" dirty="0" err="1">
                <a:solidFill>
                  <a:schemeClr val="dk1"/>
                </a:solidFill>
              </a:rPr>
              <a:t>caratterizzate</a:t>
            </a:r>
            <a:r>
              <a:rPr lang="el-GR" sz="6525" b="0" dirty="0">
                <a:solidFill>
                  <a:schemeClr val="dk1"/>
                </a:solidFill>
              </a:rPr>
              <a:t> </a:t>
            </a:r>
            <a:r>
              <a:rPr lang="el-GR" sz="6525" b="0" dirty="0" err="1">
                <a:solidFill>
                  <a:schemeClr val="dk1"/>
                </a:solidFill>
              </a:rPr>
              <a:t>da</a:t>
            </a:r>
            <a:r>
              <a:rPr lang="el-GR" sz="6525" b="0" dirty="0">
                <a:solidFill>
                  <a:schemeClr val="dk1"/>
                </a:solidFill>
              </a:rPr>
              <a:t> </a:t>
            </a:r>
            <a:r>
              <a:rPr lang="el-GR" sz="6525" b="0" dirty="0" err="1">
                <a:solidFill>
                  <a:schemeClr val="dk1"/>
                </a:solidFill>
              </a:rPr>
              <a:t>continue</a:t>
            </a:r>
            <a:r>
              <a:rPr lang="el-GR" sz="6525" b="0" dirty="0">
                <a:solidFill>
                  <a:schemeClr val="dk1"/>
                </a:solidFill>
              </a:rPr>
              <a:t> </a:t>
            </a:r>
            <a:r>
              <a:rPr lang="el-GR" sz="6525" b="0" dirty="0" err="1">
                <a:solidFill>
                  <a:schemeClr val="dk1"/>
                </a:solidFill>
              </a:rPr>
              <a:t>precipitazioni</a:t>
            </a:r>
            <a:r>
              <a:rPr lang="el-GR" sz="6525" b="0" dirty="0">
                <a:solidFill>
                  <a:schemeClr val="dk1"/>
                </a:solidFill>
              </a:rPr>
              <a:t> </a:t>
            </a:r>
            <a:r>
              <a:rPr lang="el-GR" sz="6525" b="0" dirty="0" err="1">
                <a:solidFill>
                  <a:schemeClr val="dk1"/>
                </a:solidFill>
              </a:rPr>
              <a:t>ed</a:t>
            </a:r>
            <a:r>
              <a:rPr lang="el-GR" sz="6525" b="0" dirty="0">
                <a:solidFill>
                  <a:schemeClr val="dk1"/>
                </a:solidFill>
              </a:rPr>
              <a:t> </a:t>
            </a:r>
            <a:r>
              <a:rPr lang="el-GR" sz="6525" b="0" dirty="0" err="1">
                <a:solidFill>
                  <a:schemeClr val="dk1"/>
                </a:solidFill>
              </a:rPr>
              <a:t>alta</a:t>
            </a:r>
            <a:r>
              <a:rPr lang="el-GR" sz="6525" b="0" dirty="0">
                <a:solidFill>
                  <a:schemeClr val="dk1"/>
                </a:solidFill>
              </a:rPr>
              <a:t> </a:t>
            </a:r>
            <a:r>
              <a:rPr lang="el-GR" sz="6525" b="0" dirty="0" err="1">
                <a:solidFill>
                  <a:schemeClr val="dk1"/>
                </a:solidFill>
              </a:rPr>
              <a:t>umidità</a:t>
            </a:r>
            <a:r>
              <a:rPr lang="el-GR" sz="6525" b="0" dirty="0">
                <a:solidFill>
                  <a:schemeClr val="dk1"/>
                </a:solidFill>
              </a:rPr>
              <a:t>.</a:t>
            </a:r>
            <a:endParaRPr sz="6525"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6525" b="0" dirty="0" err="1">
                <a:solidFill>
                  <a:schemeClr val="dk1"/>
                </a:solidFill>
              </a:rPr>
              <a:t>Si</a:t>
            </a:r>
            <a:r>
              <a:rPr lang="el-GR" sz="6525" b="0" dirty="0">
                <a:solidFill>
                  <a:schemeClr val="dk1"/>
                </a:solidFill>
              </a:rPr>
              <a:t> </a:t>
            </a:r>
            <a:r>
              <a:rPr lang="el-GR" sz="6525" b="0" dirty="0" err="1">
                <a:solidFill>
                  <a:schemeClr val="dk1"/>
                </a:solidFill>
              </a:rPr>
              <a:t>usa</a:t>
            </a:r>
            <a:r>
              <a:rPr lang="el-GR" sz="6525" b="0" dirty="0">
                <a:solidFill>
                  <a:schemeClr val="dk1"/>
                </a:solidFill>
              </a:rPr>
              <a:t> </a:t>
            </a:r>
            <a:r>
              <a:rPr lang="el-GR" sz="6525" b="0" dirty="0" err="1">
                <a:solidFill>
                  <a:schemeClr val="dk1"/>
                </a:solidFill>
              </a:rPr>
              <a:t>principalmente</a:t>
            </a:r>
            <a:r>
              <a:rPr lang="el-GR" sz="6525" b="0" dirty="0">
                <a:solidFill>
                  <a:schemeClr val="dk1"/>
                </a:solidFill>
              </a:rPr>
              <a:t> per </a:t>
            </a:r>
            <a:r>
              <a:rPr lang="el-GR" sz="6525" b="0" dirty="0" err="1">
                <a:solidFill>
                  <a:schemeClr val="dk1"/>
                </a:solidFill>
              </a:rPr>
              <a:t>la</a:t>
            </a:r>
            <a:r>
              <a:rPr lang="el-GR" sz="6525" b="0" dirty="0">
                <a:solidFill>
                  <a:schemeClr val="dk1"/>
                </a:solidFill>
              </a:rPr>
              <a:t> </a:t>
            </a:r>
            <a:r>
              <a:rPr lang="el-GR" sz="6525" b="0" dirty="0" err="1">
                <a:solidFill>
                  <a:schemeClr val="dk1"/>
                </a:solidFill>
              </a:rPr>
              <a:t>produzione</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olio</a:t>
            </a:r>
            <a:r>
              <a:rPr lang="el-GR" sz="6525" b="0" dirty="0">
                <a:solidFill>
                  <a:schemeClr val="dk1"/>
                </a:solidFill>
              </a:rPr>
              <a:t> </a:t>
            </a:r>
            <a:r>
              <a:rPr lang="el-GR" sz="6525" b="0" dirty="0" err="1">
                <a:solidFill>
                  <a:schemeClr val="dk1"/>
                </a:solidFill>
              </a:rPr>
              <a:t>d’oliva</a:t>
            </a:r>
            <a:r>
              <a:rPr lang="el-GR" sz="6525" b="0" dirty="0">
                <a:solidFill>
                  <a:schemeClr val="dk1"/>
                </a:solidFill>
              </a:rPr>
              <a:t> </a:t>
            </a:r>
            <a:r>
              <a:rPr lang="el-GR" sz="6525" b="0" dirty="0" err="1">
                <a:solidFill>
                  <a:schemeClr val="dk1"/>
                </a:solidFill>
              </a:rPr>
              <a:t>di</a:t>
            </a:r>
            <a:r>
              <a:rPr lang="el-GR" sz="6525" b="0" dirty="0">
                <a:solidFill>
                  <a:schemeClr val="dk1"/>
                </a:solidFill>
              </a:rPr>
              <a:t> </a:t>
            </a:r>
            <a:r>
              <a:rPr lang="el-GR" sz="6525" b="0" dirty="0" err="1">
                <a:solidFill>
                  <a:schemeClr val="dk1"/>
                </a:solidFill>
              </a:rPr>
              <a:t>buona</a:t>
            </a:r>
            <a:r>
              <a:rPr lang="el-GR" sz="6525" b="0" dirty="0">
                <a:solidFill>
                  <a:schemeClr val="dk1"/>
                </a:solidFill>
              </a:rPr>
              <a:t> </a:t>
            </a:r>
            <a:r>
              <a:rPr lang="el-GR" sz="6525" b="0" dirty="0" err="1">
                <a:solidFill>
                  <a:schemeClr val="dk1"/>
                </a:solidFill>
              </a:rPr>
              <a:t>qualità</a:t>
            </a:r>
            <a:r>
              <a:rPr lang="el-GR" sz="6525" b="0" dirty="0">
                <a:solidFill>
                  <a:schemeClr val="dk1"/>
                </a:solidFill>
              </a:rPr>
              <a:t>.</a:t>
            </a:r>
            <a:endParaRPr sz="6525" b="0" dirty="0">
              <a:solidFill>
                <a:schemeClr val="dk1"/>
              </a:solidFill>
            </a:endParaRPr>
          </a:p>
          <a:p>
            <a:pPr marL="0" lvl="0" indent="0" algn="just" rtl="0">
              <a:lnSpc>
                <a:spcPct val="120000"/>
              </a:lnSpc>
              <a:spcBef>
                <a:spcPts val="600"/>
              </a:spcBef>
              <a:spcAft>
                <a:spcPts val="0"/>
              </a:spcAft>
              <a:buClr>
                <a:schemeClr val="dk1"/>
              </a:buClr>
              <a:buSzPct val="100000"/>
              <a:buNone/>
            </a:pPr>
            <a:endParaRPr sz="16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03" name="Google Shape;103;p3"/>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04" name="Google Shape;104;p3"/>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105" name="Google Shape;105;p3" descr="C:\Users\user\AppData\Local\Microsoft\Windows\Temporary Internet Files\Content.Outlook\0TVTFSZK\AUTHENTIC-OLIVE-NET_Logo.png"/>
          <p:cNvPicPr preferRelativeResize="0"/>
          <p:nvPr/>
        </p:nvPicPr>
        <p:blipFill rotWithShape="1">
          <a:blip r:embed="rId4">
            <a:alphaModFix/>
          </a:blip>
          <a:srcRect/>
          <a:stretch/>
        </p:blipFill>
        <p:spPr>
          <a:xfrm>
            <a:off x="7173775" y="0"/>
            <a:ext cx="1970225" cy="653275"/>
          </a:xfrm>
          <a:prstGeom prst="rect">
            <a:avLst/>
          </a:prstGeom>
          <a:noFill/>
          <a:ln>
            <a:noFill/>
          </a:ln>
        </p:spPr>
      </p:pic>
      <p:pic>
        <p:nvPicPr>
          <p:cNvPr id="106" name="Google Shape;106;p3"/>
          <p:cNvPicPr preferRelativeResize="0"/>
          <p:nvPr/>
        </p:nvPicPr>
        <p:blipFill rotWithShape="1">
          <a:blip r:embed="rId5">
            <a:alphaModFix/>
          </a:blip>
          <a:srcRect/>
          <a:stretch/>
        </p:blipFill>
        <p:spPr>
          <a:xfrm>
            <a:off x="0" y="6098"/>
            <a:ext cx="697250" cy="578301"/>
          </a:xfrm>
          <a:prstGeom prst="rect">
            <a:avLst/>
          </a:prstGeom>
          <a:noFill/>
          <a:ln>
            <a:noFill/>
          </a:ln>
        </p:spPr>
      </p:pic>
      <p:pic>
        <p:nvPicPr>
          <p:cNvPr id="107" name="Google Shape;107;p3"/>
          <p:cNvPicPr preferRelativeResize="0"/>
          <p:nvPr/>
        </p:nvPicPr>
        <p:blipFill rotWithShape="1">
          <a:blip r:embed="rId6">
            <a:alphaModFix/>
          </a:blip>
          <a:srcRect/>
          <a:stretch/>
        </p:blipFill>
        <p:spPr>
          <a:xfrm>
            <a:off x="4427984" y="1700808"/>
            <a:ext cx="4130149" cy="273630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4"/>
          <p:cNvSpPr txBox="1">
            <a:spLocks noGrp="1"/>
          </p:cNvSpPr>
          <p:nvPr>
            <p:ph type="title"/>
          </p:nvPr>
        </p:nvSpPr>
        <p:spPr>
          <a:xfrm>
            <a:off x="179512" y="713740"/>
            <a:ext cx="8754176" cy="199518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a:solidFill>
                  <a:srgbClr val="000000"/>
                </a:solidFill>
                <a:latin typeface="Arial"/>
                <a:ea typeface="Arial"/>
                <a:cs typeface="Arial"/>
                <a:sym typeface="Arial"/>
              </a:rPr>
            </a:br>
            <a:br>
              <a:rPr lang="el-GR" sz="3600" b="1">
                <a:solidFill>
                  <a:srgbClr val="000000"/>
                </a:solidFill>
                <a:latin typeface="Arial"/>
                <a:ea typeface="Arial"/>
                <a:cs typeface="Arial"/>
                <a:sym typeface="Arial"/>
              </a:rPr>
            </a:br>
            <a:r>
              <a:rPr lang="el-GR" sz="3600" b="1">
                <a:solidFill>
                  <a:srgbClr val="000000"/>
                </a:solidFill>
                <a:latin typeface="Arial"/>
                <a:ea typeface="Arial"/>
                <a:cs typeface="Arial"/>
                <a:sym typeface="Arial"/>
              </a:rPr>
              <a:t>   </a:t>
            </a:r>
            <a:r>
              <a:rPr lang="el-GR" sz="2000" b="1">
                <a:solidFill>
                  <a:srgbClr val="000000"/>
                </a:solidFill>
              </a:rPr>
              <a:t>VARIETA LOCALI DIOLIVE DALLA ZONA COMUNE TRANSFRONTALIERA GRECIA – ITALIA Favolosa FS – 17</a:t>
            </a:r>
            <a:endParaRPr sz="2000" b="1">
              <a:solidFill>
                <a:srgbClr val="000000"/>
              </a:solidFill>
            </a:endParaRPr>
          </a:p>
          <a:p>
            <a:pPr marL="0" lvl="0" indent="0" algn="ctr" rtl="0">
              <a:lnSpc>
                <a:spcPct val="115000"/>
              </a:lnSpc>
              <a:spcBef>
                <a:spcPts val="0"/>
              </a:spcBef>
              <a:spcAft>
                <a:spcPts val="0"/>
              </a:spcAft>
              <a:buClr>
                <a:srgbClr val="000000"/>
              </a:buClr>
              <a:buSzPct val="163636"/>
              <a:buFont typeface="Arial"/>
              <a:buNone/>
            </a:pPr>
            <a:br>
              <a:rPr lang="el-GR" sz="2200" b="1">
                <a:solidFill>
                  <a:srgbClr val="000000"/>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r>
              <a:rPr lang="el-GR" sz="3200">
                <a:solidFill>
                  <a:srgbClr val="47796A"/>
                </a:solidFill>
              </a:rPr>
              <a:t> </a:t>
            </a:r>
            <a:endParaRPr sz="3200">
              <a:solidFill>
                <a:srgbClr val="47796A"/>
              </a:solidFill>
            </a:endParaRPr>
          </a:p>
        </p:txBody>
      </p:sp>
      <p:sp>
        <p:nvSpPr>
          <p:cNvPr id="114" name="Google Shape;114;p4"/>
          <p:cNvSpPr txBox="1">
            <a:spLocks noGrp="1"/>
          </p:cNvSpPr>
          <p:nvPr>
            <p:ph type="body" idx="1"/>
          </p:nvPr>
        </p:nvSpPr>
        <p:spPr>
          <a:xfrm>
            <a:off x="408461" y="1511451"/>
            <a:ext cx="3692100" cy="4968600"/>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0"/>
              </a:spcAft>
              <a:buClr>
                <a:schemeClr val="dk1"/>
              </a:buClr>
              <a:buSzPts val="275"/>
              <a:buFont typeface="Arial"/>
              <a:buNone/>
            </a:pPr>
            <a:r>
              <a:rPr lang="el-GR" sz="5936" b="0" dirty="0" err="1">
                <a:solidFill>
                  <a:schemeClr val="dk2"/>
                </a:solidFill>
              </a:rPr>
              <a:t>La</a:t>
            </a:r>
            <a:r>
              <a:rPr lang="el-GR" sz="5936" b="0" dirty="0">
                <a:solidFill>
                  <a:schemeClr val="dk2"/>
                </a:solidFill>
              </a:rPr>
              <a:t> </a:t>
            </a:r>
            <a:r>
              <a:rPr lang="el-GR" sz="5936" b="0" dirty="0" err="1">
                <a:solidFill>
                  <a:schemeClr val="dk2"/>
                </a:solidFill>
              </a:rPr>
              <a:t>varietà</a:t>
            </a:r>
            <a:r>
              <a:rPr lang="el-GR" sz="5936" b="0" dirty="0">
                <a:solidFill>
                  <a:schemeClr val="dk2"/>
                </a:solidFill>
              </a:rPr>
              <a:t> </a:t>
            </a:r>
            <a:r>
              <a:rPr lang="el-GR" sz="5936" b="0" dirty="0" err="1">
                <a:solidFill>
                  <a:schemeClr val="dk2"/>
                </a:solidFill>
              </a:rPr>
              <a:t>Favolosa</a:t>
            </a:r>
            <a:r>
              <a:rPr lang="el-GR" sz="5936" b="0" dirty="0">
                <a:solidFill>
                  <a:schemeClr val="dk2"/>
                </a:solidFill>
              </a:rPr>
              <a:t> FS – 17 </a:t>
            </a:r>
            <a:r>
              <a:rPr lang="el-GR" sz="5936" b="0" dirty="0" err="1">
                <a:solidFill>
                  <a:schemeClr val="dk2"/>
                </a:solidFill>
              </a:rPr>
              <a:t>proviene</a:t>
            </a:r>
            <a:r>
              <a:rPr lang="el-GR" sz="5936" b="0" dirty="0">
                <a:solidFill>
                  <a:schemeClr val="dk2"/>
                </a:solidFill>
              </a:rPr>
              <a:t> </a:t>
            </a:r>
            <a:r>
              <a:rPr lang="el-GR" sz="5936" b="0" dirty="0" err="1">
                <a:solidFill>
                  <a:schemeClr val="dk2"/>
                </a:solidFill>
              </a:rPr>
              <a:t>dalla</a:t>
            </a:r>
            <a:r>
              <a:rPr lang="el-GR" sz="5936" b="0" dirty="0">
                <a:solidFill>
                  <a:schemeClr val="dk2"/>
                </a:solidFill>
              </a:rPr>
              <a:t> </a:t>
            </a:r>
            <a:r>
              <a:rPr lang="el-GR" sz="5936" b="0" dirty="0" err="1">
                <a:solidFill>
                  <a:schemeClr val="dk2"/>
                </a:solidFill>
              </a:rPr>
              <a:t>varietà</a:t>
            </a:r>
            <a:r>
              <a:rPr lang="el-GR" sz="5936" b="0" dirty="0">
                <a:solidFill>
                  <a:schemeClr val="dk2"/>
                </a:solidFill>
              </a:rPr>
              <a:t> </a:t>
            </a:r>
            <a:r>
              <a:rPr lang="el-GR" sz="5936" b="0" dirty="0" err="1">
                <a:solidFill>
                  <a:schemeClr val="dk2"/>
                </a:solidFill>
              </a:rPr>
              <a:t>Frantoio</a:t>
            </a:r>
            <a:r>
              <a:rPr lang="el-GR" sz="5936" b="0" dirty="0">
                <a:solidFill>
                  <a:schemeClr val="dk2"/>
                </a:solidFill>
              </a:rPr>
              <a:t>, </a:t>
            </a:r>
            <a:r>
              <a:rPr lang="el-GR" sz="5936" b="0" dirty="0" err="1">
                <a:solidFill>
                  <a:schemeClr val="dk2"/>
                </a:solidFill>
              </a:rPr>
              <a:t>una</a:t>
            </a:r>
            <a:r>
              <a:rPr lang="el-GR" sz="5936" b="0" dirty="0">
                <a:solidFill>
                  <a:schemeClr val="dk2"/>
                </a:solidFill>
              </a:rPr>
              <a:t> </a:t>
            </a:r>
            <a:r>
              <a:rPr lang="el-GR" sz="5936" b="0" dirty="0" err="1">
                <a:solidFill>
                  <a:schemeClr val="dk2"/>
                </a:solidFill>
              </a:rPr>
              <a:t>delle</a:t>
            </a:r>
            <a:r>
              <a:rPr lang="el-GR" sz="5936" b="0" dirty="0">
                <a:solidFill>
                  <a:schemeClr val="dk2"/>
                </a:solidFill>
              </a:rPr>
              <a:t> </a:t>
            </a:r>
            <a:r>
              <a:rPr lang="el-GR" sz="5936" b="0" dirty="0" err="1">
                <a:solidFill>
                  <a:schemeClr val="dk2"/>
                </a:solidFill>
              </a:rPr>
              <a:t>più</a:t>
            </a:r>
            <a:r>
              <a:rPr lang="en-US" sz="5936" b="0" dirty="0">
                <a:solidFill>
                  <a:schemeClr val="dk2"/>
                </a:solidFill>
              </a:rPr>
              <a:t> </a:t>
            </a:r>
            <a:r>
              <a:rPr lang="el-GR" sz="5936" b="0" dirty="0" err="1">
                <a:solidFill>
                  <a:schemeClr val="dk2"/>
                </a:solidFill>
              </a:rPr>
              <a:t>popolari</a:t>
            </a:r>
            <a:r>
              <a:rPr lang="el-GR" sz="5936" b="0" dirty="0">
                <a:solidFill>
                  <a:schemeClr val="dk2"/>
                </a:solidFill>
              </a:rPr>
              <a:t> e </a:t>
            </a:r>
            <a:r>
              <a:rPr lang="el-GR" sz="5936" b="0" dirty="0" err="1">
                <a:solidFill>
                  <a:schemeClr val="dk2"/>
                </a:solidFill>
              </a:rPr>
              <a:t>che</a:t>
            </a:r>
            <a:r>
              <a:rPr lang="el-GR" sz="5936" b="0" dirty="0">
                <a:solidFill>
                  <a:schemeClr val="dk2"/>
                </a:solidFill>
              </a:rPr>
              <a:t> </a:t>
            </a:r>
            <a:r>
              <a:rPr lang="el-GR" sz="5936" b="0" dirty="0" err="1">
                <a:solidFill>
                  <a:schemeClr val="dk2"/>
                </a:solidFill>
              </a:rPr>
              <a:t>gode</a:t>
            </a:r>
            <a:r>
              <a:rPr lang="el-GR" sz="5936" b="0" dirty="0">
                <a:solidFill>
                  <a:schemeClr val="dk2"/>
                </a:solidFill>
              </a:rPr>
              <a:t> </a:t>
            </a:r>
            <a:r>
              <a:rPr lang="el-GR" sz="5936" b="0" dirty="0" err="1">
                <a:solidFill>
                  <a:schemeClr val="dk2"/>
                </a:solidFill>
              </a:rPr>
              <a:t>di</a:t>
            </a:r>
            <a:r>
              <a:rPr lang="el-GR" sz="5936" b="0" dirty="0">
                <a:solidFill>
                  <a:schemeClr val="dk2"/>
                </a:solidFill>
              </a:rPr>
              <a:t> </a:t>
            </a:r>
            <a:r>
              <a:rPr lang="el-GR" sz="5936" b="0" dirty="0" err="1">
                <a:solidFill>
                  <a:schemeClr val="dk2"/>
                </a:solidFill>
              </a:rPr>
              <a:t>ottima</a:t>
            </a:r>
            <a:r>
              <a:rPr lang="el-GR" sz="5936" b="0" dirty="0">
                <a:solidFill>
                  <a:schemeClr val="dk2"/>
                </a:solidFill>
              </a:rPr>
              <a:t> </a:t>
            </a:r>
            <a:r>
              <a:rPr lang="el-GR" sz="5936" b="0" dirty="0" err="1">
                <a:solidFill>
                  <a:schemeClr val="dk2"/>
                </a:solidFill>
              </a:rPr>
              <a:t>reputazione</a:t>
            </a:r>
            <a:r>
              <a:rPr lang="el-GR" sz="5936" b="0" dirty="0">
                <a:solidFill>
                  <a:schemeClr val="dk2"/>
                </a:solidFill>
              </a:rPr>
              <a:t> in </a:t>
            </a:r>
            <a:r>
              <a:rPr lang="el-GR" sz="5936" b="0" dirty="0" err="1">
                <a:solidFill>
                  <a:schemeClr val="dk2"/>
                </a:solidFill>
              </a:rPr>
              <a:t>Italia</a:t>
            </a:r>
            <a:r>
              <a:rPr lang="el-GR" sz="5936" b="0" dirty="0">
                <a:solidFill>
                  <a:schemeClr val="dk2"/>
                </a:solidFill>
              </a:rPr>
              <a:t>.</a:t>
            </a:r>
            <a:endParaRPr sz="5936" b="0" dirty="0">
              <a:solidFill>
                <a:schemeClr val="dk2"/>
              </a:solidFill>
            </a:endParaRPr>
          </a:p>
          <a:p>
            <a:pPr marL="0" lvl="0" indent="0" algn="just" rtl="0">
              <a:lnSpc>
                <a:spcPct val="120000"/>
              </a:lnSpc>
              <a:spcBef>
                <a:spcPts val="600"/>
              </a:spcBef>
              <a:spcAft>
                <a:spcPts val="0"/>
              </a:spcAft>
              <a:buClr>
                <a:schemeClr val="dk1"/>
              </a:buClr>
              <a:buSzPts val="275"/>
              <a:buFont typeface="Arial"/>
              <a:buNone/>
            </a:pPr>
            <a:r>
              <a:rPr lang="el-GR" sz="5936" b="0" dirty="0">
                <a:solidFill>
                  <a:schemeClr val="dk2"/>
                </a:solidFill>
              </a:rPr>
              <a:t>A </a:t>
            </a:r>
            <a:r>
              <a:rPr lang="el-GR" sz="5936" b="0" dirty="0" err="1">
                <a:solidFill>
                  <a:schemeClr val="dk2"/>
                </a:solidFill>
              </a:rPr>
              <a:t>causa</a:t>
            </a:r>
            <a:r>
              <a:rPr lang="el-GR" sz="5936" b="0" dirty="0">
                <a:solidFill>
                  <a:schemeClr val="dk2"/>
                </a:solidFill>
              </a:rPr>
              <a:t> </a:t>
            </a:r>
            <a:r>
              <a:rPr lang="el-GR" sz="5936" b="0" dirty="0" err="1">
                <a:solidFill>
                  <a:schemeClr val="dk2"/>
                </a:solidFill>
              </a:rPr>
              <a:t>delle</a:t>
            </a:r>
            <a:r>
              <a:rPr lang="el-GR" sz="5936" b="0" dirty="0">
                <a:solidFill>
                  <a:schemeClr val="dk2"/>
                </a:solidFill>
              </a:rPr>
              <a:t> </a:t>
            </a:r>
            <a:r>
              <a:rPr lang="el-GR" sz="5936" b="0" dirty="0" err="1">
                <a:solidFill>
                  <a:schemeClr val="dk2"/>
                </a:solidFill>
              </a:rPr>
              <a:t>sue</a:t>
            </a:r>
            <a:r>
              <a:rPr lang="el-GR" sz="5936" b="0" dirty="0">
                <a:solidFill>
                  <a:schemeClr val="dk2"/>
                </a:solidFill>
              </a:rPr>
              <a:t> </a:t>
            </a:r>
            <a:r>
              <a:rPr lang="el-GR" sz="5936" b="0" dirty="0" err="1">
                <a:solidFill>
                  <a:schemeClr val="dk2"/>
                </a:solidFill>
              </a:rPr>
              <a:t>caratteristiche</a:t>
            </a:r>
            <a:r>
              <a:rPr lang="el-GR" sz="5936" b="0" dirty="0">
                <a:solidFill>
                  <a:schemeClr val="dk2"/>
                </a:solidFill>
              </a:rPr>
              <a:t> </a:t>
            </a:r>
            <a:r>
              <a:rPr lang="el-GR" sz="5936" b="0" dirty="0" err="1">
                <a:solidFill>
                  <a:schemeClr val="dk2"/>
                </a:solidFill>
              </a:rPr>
              <a:t>particolari</a:t>
            </a:r>
            <a:r>
              <a:rPr lang="el-GR" sz="5936" b="0" dirty="0">
                <a:solidFill>
                  <a:schemeClr val="dk2"/>
                </a:solidFill>
              </a:rPr>
              <a:t>, </a:t>
            </a:r>
            <a:r>
              <a:rPr lang="el-GR" sz="5936" b="0" dirty="0" err="1">
                <a:solidFill>
                  <a:schemeClr val="dk2"/>
                </a:solidFill>
              </a:rPr>
              <a:t>la</a:t>
            </a:r>
            <a:r>
              <a:rPr lang="el-GR" sz="5936" b="0" dirty="0">
                <a:solidFill>
                  <a:schemeClr val="dk2"/>
                </a:solidFill>
              </a:rPr>
              <a:t> </a:t>
            </a:r>
            <a:r>
              <a:rPr lang="el-GR" sz="5936" b="0" dirty="0" err="1">
                <a:solidFill>
                  <a:schemeClr val="dk2"/>
                </a:solidFill>
              </a:rPr>
              <a:t>varietà</a:t>
            </a:r>
            <a:r>
              <a:rPr lang="el-GR" sz="5936" b="0" dirty="0">
                <a:solidFill>
                  <a:schemeClr val="dk2"/>
                </a:solidFill>
              </a:rPr>
              <a:t> </a:t>
            </a:r>
            <a:r>
              <a:rPr lang="el-GR" sz="5936" b="0" dirty="0" err="1">
                <a:solidFill>
                  <a:schemeClr val="dk2"/>
                </a:solidFill>
              </a:rPr>
              <a:t>Favolosa</a:t>
            </a:r>
            <a:r>
              <a:rPr lang="el-GR" sz="5936" b="0" dirty="0">
                <a:solidFill>
                  <a:schemeClr val="dk2"/>
                </a:solidFill>
              </a:rPr>
              <a:t> è </a:t>
            </a:r>
            <a:r>
              <a:rPr lang="el-GR" sz="5936" b="0" dirty="0" err="1">
                <a:solidFill>
                  <a:schemeClr val="dk2"/>
                </a:solidFill>
              </a:rPr>
              <a:t>idonea</a:t>
            </a:r>
            <a:r>
              <a:rPr lang="en-US" sz="5936" b="0" dirty="0">
                <a:solidFill>
                  <a:schemeClr val="dk2"/>
                </a:solidFill>
              </a:rPr>
              <a:t> </a:t>
            </a:r>
            <a:r>
              <a:rPr lang="el-GR" sz="5936" b="0" dirty="0">
                <a:solidFill>
                  <a:schemeClr val="dk2"/>
                </a:solidFill>
              </a:rPr>
              <a:t>per </a:t>
            </a:r>
            <a:r>
              <a:rPr lang="el-GR" sz="5936" b="0" dirty="0" err="1">
                <a:solidFill>
                  <a:schemeClr val="dk2"/>
                </a:solidFill>
              </a:rPr>
              <a:t>la</a:t>
            </a:r>
            <a:r>
              <a:rPr lang="el-GR" sz="5936" b="0" dirty="0">
                <a:solidFill>
                  <a:schemeClr val="dk2"/>
                </a:solidFill>
              </a:rPr>
              <a:t> </a:t>
            </a:r>
            <a:r>
              <a:rPr lang="el-GR" sz="5936" b="0" dirty="0" err="1">
                <a:solidFill>
                  <a:schemeClr val="dk2"/>
                </a:solidFill>
              </a:rPr>
              <a:t>coltivazione</a:t>
            </a:r>
            <a:r>
              <a:rPr lang="el-GR" sz="5936" b="0" dirty="0">
                <a:solidFill>
                  <a:schemeClr val="dk2"/>
                </a:solidFill>
              </a:rPr>
              <a:t> ad </a:t>
            </a:r>
            <a:r>
              <a:rPr lang="el-GR" sz="5936" b="0" dirty="0" err="1">
                <a:solidFill>
                  <a:schemeClr val="dk2"/>
                </a:solidFill>
              </a:rPr>
              <a:t>alta</a:t>
            </a:r>
            <a:r>
              <a:rPr lang="el-GR" sz="5936" b="0" dirty="0">
                <a:solidFill>
                  <a:schemeClr val="dk2"/>
                </a:solidFill>
              </a:rPr>
              <a:t> </a:t>
            </a:r>
            <a:r>
              <a:rPr lang="el-GR" sz="5936" b="0" dirty="0" err="1">
                <a:solidFill>
                  <a:schemeClr val="dk2"/>
                </a:solidFill>
              </a:rPr>
              <a:t>densità</a:t>
            </a:r>
            <a:r>
              <a:rPr lang="el-GR" sz="5936" b="0" dirty="0">
                <a:solidFill>
                  <a:schemeClr val="dk2"/>
                </a:solidFill>
              </a:rPr>
              <a:t>. </a:t>
            </a:r>
            <a:r>
              <a:rPr lang="el-GR" sz="5936" b="0" dirty="0" err="1">
                <a:solidFill>
                  <a:schemeClr val="dk2"/>
                </a:solidFill>
              </a:rPr>
              <a:t>La</a:t>
            </a:r>
            <a:r>
              <a:rPr lang="el-GR" sz="5936" b="0" dirty="0">
                <a:solidFill>
                  <a:schemeClr val="dk2"/>
                </a:solidFill>
              </a:rPr>
              <a:t> </a:t>
            </a:r>
            <a:r>
              <a:rPr lang="el-GR" sz="5936" b="0" dirty="0" err="1">
                <a:solidFill>
                  <a:schemeClr val="dk2"/>
                </a:solidFill>
              </a:rPr>
              <a:t>crescita</a:t>
            </a:r>
            <a:r>
              <a:rPr lang="el-GR" sz="5936" b="0" dirty="0">
                <a:solidFill>
                  <a:schemeClr val="dk2"/>
                </a:solidFill>
              </a:rPr>
              <a:t> </a:t>
            </a:r>
            <a:r>
              <a:rPr lang="el-GR" sz="5936" b="0" dirty="0" err="1">
                <a:solidFill>
                  <a:schemeClr val="dk2"/>
                </a:solidFill>
              </a:rPr>
              <a:t>veloce</a:t>
            </a:r>
            <a:r>
              <a:rPr lang="el-GR" sz="5936" b="0" dirty="0">
                <a:solidFill>
                  <a:schemeClr val="dk2"/>
                </a:solidFill>
              </a:rPr>
              <a:t>, </a:t>
            </a:r>
            <a:r>
              <a:rPr lang="el-GR" sz="5936" b="0" dirty="0" err="1">
                <a:solidFill>
                  <a:schemeClr val="dk2"/>
                </a:solidFill>
              </a:rPr>
              <a:t>l’entrata</a:t>
            </a:r>
            <a:r>
              <a:rPr lang="el-GR" sz="5936" b="0" dirty="0">
                <a:solidFill>
                  <a:schemeClr val="dk2"/>
                </a:solidFill>
              </a:rPr>
              <a:t> in</a:t>
            </a:r>
            <a:r>
              <a:rPr lang="en-US" sz="5936" b="0" dirty="0">
                <a:solidFill>
                  <a:schemeClr val="dk2"/>
                </a:solidFill>
              </a:rPr>
              <a:t> </a:t>
            </a:r>
            <a:r>
              <a:rPr lang="el-GR" sz="5936" b="0" dirty="0" err="1">
                <a:solidFill>
                  <a:schemeClr val="dk2"/>
                </a:solidFill>
              </a:rPr>
              <a:t>produzione</a:t>
            </a:r>
            <a:r>
              <a:rPr lang="el-GR" sz="5936" b="0" dirty="0">
                <a:solidFill>
                  <a:schemeClr val="dk2"/>
                </a:solidFill>
              </a:rPr>
              <a:t> </a:t>
            </a:r>
            <a:r>
              <a:rPr lang="el-GR" sz="5936" b="0" dirty="0" err="1">
                <a:solidFill>
                  <a:schemeClr val="dk2"/>
                </a:solidFill>
              </a:rPr>
              <a:t>precoce</a:t>
            </a:r>
            <a:r>
              <a:rPr lang="el-GR" sz="5936" b="0" dirty="0">
                <a:solidFill>
                  <a:schemeClr val="dk2"/>
                </a:solidFill>
              </a:rPr>
              <a:t> e </a:t>
            </a:r>
            <a:r>
              <a:rPr lang="el-GR" sz="5936" b="0" dirty="0" err="1">
                <a:solidFill>
                  <a:schemeClr val="dk2"/>
                </a:solidFill>
              </a:rPr>
              <a:t>sopratutto</a:t>
            </a:r>
            <a:r>
              <a:rPr lang="el-GR" sz="5936" b="0" dirty="0">
                <a:solidFill>
                  <a:schemeClr val="dk2"/>
                </a:solidFill>
              </a:rPr>
              <a:t> </a:t>
            </a:r>
            <a:r>
              <a:rPr lang="el-GR" sz="5936" b="0" dirty="0" err="1">
                <a:solidFill>
                  <a:schemeClr val="dk2"/>
                </a:solidFill>
              </a:rPr>
              <a:t>l’alta</a:t>
            </a:r>
            <a:r>
              <a:rPr lang="el-GR" sz="5936" b="0" dirty="0">
                <a:solidFill>
                  <a:schemeClr val="dk2"/>
                </a:solidFill>
              </a:rPr>
              <a:t> </a:t>
            </a:r>
            <a:r>
              <a:rPr lang="el-GR" sz="5936" b="0" dirty="0" err="1">
                <a:solidFill>
                  <a:schemeClr val="dk2"/>
                </a:solidFill>
              </a:rPr>
              <a:t>resistenza</a:t>
            </a:r>
            <a:r>
              <a:rPr lang="el-GR" sz="5936" b="0" dirty="0">
                <a:solidFill>
                  <a:schemeClr val="dk2"/>
                </a:solidFill>
              </a:rPr>
              <a:t> </a:t>
            </a:r>
            <a:r>
              <a:rPr lang="el-GR" sz="5936" b="0" dirty="0" err="1">
                <a:solidFill>
                  <a:schemeClr val="dk2"/>
                </a:solidFill>
              </a:rPr>
              <a:t>al</a:t>
            </a:r>
            <a:r>
              <a:rPr lang="el-GR" sz="5936" b="0" dirty="0">
                <a:solidFill>
                  <a:schemeClr val="dk2"/>
                </a:solidFill>
              </a:rPr>
              <a:t> </a:t>
            </a:r>
            <a:r>
              <a:rPr lang="el-GR" sz="5936" b="0" dirty="0" err="1">
                <a:solidFill>
                  <a:schemeClr val="dk2"/>
                </a:solidFill>
              </a:rPr>
              <a:t>batterio</a:t>
            </a:r>
            <a:r>
              <a:rPr lang="el-GR" sz="5936" b="0" dirty="0">
                <a:solidFill>
                  <a:schemeClr val="dk2"/>
                </a:solidFill>
              </a:rPr>
              <a:t> </a:t>
            </a:r>
            <a:r>
              <a:rPr lang="el-GR" sz="5936" b="0" dirty="0" err="1">
                <a:solidFill>
                  <a:schemeClr val="dk2"/>
                </a:solidFill>
              </a:rPr>
              <a:t>Xylella</a:t>
            </a:r>
            <a:r>
              <a:rPr lang="en-US" sz="5936" b="0" dirty="0">
                <a:solidFill>
                  <a:schemeClr val="dk2"/>
                </a:solidFill>
              </a:rPr>
              <a:t> </a:t>
            </a:r>
            <a:r>
              <a:rPr lang="el-GR" sz="5936" b="0" dirty="0" err="1">
                <a:solidFill>
                  <a:schemeClr val="dk2"/>
                </a:solidFill>
              </a:rPr>
              <a:t>fastidiosa</a:t>
            </a:r>
            <a:r>
              <a:rPr lang="el-GR" sz="5936" b="0" dirty="0">
                <a:solidFill>
                  <a:schemeClr val="dk2"/>
                </a:solidFill>
              </a:rPr>
              <a:t> </a:t>
            </a:r>
            <a:r>
              <a:rPr lang="el-GR" sz="5936" b="0" dirty="0" err="1">
                <a:solidFill>
                  <a:schemeClr val="dk2"/>
                </a:solidFill>
              </a:rPr>
              <a:t>contribuiscono</a:t>
            </a:r>
            <a:r>
              <a:rPr lang="el-GR" sz="5936" b="0" dirty="0">
                <a:solidFill>
                  <a:schemeClr val="dk2"/>
                </a:solidFill>
              </a:rPr>
              <a:t> </a:t>
            </a:r>
            <a:r>
              <a:rPr lang="el-GR" sz="5936" b="0" dirty="0" err="1">
                <a:solidFill>
                  <a:schemeClr val="dk2"/>
                </a:solidFill>
              </a:rPr>
              <a:t>al</a:t>
            </a:r>
            <a:r>
              <a:rPr lang="el-GR" sz="5936" b="0" dirty="0">
                <a:solidFill>
                  <a:schemeClr val="dk2"/>
                </a:solidFill>
              </a:rPr>
              <a:t> </a:t>
            </a:r>
            <a:r>
              <a:rPr lang="el-GR" sz="5936" b="0" dirty="0" err="1">
                <a:solidFill>
                  <a:schemeClr val="dk2"/>
                </a:solidFill>
              </a:rPr>
              <a:t>successo</a:t>
            </a:r>
            <a:r>
              <a:rPr lang="el-GR" sz="5936" b="0" dirty="0">
                <a:solidFill>
                  <a:schemeClr val="dk2"/>
                </a:solidFill>
              </a:rPr>
              <a:t> </a:t>
            </a:r>
            <a:r>
              <a:rPr lang="el-GR" sz="5936" b="0" dirty="0" err="1">
                <a:solidFill>
                  <a:schemeClr val="dk2"/>
                </a:solidFill>
              </a:rPr>
              <a:t>di</a:t>
            </a:r>
            <a:r>
              <a:rPr lang="el-GR" sz="5936" b="0" dirty="0">
                <a:solidFill>
                  <a:schemeClr val="dk2"/>
                </a:solidFill>
              </a:rPr>
              <a:t> </a:t>
            </a:r>
            <a:r>
              <a:rPr lang="el-GR" sz="5936" b="0" dirty="0" err="1">
                <a:solidFill>
                  <a:schemeClr val="dk2"/>
                </a:solidFill>
              </a:rPr>
              <a:t>questa</a:t>
            </a:r>
            <a:r>
              <a:rPr lang="el-GR" sz="5936" b="0" dirty="0">
                <a:solidFill>
                  <a:schemeClr val="dk2"/>
                </a:solidFill>
              </a:rPr>
              <a:t> </a:t>
            </a:r>
            <a:r>
              <a:rPr lang="el-GR" sz="5936" b="0" dirty="0" err="1">
                <a:solidFill>
                  <a:schemeClr val="dk2"/>
                </a:solidFill>
              </a:rPr>
              <a:t>varietà</a:t>
            </a:r>
            <a:r>
              <a:rPr lang="el-GR" sz="5936" b="0" dirty="0">
                <a:solidFill>
                  <a:schemeClr val="dk2"/>
                </a:solidFill>
              </a:rPr>
              <a:t>, </a:t>
            </a:r>
            <a:r>
              <a:rPr lang="el-GR" sz="5936" b="0" dirty="0" err="1">
                <a:solidFill>
                  <a:schemeClr val="dk2"/>
                </a:solidFill>
              </a:rPr>
              <a:t>che</a:t>
            </a:r>
            <a:r>
              <a:rPr lang="el-GR" sz="5936" b="0" dirty="0">
                <a:solidFill>
                  <a:schemeClr val="dk2"/>
                </a:solidFill>
              </a:rPr>
              <a:t> </a:t>
            </a:r>
            <a:r>
              <a:rPr lang="el-GR" sz="5936" b="0" dirty="0" err="1">
                <a:solidFill>
                  <a:schemeClr val="dk2"/>
                </a:solidFill>
              </a:rPr>
              <a:t>sta</a:t>
            </a:r>
            <a:r>
              <a:rPr lang="en-US" sz="5936" b="0" dirty="0">
                <a:solidFill>
                  <a:schemeClr val="dk2"/>
                </a:solidFill>
              </a:rPr>
              <a:t> </a:t>
            </a:r>
            <a:r>
              <a:rPr lang="el-GR" sz="5936" b="0" dirty="0" err="1">
                <a:solidFill>
                  <a:schemeClr val="dk2"/>
                </a:solidFill>
              </a:rPr>
              <a:t>diventando</a:t>
            </a:r>
            <a:r>
              <a:rPr lang="el-GR" sz="5936" b="0" dirty="0">
                <a:solidFill>
                  <a:schemeClr val="dk2"/>
                </a:solidFill>
              </a:rPr>
              <a:t> </a:t>
            </a:r>
            <a:r>
              <a:rPr lang="el-GR" sz="5936" b="0" dirty="0" err="1">
                <a:solidFill>
                  <a:schemeClr val="dk2"/>
                </a:solidFill>
              </a:rPr>
              <a:t>sempre</a:t>
            </a:r>
            <a:r>
              <a:rPr lang="el-GR" sz="5936" b="0" dirty="0">
                <a:solidFill>
                  <a:schemeClr val="dk2"/>
                </a:solidFill>
              </a:rPr>
              <a:t> </a:t>
            </a:r>
            <a:r>
              <a:rPr lang="el-GR" sz="5936" b="0" dirty="0" err="1">
                <a:solidFill>
                  <a:schemeClr val="dk2"/>
                </a:solidFill>
              </a:rPr>
              <a:t>più</a:t>
            </a:r>
            <a:r>
              <a:rPr lang="el-GR" sz="5936" b="0" dirty="0">
                <a:solidFill>
                  <a:schemeClr val="dk2"/>
                </a:solidFill>
              </a:rPr>
              <a:t> </a:t>
            </a:r>
            <a:r>
              <a:rPr lang="el-GR" sz="5936" b="0" dirty="0" err="1">
                <a:solidFill>
                  <a:schemeClr val="dk2"/>
                </a:solidFill>
              </a:rPr>
              <a:t>diffusa</a:t>
            </a:r>
            <a:r>
              <a:rPr lang="el-GR" sz="5936" b="0" dirty="0">
                <a:solidFill>
                  <a:schemeClr val="dk2"/>
                </a:solidFill>
              </a:rPr>
              <a:t> in </a:t>
            </a:r>
            <a:r>
              <a:rPr lang="el-GR" sz="5936" b="0" dirty="0" err="1">
                <a:solidFill>
                  <a:schemeClr val="dk2"/>
                </a:solidFill>
              </a:rPr>
              <a:t>Italia</a:t>
            </a:r>
            <a:r>
              <a:rPr lang="el-GR" sz="5936" b="0" dirty="0">
                <a:solidFill>
                  <a:schemeClr val="dk2"/>
                </a:solidFill>
              </a:rPr>
              <a:t>.</a:t>
            </a:r>
            <a:endParaRPr sz="5936" b="0" dirty="0">
              <a:solidFill>
                <a:schemeClr val="dk2"/>
              </a:solidFill>
            </a:endParaRPr>
          </a:p>
          <a:p>
            <a:pPr marL="0" lvl="0" indent="0" algn="just" rtl="0">
              <a:lnSpc>
                <a:spcPct val="120000"/>
              </a:lnSpc>
              <a:spcBef>
                <a:spcPts val="600"/>
              </a:spcBef>
              <a:spcAft>
                <a:spcPts val="0"/>
              </a:spcAft>
              <a:buClr>
                <a:schemeClr val="dk1"/>
              </a:buClr>
              <a:buSzPts val="275"/>
              <a:buFont typeface="Arial"/>
              <a:buNone/>
            </a:pPr>
            <a:r>
              <a:rPr lang="it-IT" sz="5936" b="0" dirty="0">
                <a:solidFill>
                  <a:schemeClr val="dk2"/>
                </a:solidFill>
              </a:rPr>
              <a:t>La Favolosa FS – 17 è un tipo di pianta che si distingue a causa della adattabilità eccezionale alle più variegate condizioni di terreno e clima e per l’entrata precoce in produzione, già dal secondo anno della piantatura, con aumento rapido della produzione che arriva al Massimo dal quarto al sesto anno della piantatura.</a:t>
            </a:r>
          </a:p>
          <a:p>
            <a:pPr marL="0" lvl="0" indent="0" algn="just" rtl="0">
              <a:lnSpc>
                <a:spcPct val="120000"/>
              </a:lnSpc>
              <a:spcBef>
                <a:spcPts val="600"/>
              </a:spcBef>
              <a:spcAft>
                <a:spcPts val="0"/>
              </a:spcAft>
              <a:buClr>
                <a:schemeClr val="dk2"/>
              </a:buClr>
              <a:buSzPct val="100000"/>
              <a:buNone/>
            </a:pPr>
            <a:endParaRPr sz="1600" b="0" dirty="0">
              <a:solidFill>
                <a:schemeClr val="dk2"/>
              </a:solidFill>
            </a:endParaRPr>
          </a:p>
          <a:p>
            <a:pPr marL="0" lvl="0" indent="0" algn="l" rtl="0">
              <a:spcBef>
                <a:spcPts val="296"/>
              </a:spcBef>
              <a:spcAft>
                <a:spcPts val="0"/>
              </a:spcAft>
              <a:buClr>
                <a:schemeClr val="lt2"/>
              </a:buClr>
              <a:buSzPct val="100000"/>
              <a:buNone/>
            </a:pPr>
            <a:endParaRPr sz="16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78435" algn="just" rtl="0">
              <a:lnSpc>
                <a:spcPct val="80000"/>
              </a:lnSpc>
              <a:spcBef>
                <a:spcPts val="1118"/>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80022" algn="just" rtl="0">
              <a:lnSpc>
                <a:spcPct val="80000"/>
              </a:lnSpc>
              <a:spcBef>
                <a:spcPts val="851"/>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15" name="Google Shape;115;p4"/>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pic>
        <p:nvPicPr>
          <p:cNvPr id="117" name="Google Shape;117;p4" descr="C:\Users\user\AppData\Local\Microsoft\Windows\Temporary Internet Files\Content.Outlook\0TVTFSZK\AUTHENTIC-OLIVE-NET_Logo.png"/>
          <p:cNvPicPr preferRelativeResize="0"/>
          <p:nvPr/>
        </p:nvPicPr>
        <p:blipFill rotWithShape="1">
          <a:blip r:embed="rId4">
            <a:alphaModFix/>
          </a:blip>
          <a:srcRect/>
          <a:stretch/>
        </p:blipFill>
        <p:spPr>
          <a:xfrm>
            <a:off x="6948709" y="0"/>
            <a:ext cx="2152650" cy="713740"/>
          </a:xfrm>
          <a:prstGeom prst="rect">
            <a:avLst/>
          </a:prstGeom>
          <a:noFill/>
          <a:ln>
            <a:noFill/>
          </a:ln>
        </p:spPr>
      </p:pic>
      <p:pic>
        <p:nvPicPr>
          <p:cNvPr id="118" name="Google Shape;118;p4"/>
          <p:cNvPicPr preferRelativeResize="0"/>
          <p:nvPr/>
        </p:nvPicPr>
        <p:blipFill rotWithShape="1">
          <a:blip r:embed="rId5">
            <a:alphaModFix/>
          </a:blip>
          <a:srcRect/>
          <a:stretch/>
        </p:blipFill>
        <p:spPr>
          <a:xfrm>
            <a:off x="48398" y="1"/>
            <a:ext cx="923201" cy="765728"/>
          </a:xfrm>
          <a:prstGeom prst="rect">
            <a:avLst/>
          </a:prstGeom>
          <a:noFill/>
          <a:ln>
            <a:noFill/>
          </a:ln>
        </p:spPr>
      </p:pic>
      <p:pic>
        <p:nvPicPr>
          <p:cNvPr id="119" name="Google Shape;119;p4"/>
          <p:cNvPicPr preferRelativeResize="0"/>
          <p:nvPr/>
        </p:nvPicPr>
        <p:blipFill rotWithShape="1">
          <a:blip r:embed="rId6">
            <a:alphaModFix/>
          </a:blip>
          <a:srcRect/>
          <a:stretch/>
        </p:blipFill>
        <p:spPr>
          <a:xfrm>
            <a:off x="4932040" y="1700808"/>
            <a:ext cx="3277400" cy="41764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5"/>
          <p:cNvSpPr txBox="1">
            <a:spLocks noGrp="1"/>
          </p:cNvSpPr>
          <p:nvPr>
            <p:ph type="title"/>
          </p:nvPr>
        </p:nvSpPr>
        <p:spPr>
          <a:xfrm>
            <a:off x="145512" y="546015"/>
            <a:ext cx="8754300" cy="19953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600" b="1" dirty="0">
                <a:solidFill>
                  <a:srgbClr val="000000"/>
                </a:solidFill>
                <a:latin typeface="Arial"/>
                <a:ea typeface="Arial"/>
                <a:cs typeface="Arial"/>
                <a:sym typeface="Arial"/>
              </a:rPr>
              <a:t>   </a:t>
            </a:r>
            <a:r>
              <a:rPr lang="el-GR" sz="2000" b="1" dirty="0">
                <a:solidFill>
                  <a:srgbClr val="000000"/>
                </a:solidFill>
              </a:rPr>
              <a:t>VARIETA LOCALI DI OLIVE DALLA ZONA COMUNE TRANSFRONTALIERA GRECIA – ITALIA CORATINA</a:t>
            </a:r>
            <a:endParaRPr sz="2000" b="1" dirty="0">
              <a:solidFill>
                <a:srgbClr val="000000"/>
              </a:solidFill>
            </a:endParaRPr>
          </a:p>
          <a:p>
            <a:pPr marL="0" lvl="0" indent="0" algn="ctr" rtl="0">
              <a:lnSpc>
                <a:spcPct val="115000"/>
              </a:lnSpc>
              <a:spcBef>
                <a:spcPts val="0"/>
              </a:spcBef>
              <a:spcAft>
                <a:spcPts val="0"/>
              </a:spcAft>
              <a:buClr>
                <a:srgbClr val="000000"/>
              </a:buClr>
              <a:buSzPct val="163636"/>
              <a:buFont typeface="Arial"/>
              <a:buNone/>
            </a:pP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126" name="Google Shape;126;p5"/>
          <p:cNvSpPr txBox="1">
            <a:spLocks noGrp="1"/>
          </p:cNvSpPr>
          <p:nvPr>
            <p:ph type="body" idx="1"/>
          </p:nvPr>
        </p:nvSpPr>
        <p:spPr>
          <a:xfrm>
            <a:off x="418336" y="1264751"/>
            <a:ext cx="3692100" cy="5184600"/>
          </a:xfrm>
          <a:prstGeom prst="rect">
            <a:avLst/>
          </a:prstGeom>
          <a:noFill/>
          <a:ln>
            <a:noFill/>
          </a:ln>
        </p:spPr>
        <p:txBody>
          <a:bodyPr spcFirstLastPara="1" wrap="square" lIns="91425" tIns="45700" rIns="91425" bIns="45700" anchor="t" anchorCtr="0">
            <a:normAutofit fontScale="77500" lnSpcReduction="20000"/>
          </a:bodyPr>
          <a:lstStyle/>
          <a:p>
            <a:pPr marL="95250" indent="0" algn="just">
              <a:lnSpc>
                <a:spcPct val="120000"/>
              </a:lnSpc>
              <a:spcBef>
                <a:spcPts val="600"/>
              </a:spcBef>
              <a:buNone/>
            </a:pPr>
            <a:r>
              <a:rPr lang="it-IT" sz="1800" b="0" dirty="0">
                <a:solidFill>
                  <a:schemeClr val="accent1">
                    <a:lumMod val="75000"/>
                  </a:schemeClr>
                </a:solidFill>
                <a:effectLst/>
                <a:latin typeface="+mj-lt"/>
                <a:ea typeface="Times New Roman" panose="02020603050405020304" pitchFamily="18" charset="0"/>
                <a:cs typeface="Times New Roman" panose="02020603050405020304" pitchFamily="18" charset="0"/>
              </a:rPr>
              <a:t>La varietà Coratina è diffusa in tutta l’Italia. Iniziando da Corato, in Puglia, l’oliva Coratina si trova anche in altre zone d’Italia. Tuttavia, la zona principale di produzione continua ad essere la provincia di Bari.</a:t>
            </a:r>
            <a:endParaRPr lang="el-GR" sz="1800" b="0" dirty="0">
              <a:solidFill>
                <a:schemeClr val="accent1">
                  <a:lumMod val="75000"/>
                </a:schemeClr>
              </a:solidFill>
              <a:effectLst/>
              <a:latin typeface="+mj-lt"/>
              <a:ea typeface="Times New Roman" panose="02020603050405020304" pitchFamily="18" charset="0"/>
            </a:endParaRPr>
          </a:p>
          <a:p>
            <a:pPr marL="95250" indent="0" algn="just">
              <a:lnSpc>
                <a:spcPct val="120000"/>
              </a:lnSpc>
              <a:spcBef>
                <a:spcPts val="600"/>
              </a:spcBef>
              <a:buNone/>
            </a:pPr>
            <a:r>
              <a:rPr lang="it-IT" sz="1800" b="0" dirty="0">
                <a:solidFill>
                  <a:schemeClr val="accent1">
                    <a:lumMod val="75000"/>
                  </a:schemeClr>
                </a:solidFill>
                <a:effectLst/>
                <a:latin typeface="+mj-lt"/>
                <a:ea typeface="Times New Roman" panose="02020603050405020304" pitchFamily="18" charset="0"/>
                <a:cs typeface="Times New Roman" panose="02020603050405020304" pitchFamily="18" charset="0"/>
              </a:rPr>
              <a:t>La Coratina è la varietà dominante nell’Olio a Denominazione di Origine Protetta “Terra di Bari”, ed è presente anche in altri Oli a Denominazione di Origine, quali “Castel del Monte” e “Bitonto”. Di conseguenza, risulta elevato il contributo della varietà Coratina alla produzione di olio extra vergine d’oliva.</a:t>
            </a:r>
            <a:endParaRPr lang="el-GR" sz="1800" b="0" dirty="0">
              <a:solidFill>
                <a:schemeClr val="accent1">
                  <a:lumMod val="75000"/>
                </a:schemeClr>
              </a:solidFill>
              <a:effectLst/>
              <a:latin typeface="+mj-lt"/>
              <a:ea typeface="Times New Roman" panose="02020603050405020304" pitchFamily="18" charset="0"/>
            </a:endParaRPr>
          </a:p>
          <a:p>
            <a:pPr marL="95250" indent="0" algn="just">
              <a:lnSpc>
                <a:spcPct val="120000"/>
              </a:lnSpc>
              <a:spcBef>
                <a:spcPts val="600"/>
              </a:spcBef>
              <a:buNone/>
            </a:pPr>
            <a:r>
              <a:rPr lang="it-IT" sz="1800" b="0" dirty="0">
                <a:solidFill>
                  <a:schemeClr val="accent1">
                    <a:lumMod val="75000"/>
                  </a:schemeClr>
                </a:solidFill>
                <a:effectLst/>
                <a:latin typeface="+mj-lt"/>
                <a:ea typeface="Times New Roman" panose="02020603050405020304" pitchFamily="18" charset="0"/>
              </a:rPr>
              <a:t> </a:t>
            </a:r>
            <a:r>
              <a:rPr lang="it-IT" sz="1800" b="0" dirty="0">
                <a:solidFill>
                  <a:schemeClr val="accent1">
                    <a:lumMod val="75000"/>
                  </a:schemeClr>
                </a:solidFill>
                <a:effectLst/>
                <a:latin typeface="+mj-lt"/>
                <a:ea typeface="Times New Roman" panose="02020603050405020304" pitchFamily="18" charset="0"/>
                <a:cs typeface="Times New Roman" panose="02020603050405020304" pitchFamily="18" charset="0"/>
              </a:rPr>
              <a:t>L’olio di oliva extra vergine ottenuto dalla varietà Coratina è caratterizzato da note fruttate di olive verdi, seguite da sensazioni di erba fresca e mandorle amare.</a:t>
            </a:r>
            <a:endParaRPr lang="el-GR" sz="1800" b="0" dirty="0">
              <a:solidFill>
                <a:schemeClr val="accent1">
                  <a:lumMod val="75000"/>
                </a:schemeClr>
              </a:solidFill>
              <a:effectLst/>
              <a:latin typeface="+mj-lt"/>
              <a:ea typeface="Times New Roman" panose="02020603050405020304" pitchFamily="18" charset="0"/>
            </a:endParaRPr>
          </a:p>
          <a:p>
            <a:pPr marL="95250" indent="0" algn="just">
              <a:lnSpc>
                <a:spcPct val="120000"/>
              </a:lnSpc>
              <a:spcBef>
                <a:spcPts val="600"/>
              </a:spcBef>
              <a:buNone/>
            </a:pPr>
            <a:r>
              <a:rPr lang="it-IT" sz="1800" b="0" dirty="0">
                <a:solidFill>
                  <a:schemeClr val="accent1">
                    <a:lumMod val="75000"/>
                  </a:schemeClr>
                </a:solidFill>
                <a:effectLst/>
                <a:latin typeface="+mj-lt"/>
                <a:ea typeface="Times New Roman" panose="02020603050405020304" pitchFamily="18" charset="0"/>
                <a:cs typeface="Times New Roman" panose="02020603050405020304" pitchFamily="18" charset="0"/>
              </a:rPr>
              <a:t>La Coratina è una delle varietà di oliva con il più alto contenuto in componenti fenolici (1000mg/kg).</a:t>
            </a:r>
            <a:endParaRPr lang="el-GR" sz="1800" b="0" dirty="0">
              <a:solidFill>
                <a:schemeClr val="accent1">
                  <a:lumMod val="75000"/>
                </a:schemeClr>
              </a:solidFill>
              <a:effectLst/>
              <a:latin typeface="+mj-lt"/>
              <a:ea typeface="Times New Roman" panose="02020603050405020304" pitchFamily="18" charset="0"/>
            </a:endParaRPr>
          </a:p>
          <a:p>
            <a:pPr marL="0" lvl="0" indent="0" algn="just" rtl="0">
              <a:spcBef>
                <a:spcPts val="296"/>
              </a:spcBef>
              <a:spcAft>
                <a:spcPts val="0"/>
              </a:spcAft>
              <a:buClr>
                <a:schemeClr val="dk1"/>
              </a:buClr>
              <a:buSzPts val="275"/>
              <a:buFont typeface="Arial"/>
              <a:buNone/>
            </a:pPr>
            <a:endParaRPr sz="6707" b="0" dirty="0">
              <a:solidFill>
                <a:schemeClr val="dk2"/>
              </a:solidFill>
            </a:endParaRPr>
          </a:p>
          <a:p>
            <a:pPr marL="0" lvl="0" indent="0" algn="just" rtl="0">
              <a:spcBef>
                <a:spcPts val="296"/>
              </a:spcBef>
              <a:spcAft>
                <a:spcPts val="0"/>
              </a:spcAft>
              <a:buClr>
                <a:schemeClr val="dk2"/>
              </a:buClr>
              <a:buSzPts val="400"/>
              <a:buNone/>
            </a:pPr>
            <a:endParaRPr sz="6707" b="0" dirty="0">
              <a:solidFill>
                <a:schemeClr val="dk2"/>
              </a:solidFill>
            </a:endParaRPr>
          </a:p>
          <a:p>
            <a:pPr marL="0" lvl="0" indent="0" algn="l" rtl="0">
              <a:spcBef>
                <a:spcPts val="148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78435" algn="just" rtl="0">
              <a:lnSpc>
                <a:spcPct val="80000"/>
              </a:lnSpc>
              <a:spcBef>
                <a:spcPts val="1118"/>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80022" algn="just" rtl="0">
              <a:lnSpc>
                <a:spcPct val="80000"/>
              </a:lnSpc>
              <a:spcBef>
                <a:spcPts val="851"/>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27" name="Google Shape;127;p5"/>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28" name="Google Shape;128;p5"/>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129" name="Google Shape;129;p5" descr="C:\Users\user\AppData\Local\Microsoft\Windows\Temporary Internet Files\Content.Outlook\0TVTFSZK\AUTHENTIC-OLIVE-NET_Logo.png"/>
          <p:cNvPicPr preferRelativeResize="0"/>
          <p:nvPr/>
        </p:nvPicPr>
        <p:blipFill rotWithShape="1">
          <a:blip r:embed="rId4">
            <a:alphaModFix/>
          </a:blip>
          <a:srcRect/>
          <a:stretch/>
        </p:blipFill>
        <p:spPr>
          <a:xfrm>
            <a:off x="7259173" y="0"/>
            <a:ext cx="1884827" cy="624950"/>
          </a:xfrm>
          <a:prstGeom prst="rect">
            <a:avLst/>
          </a:prstGeom>
          <a:noFill/>
          <a:ln>
            <a:noFill/>
          </a:ln>
        </p:spPr>
      </p:pic>
      <p:pic>
        <p:nvPicPr>
          <p:cNvPr id="130" name="Google Shape;130;p5"/>
          <p:cNvPicPr preferRelativeResize="0"/>
          <p:nvPr/>
        </p:nvPicPr>
        <p:blipFill rotWithShape="1">
          <a:blip r:embed="rId5">
            <a:alphaModFix/>
          </a:blip>
          <a:srcRect/>
          <a:stretch/>
        </p:blipFill>
        <p:spPr>
          <a:xfrm>
            <a:off x="0" y="0"/>
            <a:ext cx="753468" cy="624950"/>
          </a:xfrm>
          <a:prstGeom prst="rect">
            <a:avLst/>
          </a:prstGeom>
          <a:noFill/>
          <a:ln>
            <a:noFill/>
          </a:ln>
        </p:spPr>
      </p:pic>
      <p:pic>
        <p:nvPicPr>
          <p:cNvPr id="131" name="Google Shape;131;p5"/>
          <p:cNvPicPr preferRelativeResize="0"/>
          <p:nvPr/>
        </p:nvPicPr>
        <p:blipFill rotWithShape="1">
          <a:blip r:embed="rId6">
            <a:alphaModFix/>
          </a:blip>
          <a:srcRect/>
          <a:stretch/>
        </p:blipFill>
        <p:spPr>
          <a:xfrm>
            <a:off x="4283968" y="1484784"/>
            <a:ext cx="4567638" cy="302433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6"/>
          <p:cNvSpPr txBox="1">
            <a:spLocks noGrp="1"/>
          </p:cNvSpPr>
          <p:nvPr>
            <p:ph type="title"/>
          </p:nvPr>
        </p:nvSpPr>
        <p:spPr>
          <a:xfrm>
            <a:off x="179512" y="713740"/>
            <a:ext cx="8754176" cy="199518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a:solidFill>
                  <a:srgbClr val="000000"/>
                </a:solidFill>
                <a:latin typeface="Arial"/>
                <a:ea typeface="Arial"/>
                <a:cs typeface="Arial"/>
                <a:sym typeface="Arial"/>
              </a:rPr>
            </a:br>
            <a:br>
              <a:rPr lang="el-GR" sz="3600" b="1">
                <a:solidFill>
                  <a:srgbClr val="000000"/>
                </a:solidFill>
                <a:latin typeface="Arial"/>
                <a:ea typeface="Arial"/>
                <a:cs typeface="Arial"/>
                <a:sym typeface="Arial"/>
              </a:rPr>
            </a:br>
            <a:r>
              <a:rPr lang="el-GR" sz="3600" b="1">
                <a:solidFill>
                  <a:srgbClr val="000000"/>
                </a:solidFill>
                <a:latin typeface="Arial"/>
                <a:ea typeface="Arial"/>
                <a:cs typeface="Arial"/>
                <a:sym typeface="Arial"/>
              </a:rPr>
              <a:t> </a:t>
            </a:r>
            <a:r>
              <a:rPr lang="el-GR" sz="2000" b="1">
                <a:solidFill>
                  <a:srgbClr val="000000"/>
                </a:solidFill>
              </a:rPr>
              <a:t>VARIETA LOCALI DI OLIVE DALLA ZONA COMUNE TRANSFRONTALIERA GRECIA – ITALIA PERANZANA</a:t>
            </a:r>
            <a:endParaRPr sz="2000" b="1">
              <a:solidFill>
                <a:srgbClr val="000000"/>
              </a:solidFill>
            </a:endParaRPr>
          </a:p>
          <a:p>
            <a:pPr marL="0" lvl="0" indent="0" algn="ctr" rtl="0">
              <a:lnSpc>
                <a:spcPct val="115000"/>
              </a:lnSpc>
              <a:spcBef>
                <a:spcPts val="0"/>
              </a:spcBef>
              <a:spcAft>
                <a:spcPts val="0"/>
              </a:spcAft>
              <a:buClr>
                <a:srgbClr val="000000"/>
              </a:buClr>
              <a:buSzPct val="163636"/>
              <a:buFont typeface="Arial"/>
              <a:buNone/>
            </a:pPr>
            <a:br>
              <a:rPr lang="el-GR" sz="2200" b="1">
                <a:solidFill>
                  <a:srgbClr val="000000"/>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r>
              <a:rPr lang="el-GR" sz="3200">
                <a:solidFill>
                  <a:srgbClr val="47796A"/>
                </a:solidFill>
              </a:rPr>
              <a:t> </a:t>
            </a:r>
            <a:endParaRPr sz="3200">
              <a:solidFill>
                <a:srgbClr val="47796A"/>
              </a:solidFill>
            </a:endParaRPr>
          </a:p>
        </p:txBody>
      </p:sp>
      <p:sp>
        <p:nvSpPr>
          <p:cNvPr id="138" name="Google Shape;138;p6"/>
          <p:cNvSpPr txBox="1">
            <a:spLocks noGrp="1"/>
          </p:cNvSpPr>
          <p:nvPr>
            <p:ph type="body" idx="1"/>
          </p:nvPr>
        </p:nvSpPr>
        <p:spPr>
          <a:xfrm>
            <a:off x="438061" y="1511451"/>
            <a:ext cx="3963016" cy="5184600"/>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0"/>
              </a:spcAft>
              <a:buClr>
                <a:schemeClr val="dk1"/>
              </a:buClr>
              <a:buSzPts val="275"/>
              <a:buFont typeface="Arial"/>
              <a:buNone/>
            </a:pPr>
            <a:r>
              <a:rPr lang="el-GR" sz="6825" b="0" dirty="0" err="1">
                <a:solidFill>
                  <a:schemeClr val="dk2"/>
                </a:solidFill>
              </a:rPr>
              <a:t>La</a:t>
            </a:r>
            <a:r>
              <a:rPr lang="el-GR" sz="6825" b="0" dirty="0">
                <a:solidFill>
                  <a:schemeClr val="dk2"/>
                </a:solidFill>
              </a:rPr>
              <a:t> </a:t>
            </a:r>
            <a:r>
              <a:rPr lang="el-GR" sz="6825" b="0" dirty="0" err="1">
                <a:solidFill>
                  <a:schemeClr val="dk2"/>
                </a:solidFill>
              </a:rPr>
              <a:t>varietà</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oliva</a:t>
            </a:r>
            <a:r>
              <a:rPr lang="el-GR" sz="6825" b="0" dirty="0">
                <a:solidFill>
                  <a:schemeClr val="dk2"/>
                </a:solidFill>
              </a:rPr>
              <a:t> </a:t>
            </a:r>
            <a:r>
              <a:rPr lang="el-GR" sz="6825" b="0" dirty="0" err="1">
                <a:solidFill>
                  <a:schemeClr val="dk2"/>
                </a:solidFill>
              </a:rPr>
              <a:t>Peranzana</a:t>
            </a:r>
            <a:r>
              <a:rPr lang="el-GR" sz="6825" b="0" dirty="0">
                <a:solidFill>
                  <a:schemeClr val="dk2"/>
                </a:solidFill>
              </a:rPr>
              <a:t> </a:t>
            </a:r>
            <a:r>
              <a:rPr lang="el-GR" sz="6825" b="0" dirty="0" err="1">
                <a:solidFill>
                  <a:schemeClr val="dk2"/>
                </a:solidFill>
              </a:rPr>
              <a:t>viene</a:t>
            </a:r>
            <a:r>
              <a:rPr lang="el-GR" sz="6825" b="0" dirty="0">
                <a:solidFill>
                  <a:schemeClr val="dk2"/>
                </a:solidFill>
              </a:rPr>
              <a:t> </a:t>
            </a:r>
            <a:r>
              <a:rPr lang="el-GR" sz="6825" b="0" dirty="0" err="1">
                <a:solidFill>
                  <a:schemeClr val="dk2"/>
                </a:solidFill>
              </a:rPr>
              <a:t>coltivata</a:t>
            </a:r>
            <a:r>
              <a:rPr lang="el-GR" sz="6825" b="0" dirty="0">
                <a:solidFill>
                  <a:schemeClr val="dk2"/>
                </a:solidFill>
              </a:rPr>
              <a:t> </a:t>
            </a:r>
            <a:r>
              <a:rPr lang="el-GR" sz="6825" b="0" dirty="0" err="1">
                <a:solidFill>
                  <a:schemeClr val="dk2"/>
                </a:solidFill>
              </a:rPr>
              <a:t>nella</a:t>
            </a:r>
            <a:r>
              <a:rPr lang="el-GR" sz="6825" b="0" dirty="0">
                <a:solidFill>
                  <a:schemeClr val="dk2"/>
                </a:solidFill>
              </a:rPr>
              <a:t> </a:t>
            </a:r>
            <a:r>
              <a:rPr lang="el-GR" sz="6825" b="0" dirty="0" err="1">
                <a:solidFill>
                  <a:schemeClr val="dk2"/>
                </a:solidFill>
              </a:rPr>
              <a:t>zona</a:t>
            </a:r>
            <a:r>
              <a:rPr lang="el-GR" sz="6825" b="0" dirty="0">
                <a:solidFill>
                  <a:schemeClr val="dk2"/>
                </a:solidFill>
              </a:rPr>
              <a:t> </a:t>
            </a:r>
            <a:r>
              <a:rPr lang="el-GR" sz="6825" b="0" dirty="0" err="1">
                <a:solidFill>
                  <a:schemeClr val="dk2"/>
                </a:solidFill>
              </a:rPr>
              <a:t>dell’Alto</a:t>
            </a:r>
            <a:r>
              <a:rPr lang="el-GR" sz="6825" b="0" dirty="0">
                <a:solidFill>
                  <a:schemeClr val="dk2"/>
                </a:solidFill>
              </a:rPr>
              <a:t> </a:t>
            </a:r>
            <a:r>
              <a:rPr lang="el-GR" sz="6825" b="0" dirty="0" err="1">
                <a:solidFill>
                  <a:schemeClr val="dk2"/>
                </a:solidFill>
              </a:rPr>
              <a:t>Tavoliere</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Puglia</a:t>
            </a:r>
            <a:r>
              <a:rPr lang="el-GR" sz="6825" b="0" dirty="0">
                <a:solidFill>
                  <a:schemeClr val="dk2"/>
                </a:solidFill>
              </a:rPr>
              <a:t> e in </a:t>
            </a:r>
            <a:r>
              <a:rPr lang="el-GR" sz="6825" b="0" dirty="0" err="1">
                <a:solidFill>
                  <a:schemeClr val="dk2"/>
                </a:solidFill>
              </a:rPr>
              <a:t>particolare</a:t>
            </a:r>
            <a:r>
              <a:rPr lang="el-GR" sz="6825" b="0" dirty="0">
                <a:solidFill>
                  <a:schemeClr val="dk2"/>
                </a:solidFill>
              </a:rPr>
              <a:t> </a:t>
            </a:r>
            <a:r>
              <a:rPr lang="el-GR" sz="6825" b="0" dirty="0" err="1">
                <a:solidFill>
                  <a:schemeClr val="dk2"/>
                </a:solidFill>
              </a:rPr>
              <a:t>nell’agro</a:t>
            </a:r>
            <a:r>
              <a:rPr lang="el-GR" sz="6825" b="0" dirty="0">
                <a:solidFill>
                  <a:schemeClr val="dk2"/>
                </a:solidFill>
              </a:rPr>
              <a:t> </a:t>
            </a:r>
            <a:r>
              <a:rPr lang="el-GR" sz="6825" b="0" dirty="0" err="1">
                <a:solidFill>
                  <a:schemeClr val="dk2"/>
                </a:solidFill>
              </a:rPr>
              <a:t>del</a:t>
            </a:r>
            <a:r>
              <a:rPr lang="el-GR" sz="6825" b="0" dirty="0">
                <a:solidFill>
                  <a:schemeClr val="dk2"/>
                </a:solidFill>
              </a:rPr>
              <a:t> </a:t>
            </a:r>
            <a:r>
              <a:rPr lang="el-GR" sz="6825" b="0" dirty="0" err="1">
                <a:solidFill>
                  <a:schemeClr val="dk2"/>
                </a:solidFill>
              </a:rPr>
              <a:t>Torremaggiore</a:t>
            </a:r>
            <a:r>
              <a:rPr lang="el-GR" sz="6825" b="0" dirty="0">
                <a:solidFill>
                  <a:schemeClr val="dk2"/>
                </a:solidFill>
              </a:rPr>
              <a:t>.</a:t>
            </a:r>
            <a:endParaRPr sz="6825" b="0" dirty="0">
              <a:solidFill>
                <a:schemeClr val="dk2"/>
              </a:solidFill>
            </a:endParaRPr>
          </a:p>
          <a:p>
            <a:pPr marL="0" lvl="0" indent="0" algn="just" rtl="0">
              <a:lnSpc>
                <a:spcPct val="120000"/>
              </a:lnSpc>
              <a:spcBef>
                <a:spcPts val="600"/>
              </a:spcBef>
              <a:spcAft>
                <a:spcPts val="0"/>
              </a:spcAft>
              <a:buClr>
                <a:schemeClr val="dk1"/>
              </a:buClr>
              <a:buSzPts val="275"/>
              <a:buNone/>
            </a:pPr>
            <a:r>
              <a:rPr lang="el-GR" sz="6825" b="0" dirty="0" err="1">
                <a:solidFill>
                  <a:schemeClr val="dk2"/>
                </a:solidFill>
              </a:rPr>
              <a:t>La</a:t>
            </a:r>
            <a:r>
              <a:rPr lang="el-GR" sz="6825" b="0" dirty="0">
                <a:solidFill>
                  <a:schemeClr val="dk2"/>
                </a:solidFill>
              </a:rPr>
              <a:t> </a:t>
            </a:r>
            <a:r>
              <a:rPr lang="el-GR" sz="6825" b="0" dirty="0" err="1">
                <a:solidFill>
                  <a:schemeClr val="dk2"/>
                </a:solidFill>
              </a:rPr>
              <a:t>Peranzana</a:t>
            </a:r>
            <a:r>
              <a:rPr lang="el-GR" sz="6825" b="0" dirty="0">
                <a:solidFill>
                  <a:schemeClr val="dk2"/>
                </a:solidFill>
              </a:rPr>
              <a:t> è </a:t>
            </a:r>
            <a:r>
              <a:rPr lang="el-GR" sz="6825" b="0" dirty="0" err="1">
                <a:solidFill>
                  <a:schemeClr val="dk2"/>
                </a:solidFill>
              </a:rPr>
              <a:t>una</a:t>
            </a:r>
            <a:r>
              <a:rPr lang="el-GR" sz="6825" b="0" dirty="0">
                <a:solidFill>
                  <a:schemeClr val="dk2"/>
                </a:solidFill>
              </a:rPr>
              <a:t> </a:t>
            </a:r>
            <a:r>
              <a:rPr lang="el-GR" sz="6825" b="0" dirty="0" err="1">
                <a:solidFill>
                  <a:schemeClr val="dk2"/>
                </a:solidFill>
              </a:rPr>
              <a:t>oliva</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grandezza</a:t>
            </a:r>
            <a:r>
              <a:rPr lang="el-GR" sz="6825" b="0" dirty="0">
                <a:solidFill>
                  <a:schemeClr val="dk2"/>
                </a:solidFill>
              </a:rPr>
              <a:t> </a:t>
            </a:r>
            <a:r>
              <a:rPr lang="el-GR" sz="6825" b="0" dirty="0" err="1">
                <a:solidFill>
                  <a:schemeClr val="dk2"/>
                </a:solidFill>
              </a:rPr>
              <a:t>media</a:t>
            </a:r>
            <a:r>
              <a:rPr lang="el-GR" sz="6825" b="0" dirty="0">
                <a:solidFill>
                  <a:schemeClr val="dk2"/>
                </a:solidFill>
              </a:rPr>
              <a:t> e </a:t>
            </a:r>
            <a:r>
              <a:rPr lang="el-GR" sz="6825" b="0" dirty="0" err="1">
                <a:solidFill>
                  <a:schemeClr val="dk2"/>
                </a:solidFill>
              </a:rPr>
              <a:t>l’olio</a:t>
            </a:r>
            <a:r>
              <a:rPr lang="el-GR" sz="6825" b="0" dirty="0">
                <a:solidFill>
                  <a:schemeClr val="dk2"/>
                </a:solidFill>
              </a:rPr>
              <a:t> </a:t>
            </a:r>
            <a:r>
              <a:rPr lang="el-GR" sz="6825" b="0" dirty="0" err="1">
                <a:solidFill>
                  <a:schemeClr val="dk2"/>
                </a:solidFill>
              </a:rPr>
              <a:t>che</a:t>
            </a:r>
            <a:r>
              <a:rPr lang="el-GR" sz="6825" b="0" dirty="0">
                <a:solidFill>
                  <a:schemeClr val="dk2"/>
                </a:solidFill>
              </a:rPr>
              <a:t> </a:t>
            </a:r>
            <a:r>
              <a:rPr lang="el-GR" sz="6825" b="0" dirty="0" err="1">
                <a:solidFill>
                  <a:schemeClr val="dk2"/>
                </a:solidFill>
              </a:rPr>
              <a:t>da</a:t>
            </a:r>
            <a:r>
              <a:rPr lang="el-GR" sz="6825" b="0" dirty="0">
                <a:solidFill>
                  <a:schemeClr val="dk2"/>
                </a:solidFill>
              </a:rPr>
              <a:t> </a:t>
            </a:r>
            <a:r>
              <a:rPr lang="el-GR" sz="6825" b="0" dirty="0" err="1">
                <a:solidFill>
                  <a:schemeClr val="dk2"/>
                </a:solidFill>
              </a:rPr>
              <a:t>essa</a:t>
            </a:r>
            <a:r>
              <a:rPr lang="el-GR" sz="6825" b="0" dirty="0">
                <a:solidFill>
                  <a:schemeClr val="dk2"/>
                </a:solidFill>
              </a:rPr>
              <a:t> </a:t>
            </a:r>
            <a:r>
              <a:rPr lang="el-GR" sz="6825" b="0" dirty="0" err="1">
                <a:solidFill>
                  <a:schemeClr val="dk2"/>
                </a:solidFill>
              </a:rPr>
              <a:t>viene</a:t>
            </a:r>
            <a:r>
              <a:rPr lang="en-US" sz="6825" b="0" dirty="0">
                <a:solidFill>
                  <a:schemeClr val="dk2"/>
                </a:solidFill>
              </a:rPr>
              <a:t> </a:t>
            </a:r>
            <a:r>
              <a:rPr lang="el-GR" sz="6825" b="0" dirty="0" err="1">
                <a:solidFill>
                  <a:schemeClr val="dk2"/>
                </a:solidFill>
              </a:rPr>
              <a:t>prodotto</a:t>
            </a:r>
            <a:r>
              <a:rPr lang="el-GR" sz="6825" b="0" dirty="0">
                <a:solidFill>
                  <a:schemeClr val="dk2"/>
                </a:solidFill>
              </a:rPr>
              <a:t> </a:t>
            </a:r>
            <a:r>
              <a:rPr lang="el-GR" sz="6825" b="0" dirty="0" err="1">
                <a:solidFill>
                  <a:schemeClr val="dk2"/>
                </a:solidFill>
              </a:rPr>
              <a:t>presenta</a:t>
            </a:r>
            <a:r>
              <a:rPr lang="el-GR" sz="6825" b="0" dirty="0">
                <a:solidFill>
                  <a:schemeClr val="dk2"/>
                </a:solidFill>
              </a:rPr>
              <a:t> </a:t>
            </a:r>
            <a:r>
              <a:rPr lang="el-GR" sz="6825" b="0" dirty="0" err="1">
                <a:solidFill>
                  <a:schemeClr val="dk2"/>
                </a:solidFill>
              </a:rPr>
              <a:t>bassa</a:t>
            </a:r>
            <a:r>
              <a:rPr lang="el-GR" sz="6825" b="0" dirty="0">
                <a:solidFill>
                  <a:schemeClr val="dk2"/>
                </a:solidFill>
              </a:rPr>
              <a:t> </a:t>
            </a:r>
            <a:r>
              <a:rPr lang="el-GR" sz="6825" b="0" dirty="0" err="1">
                <a:solidFill>
                  <a:schemeClr val="dk2"/>
                </a:solidFill>
              </a:rPr>
              <a:t>acidità</a:t>
            </a:r>
            <a:r>
              <a:rPr lang="el-GR" sz="6825" b="0" dirty="0">
                <a:solidFill>
                  <a:schemeClr val="dk2"/>
                </a:solidFill>
              </a:rPr>
              <a:t> e </a:t>
            </a:r>
            <a:r>
              <a:rPr lang="el-GR" sz="6825" b="0" dirty="0" err="1">
                <a:solidFill>
                  <a:schemeClr val="dk2"/>
                </a:solidFill>
              </a:rPr>
              <a:t>sapore</a:t>
            </a:r>
            <a:r>
              <a:rPr lang="el-GR" sz="6825" b="0" dirty="0">
                <a:solidFill>
                  <a:schemeClr val="dk2"/>
                </a:solidFill>
              </a:rPr>
              <a:t> </a:t>
            </a:r>
            <a:r>
              <a:rPr lang="el-GR" sz="6825" b="0" dirty="0" err="1">
                <a:solidFill>
                  <a:schemeClr val="dk2"/>
                </a:solidFill>
              </a:rPr>
              <a:t>molto</a:t>
            </a:r>
            <a:r>
              <a:rPr lang="el-GR" sz="6825" b="0" dirty="0">
                <a:solidFill>
                  <a:schemeClr val="dk2"/>
                </a:solidFill>
              </a:rPr>
              <a:t> </a:t>
            </a:r>
            <a:r>
              <a:rPr lang="el-GR" sz="6825" b="0" dirty="0" err="1">
                <a:solidFill>
                  <a:schemeClr val="dk2"/>
                </a:solidFill>
              </a:rPr>
              <a:t>bilanciato</a:t>
            </a:r>
            <a:r>
              <a:rPr lang="el-GR" sz="6825" b="0" dirty="0">
                <a:solidFill>
                  <a:schemeClr val="dk2"/>
                </a:solidFill>
              </a:rPr>
              <a:t>. </a:t>
            </a:r>
            <a:r>
              <a:rPr lang="el-GR" sz="6825" b="0" dirty="0" err="1">
                <a:solidFill>
                  <a:schemeClr val="dk2"/>
                </a:solidFill>
              </a:rPr>
              <a:t>Questo</a:t>
            </a:r>
            <a:r>
              <a:rPr lang="en-US" sz="6825" b="0" dirty="0">
                <a:solidFill>
                  <a:schemeClr val="dk2"/>
                </a:solidFill>
              </a:rPr>
              <a:t> </a:t>
            </a:r>
            <a:r>
              <a:rPr lang="el-GR" sz="6825" b="0" dirty="0" err="1">
                <a:solidFill>
                  <a:schemeClr val="dk2"/>
                </a:solidFill>
              </a:rPr>
              <a:t>significa</a:t>
            </a:r>
            <a:r>
              <a:rPr lang="el-GR" sz="6825" b="0" dirty="0">
                <a:solidFill>
                  <a:schemeClr val="dk2"/>
                </a:solidFill>
              </a:rPr>
              <a:t> </a:t>
            </a:r>
            <a:r>
              <a:rPr lang="el-GR" sz="6825" b="0" dirty="0" err="1">
                <a:solidFill>
                  <a:schemeClr val="dk2"/>
                </a:solidFill>
              </a:rPr>
              <a:t>che</a:t>
            </a:r>
            <a:r>
              <a:rPr lang="el-GR" sz="6825" b="0" dirty="0">
                <a:solidFill>
                  <a:schemeClr val="dk2"/>
                </a:solidFill>
              </a:rPr>
              <a:t> </a:t>
            </a:r>
            <a:r>
              <a:rPr lang="el-GR" sz="6825" b="0" dirty="0" err="1">
                <a:solidFill>
                  <a:schemeClr val="dk2"/>
                </a:solidFill>
              </a:rPr>
              <a:t>appena</a:t>
            </a:r>
            <a:r>
              <a:rPr lang="el-GR" sz="6825" b="0" dirty="0">
                <a:solidFill>
                  <a:schemeClr val="dk2"/>
                </a:solidFill>
              </a:rPr>
              <a:t> </a:t>
            </a:r>
            <a:r>
              <a:rPr lang="el-GR" sz="6825" b="0" dirty="0" err="1">
                <a:solidFill>
                  <a:schemeClr val="dk2"/>
                </a:solidFill>
              </a:rPr>
              <a:t>estratto</a:t>
            </a:r>
            <a:r>
              <a:rPr lang="el-GR" sz="6825" b="0" dirty="0">
                <a:solidFill>
                  <a:schemeClr val="dk2"/>
                </a:solidFill>
              </a:rPr>
              <a:t> </a:t>
            </a:r>
            <a:r>
              <a:rPr lang="el-GR" sz="6825" b="0" dirty="0" err="1">
                <a:solidFill>
                  <a:schemeClr val="dk2"/>
                </a:solidFill>
              </a:rPr>
              <a:t>l’olio</a:t>
            </a:r>
            <a:r>
              <a:rPr lang="el-GR" sz="6825" b="0" dirty="0">
                <a:solidFill>
                  <a:schemeClr val="dk2"/>
                </a:solidFill>
              </a:rPr>
              <a:t> è </a:t>
            </a:r>
            <a:r>
              <a:rPr lang="el-GR" sz="6825" b="0" dirty="0" err="1">
                <a:solidFill>
                  <a:schemeClr val="dk2"/>
                </a:solidFill>
              </a:rPr>
              <a:t>già</a:t>
            </a:r>
            <a:r>
              <a:rPr lang="el-GR" sz="6825" b="0" dirty="0">
                <a:solidFill>
                  <a:schemeClr val="dk2"/>
                </a:solidFill>
              </a:rPr>
              <a:t> </a:t>
            </a:r>
            <a:r>
              <a:rPr lang="el-GR" sz="6825" b="0" dirty="0" err="1">
                <a:solidFill>
                  <a:schemeClr val="dk2"/>
                </a:solidFill>
              </a:rPr>
              <a:t>pronto</a:t>
            </a:r>
            <a:r>
              <a:rPr lang="el-GR" sz="6825" b="0" dirty="0">
                <a:solidFill>
                  <a:schemeClr val="dk2"/>
                </a:solidFill>
              </a:rPr>
              <a:t> ad </a:t>
            </a:r>
            <a:r>
              <a:rPr lang="el-GR" sz="6825" b="0" dirty="0" err="1">
                <a:solidFill>
                  <a:schemeClr val="dk2"/>
                </a:solidFill>
              </a:rPr>
              <a:t>essere</a:t>
            </a:r>
            <a:r>
              <a:rPr lang="el-GR" sz="6825" b="0" dirty="0">
                <a:solidFill>
                  <a:schemeClr val="dk2"/>
                </a:solidFill>
              </a:rPr>
              <a:t> </a:t>
            </a:r>
            <a:r>
              <a:rPr lang="el-GR" sz="6825" b="0" dirty="0" err="1">
                <a:solidFill>
                  <a:schemeClr val="dk2"/>
                </a:solidFill>
              </a:rPr>
              <a:t>consumato</a:t>
            </a:r>
            <a:r>
              <a:rPr lang="en-US" sz="6825" b="0" dirty="0">
                <a:solidFill>
                  <a:schemeClr val="dk2"/>
                </a:solidFill>
              </a:rPr>
              <a:t> </a:t>
            </a:r>
            <a:r>
              <a:rPr lang="el-GR" sz="6825" b="0" dirty="0" err="1">
                <a:solidFill>
                  <a:schemeClr val="dk2"/>
                </a:solidFill>
              </a:rPr>
              <a:t>senza</a:t>
            </a:r>
            <a:r>
              <a:rPr lang="el-GR" sz="6825" b="0" dirty="0">
                <a:solidFill>
                  <a:schemeClr val="dk2"/>
                </a:solidFill>
              </a:rPr>
              <a:t> </a:t>
            </a:r>
            <a:r>
              <a:rPr lang="el-GR" sz="6825" b="0" dirty="0" err="1">
                <a:solidFill>
                  <a:schemeClr val="dk2"/>
                </a:solidFill>
              </a:rPr>
              <a:t>necessità</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maturazione</a:t>
            </a:r>
            <a:r>
              <a:rPr lang="el-GR" sz="6825" b="0" dirty="0">
                <a:solidFill>
                  <a:schemeClr val="dk2"/>
                </a:solidFill>
              </a:rPr>
              <a:t>.</a:t>
            </a:r>
            <a:endParaRPr sz="6825" b="0" dirty="0">
              <a:solidFill>
                <a:schemeClr val="dk2"/>
              </a:solidFill>
            </a:endParaRPr>
          </a:p>
          <a:p>
            <a:pPr marL="0" lvl="0" indent="0" algn="just" rtl="0">
              <a:lnSpc>
                <a:spcPct val="120000"/>
              </a:lnSpc>
              <a:spcBef>
                <a:spcPts val="600"/>
              </a:spcBef>
              <a:spcAft>
                <a:spcPts val="0"/>
              </a:spcAft>
              <a:buClr>
                <a:schemeClr val="dk1"/>
              </a:buClr>
              <a:buSzPts val="275"/>
              <a:buNone/>
            </a:pPr>
            <a:r>
              <a:rPr lang="el-GR" sz="6825" b="0" dirty="0">
                <a:solidFill>
                  <a:schemeClr val="dk2"/>
                </a:solidFill>
              </a:rPr>
              <a:t>È </a:t>
            </a:r>
            <a:r>
              <a:rPr lang="el-GR" sz="6825" b="0" dirty="0" err="1">
                <a:solidFill>
                  <a:schemeClr val="dk2"/>
                </a:solidFill>
              </a:rPr>
              <a:t>possibile</a:t>
            </a:r>
            <a:r>
              <a:rPr lang="el-GR" sz="6825" b="0" dirty="0">
                <a:solidFill>
                  <a:schemeClr val="dk2"/>
                </a:solidFill>
              </a:rPr>
              <a:t> </a:t>
            </a:r>
            <a:r>
              <a:rPr lang="el-GR" sz="6825" b="0" dirty="0" err="1">
                <a:solidFill>
                  <a:schemeClr val="dk2"/>
                </a:solidFill>
              </a:rPr>
              <a:t>controllare</a:t>
            </a:r>
            <a:r>
              <a:rPr lang="el-GR" sz="6825" b="0" dirty="0">
                <a:solidFill>
                  <a:schemeClr val="dk2"/>
                </a:solidFill>
              </a:rPr>
              <a:t> </a:t>
            </a:r>
            <a:r>
              <a:rPr lang="el-GR" sz="6825" b="0" dirty="0" err="1">
                <a:solidFill>
                  <a:schemeClr val="dk2"/>
                </a:solidFill>
              </a:rPr>
              <a:t>il</a:t>
            </a:r>
            <a:r>
              <a:rPr lang="el-GR" sz="6825" b="0" dirty="0">
                <a:solidFill>
                  <a:schemeClr val="dk2"/>
                </a:solidFill>
              </a:rPr>
              <a:t> </a:t>
            </a:r>
            <a:r>
              <a:rPr lang="el-GR" sz="6825" b="0" dirty="0" err="1">
                <a:solidFill>
                  <a:schemeClr val="dk2"/>
                </a:solidFill>
              </a:rPr>
              <a:t>sapore</a:t>
            </a:r>
            <a:r>
              <a:rPr lang="el-GR" sz="6825" b="0" dirty="0">
                <a:solidFill>
                  <a:schemeClr val="dk2"/>
                </a:solidFill>
              </a:rPr>
              <a:t> </a:t>
            </a:r>
            <a:r>
              <a:rPr lang="el-GR" sz="6825" b="0" dirty="0" err="1">
                <a:solidFill>
                  <a:schemeClr val="dk2"/>
                </a:solidFill>
              </a:rPr>
              <a:t>dell’olio</a:t>
            </a:r>
            <a:r>
              <a:rPr lang="el-GR" sz="6825" b="0" dirty="0">
                <a:solidFill>
                  <a:schemeClr val="dk2"/>
                </a:solidFill>
              </a:rPr>
              <a:t> </a:t>
            </a:r>
            <a:r>
              <a:rPr lang="el-GR" sz="6825" b="0" dirty="0" err="1">
                <a:solidFill>
                  <a:schemeClr val="dk2"/>
                </a:solidFill>
              </a:rPr>
              <a:t>prodotto</a:t>
            </a:r>
            <a:r>
              <a:rPr lang="el-GR" sz="6825" b="0" dirty="0">
                <a:solidFill>
                  <a:schemeClr val="dk2"/>
                </a:solidFill>
              </a:rPr>
              <a:t> a </a:t>
            </a:r>
            <a:r>
              <a:rPr lang="el-GR" sz="6825" b="0" dirty="0" err="1">
                <a:solidFill>
                  <a:schemeClr val="dk2"/>
                </a:solidFill>
              </a:rPr>
              <a:t>seconda</a:t>
            </a:r>
            <a:r>
              <a:rPr lang="el-GR" sz="6825" b="0" dirty="0">
                <a:solidFill>
                  <a:schemeClr val="dk2"/>
                </a:solidFill>
              </a:rPr>
              <a:t> </a:t>
            </a:r>
            <a:r>
              <a:rPr lang="el-GR" sz="6825" b="0" dirty="0" err="1">
                <a:solidFill>
                  <a:schemeClr val="dk2"/>
                </a:solidFill>
              </a:rPr>
              <a:t>del</a:t>
            </a:r>
            <a:r>
              <a:rPr lang="el-GR" sz="6825" b="0" dirty="0">
                <a:solidFill>
                  <a:schemeClr val="dk2"/>
                </a:solidFill>
              </a:rPr>
              <a:t> </a:t>
            </a:r>
            <a:r>
              <a:rPr lang="el-GR" sz="6825" b="0" dirty="0" err="1">
                <a:solidFill>
                  <a:schemeClr val="dk2"/>
                </a:solidFill>
              </a:rPr>
              <a:t>periodo</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raccolta</a:t>
            </a:r>
            <a:r>
              <a:rPr lang="el-GR" sz="6825" b="0" dirty="0">
                <a:solidFill>
                  <a:schemeClr val="dk2"/>
                </a:solidFill>
              </a:rPr>
              <a:t> </a:t>
            </a:r>
            <a:r>
              <a:rPr lang="el-GR" sz="6825" b="0" dirty="0" err="1">
                <a:solidFill>
                  <a:schemeClr val="dk2"/>
                </a:solidFill>
              </a:rPr>
              <a:t>dei</a:t>
            </a:r>
            <a:r>
              <a:rPr lang="el-GR" sz="6825" b="0" dirty="0">
                <a:solidFill>
                  <a:schemeClr val="dk2"/>
                </a:solidFill>
              </a:rPr>
              <a:t> </a:t>
            </a:r>
            <a:r>
              <a:rPr lang="el-GR" sz="6825" b="0" dirty="0" err="1">
                <a:solidFill>
                  <a:schemeClr val="dk2"/>
                </a:solidFill>
              </a:rPr>
              <a:t>frutti</a:t>
            </a:r>
            <a:r>
              <a:rPr lang="el-GR" sz="6825" b="0" dirty="0">
                <a:solidFill>
                  <a:schemeClr val="dk2"/>
                </a:solidFill>
              </a:rPr>
              <a:t>. In </a:t>
            </a:r>
            <a:r>
              <a:rPr lang="el-GR" sz="6825" b="0" dirty="0" err="1">
                <a:solidFill>
                  <a:schemeClr val="dk2"/>
                </a:solidFill>
              </a:rPr>
              <a:t>definitiva</a:t>
            </a:r>
            <a:r>
              <a:rPr lang="el-GR" sz="6825" b="0" dirty="0">
                <a:solidFill>
                  <a:schemeClr val="dk2"/>
                </a:solidFill>
              </a:rPr>
              <a:t>, </a:t>
            </a:r>
            <a:r>
              <a:rPr lang="el-GR" sz="6825" b="0" dirty="0" err="1">
                <a:solidFill>
                  <a:schemeClr val="dk2"/>
                </a:solidFill>
              </a:rPr>
              <a:t>la</a:t>
            </a:r>
            <a:r>
              <a:rPr lang="el-GR" sz="6825" b="0" dirty="0">
                <a:solidFill>
                  <a:schemeClr val="dk2"/>
                </a:solidFill>
              </a:rPr>
              <a:t> </a:t>
            </a:r>
            <a:r>
              <a:rPr lang="el-GR" sz="6825" b="0" dirty="0" err="1">
                <a:solidFill>
                  <a:schemeClr val="dk2"/>
                </a:solidFill>
              </a:rPr>
              <a:t>Peranzana</a:t>
            </a:r>
            <a:r>
              <a:rPr lang="el-GR" sz="6825" b="0" dirty="0">
                <a:solidFill>
                  <a:schemeClr val="dk2"/>
                </a:solidFill>
              </a:rPr>
              <a:t> è </a:t>
            </a:r>
            <a:r>
              <a:rPr lang="el-GR" sz="6825" b="0" dirty="0" err="1">
                <a:solidFill>
                  <a:schemeClr val="dk2"/>
                </a:solidFill>
              </a:rPr>
              <a:t>indicata</a:t>
            </a:r>
            <a:r>
              <a:rPr lang="el-GR" sz="6825" b="0" dirty="0">
                <a:solidFill>
                  <a:schemeClr val="dk2"/>
                </a:solidFill>
              </a:rPr>
              <a:t> per </a:t>
            </a:r>
            <a:r>
              <a:rPr lang="el-GR" sz="6825" b="0" dirty="0" err="1">
                <a:solidFill>
                  <a:schemeClr val="dk2"/>
                </a:solidFill>
              </a:rPr>
              <a:t>tutte</a:t>
            </a:r>
            <a:r>
              <a:rPr lang="el-GR" sz="6825" b="0" dirty="0">
                <a:solidFill>
                  <a:schemeClr val="dk2"/>
                </a:solidFill>
              </a:rPr>
              <a:t> </a:t>
            </a:r>
            <a:r>
              <a:rPr lang="el-GR" sz="6825" b="0" dirty="0" err="1">
                <a:solidFill>
                  <a:schemeClr val="dk2"/>
                </a:solidFill>
              </a:rPr>
              <a:t>le</a:t>
            </a:r>
            <a:r>
              <a:rPr lang="en-US" sz="6825" b="0" dirty="0">
                <a:solidFill>
                  <a:schemeClr val="dk2"/>
                </a:solidFill>
              </a:rPr>
              <a:t> </a:t>
            </a:r>
            <a:r>
              <a:rPr lang="el-GR" sz="6825" b="0" dirty="0" err="1">
                <a:solidFill>
                  <a:schemeClr val="dk2"/>
                </a:solidFill>
              </a:rPr>
              <a:t>preferenze</a:t>
            </a:r>
            <a:r>
              <a:rPr lang="el-GR" sz="6825" b="0" dirty="0">
                <a:solidFill>
                  <a:schemeClr val="dk2"/>
                </a:solidFill>
              </a:rPr>
              <a:t> </a:t>
            </a:r>
            <a:r>
              <a:rPr lang="el-GR" sz="6825" b="0" dirty="0" err="1">
                <a:solidFill>
                  <a:schemeClr val="dk2"/>
                </a:solidFill>
              </a:rPr>
              <a:t>di</a:t>
            </a:r>
            <a:r>
              <a:rPr lang="el-GR" sz="6825" b="0" dirty="0">
                <a:solidFill>
                  <a:schemeClr val="dk2"/>
                </a:solidFill>
              </a:rPr>
              <a:t> </a:t>
            </a:r>
            <a:r>
              <a:rPr lang="el-GR" sz="6825" b="0" dirty="0" err="1">
                <a:solidFill>
                  <a:schemeClr val="dk2"/>
                </a:solidFill>
              </a:rPr>
              <a:t>gusto</a:t>
            </a:r>
            <a:r>
              <a:rPr lang="el-GR" sz="6825" b="0" dirty="0">
                <a:solidFill>
                  <a:schemeClr val="dk2"/>
                </a:solidFill>
              </a:rPr>
              <a:t>, </a:t>
            </a:r>
            <a:r>
              <a:rPr lang="el-GR" sz="6825" b="0" dirty="0" err="1">
                <a:solidFill>
                  <a:schemeClr val="dk2"/>
                </a:solidFill>
              </a:rPr>
              <a:t>senza</a:t>
            </a:r>
            <a:r>
              <a:rPr lang="el-GR" sz="6825" b="0" dirty="0">
                <a:solidFill>
                  <a:schemeClr val="dk2"/>
                </a:solidFill>
              </a:rPr>
              <a:t> </a:t>
            </a:r>
            <a:r>
              <a:rPr lang="el-GR" sz="6825" b="0" dirty="0" err="1">
                <a:solidFill>
                  <a:schemeClr val="dk2"/>
                </a:solidFill>
              </a:rPr>
              <a:t>che</a:t>
            </a:r>
            <a:r>
              <a:rPr lang="el-GR" sz="6825" b="0" dirty="0">
                <a:solidFill>
                  <a:schemeClr val="dk2"/>
                </a:solidFill>
              </a:rPr>
              <a:t> </a:t>
            </a:r>
            <a:r>
              <a:rPr lang="el-GR" sz="6825" b="0" dirty="0" err="1">
                <a:solidFill>
                  <a:schemeClr val="dk2"/>
                </a:solidFill>
              </a:rPr>
              <a:t>questo</a:t>
            </a:r>
            <a:r>
              <a:rPr lang="el-GR" sz="6825" b="0" dirty="0">
                <a:solidFill>
                  <a:schemeClr val="dk2"/>
                </a:solidFill>
              </a:rPr>
              <a:t> </a:t>
            </a:r>
            <a:r>
              <a:rPr lang="el-GR" sz="6825" b="0" dirty="0" err="1">
                <a:solidFill>
                  <a:schemeClr val="dk2"/>
                </a:solidFill>
              </a:rPr>
              <a:t>comprometta</a:t>
            </a:r>
            <a:r>
              <a:rPr lang="el-GR" sz="6825" b="0" dirty="0">
                <a:solidFill>
                  <a:schemeClr val="dk2"/>
                </a:solidFill>
              </a:rPr>
              <a:t> </a:t>
            </a:r>
            <a:r>
              <a:rPr lang="el-GR" sz="6825" b="0" dirty="0" err="1">
                <a:solidFill>
                  <a:schemeClr val="dk2"/>
                </a:solidFill>
              </a:rPr>
              <a:t>la</a:t>
            </a:r>
            <a:r>
              <a:rPr lang="el-GR" sz="6825" b="0" dirty="0">
                <a:solidFill>
                  <a:schemeClr val="dk2"/>
                </a:solidFill>
              </a:rPr>
              <a:t> </a:t>
            </a:r>
            <a:r>
              <a:rPr lang="el-GR" sz="6825" b="0" dirty="0" err="1">
                <a:solidFill>
                  <a:schemeClr val="dk2"/>
                </a:solidFill>
              </a:rPr>
              <a:t>purezza</a:t>
            </a:r>
            <a:r>
              <a:rPr lang="el-GR" sz="6825" b="0" dirty="0">
                <a:solidFill>
                  <a:schemeClr val="dk2"/>
                </a:solidFill>
              </a:rPr>
              <a:t> o </a:t>
            </a:r>
            <a:r>
              <a:rPr lang="el-GR" sz="6825" b="0" dirty="0" err="1">
                <a:solidFill>
                  <a:schemeClr val="dk2"/>
                </a:solidFill>
              </a:rPr>
              <a:t>la</a:t>
            </a:r>
            <a:r>
              <a:rPr lang="en-US" sz="6825" b="0" dirty="0">
                <a:solidFill>
                  <a:schemeClr val="dk2"/>
                </a:solidFill>
              </a:rPr>
              <a:t> </a:t>
            </a:r>
            <a:r>
              <a:rPr lang="el-GR" sz="6825" b="0" dirty="0" err="1">
                <a:solidFill>
                  <a:schemeClr val="dk2"/>
                </a:solidFill>
              </a:rPr>
              <a:t>qualità</a:t>
            </a:r>
            <a:r>
              <a:rPr lang="el-GR" sz="6825" b="0" dirty="0">
                <a:solidFill>
                  <a:schemeClr val="dk2"/>
                </a:solidFill>
              </a:rPr>
              <a:t> </a:t>
            </a:r>
            <a:r>
              <a:rPr lang="el-GR" sz="6825" b="0" dirty="0" err="1">
                <a:solidFill>
                  <a:schemeClr val="dk2"/>
                </a:solidFill>
              </a:rPr>
              <a:t>dell’olio</a:t>
            </a:r>
            <a:r>
              <a:rPr lang="el-GR" sz="6825" b="0" dirty="0">
                <a:solidFill>
                  <a:schemeClr val="dk2"/>
                </a:solidFill>
              </a:rPr>
              <a:t>.</a:t>
            </a:r>
            <a:endParaRPr sz="6825" b="0" dirty="0">
              <a:solidFill>
                <a:schemeClr val="dk2"/>
              </a:solidFill>
            </a:endParaRPr>
          </a:p>
          <a:p>
            <a:pPr marL="0" lvl="0" indent="0" algn="just" rtl="0">
              <a:spcBef>
                <a:spcPts val="600"/>
              </a:spcBef>
              <a:spcAft>
                <a:spcPts val="0"/>
              </a:spcAft>
              <a:buClr>
                <a:schemeClr val="dk2"/>
              </a:buClr>
              <a:buSzPct val="100000"/>
              <a:buNone/>
            </a:pPr>
            <a:endParaRPr sz="1600" b="0" dirty="0">
              <a:solidFill>
                <a:schemeClr val="dk2"/>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39" name="Google Shape;139;p6"/>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40" name="Google Shape;140;p6"/>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141" name="Google Shape;141;p6" descr="C:\Users\user\AppData\Local\Microsoft\Windows\Temporary Internet Files\Content.Outlook\0TVTFSZK\AUTHENTIC-OLIVE-NET_Logo.png"/>
          <p:cNvPicPr preferRelativeResize="0"/>
          <p:nvPr/>
        </p:nvPicPr>
        <p:blipFill rotWithShape="1">
          <a:blip r:embed="rId4">
            <a:alphaModFix/>
          </a:blip>
          <a:srcRect/>
          <a:stretch/>
        </p:blipFill>
        <p:spPr>
          <a:xfrm>
            <a:off x="6948709" y="0"/>
            <a:ext cx="2152650" cy="713740"/>
          </a:xfrm>
          <a:prstGeom prst="rect">
            <a:avLst/>
          </a:prstGeom>
          <a:noFill/>
          <a:ln>
            <a:noFill/>
          </a:ln>
        </p:spPr>
      </p:pic>
      <p:pic>
        <p:nvPicPr>
          <p:cNvPr id="142" name="Google Shape;142;p6"/>
          <p:cNvPicPr preferRelativeResize="0"/>
          <p:nvPr/>
        </p:nvPicPr>
        <p:blipFill rotWithShape="1">
          <a:blip r:embed="rId5">
            <a:alphaModFix/>
          </a:blip>
          <a:srcRect/>
          <a:stretch/>
        </p:blipFill>
        <p:spPr>
          <a:xfrm>
            <a:off x="32563" y="0"/>
            <a:ext cx="899592" cy="746145"/>
          </a:xfrm>
          <a:prstGeom prst="rect">
            <a:avLst/>
          </a:prstGeom>
          <a:noFill/>
          <a:ln>
            <a:noFill/>
          </a:ln>
        </p:spPr>
      </p:pic>
      <p:pic>
        <p:nvPicPr>
          <p:cNvPr id="143" name="Google Shape;143;p6"/>
          <p:cNvPicPr preferRelativeResize="0"/>
          <p:nvPr/>
        </p:nvPicPr>
        <p:blipFill rotWithShape="1">
          <a:blip r:embed="rId6">
            <a:alphaModFix/>
          </a:blip>
          <a:srcRect/>
          <a:stretch/>
        </p:blipFill>
        <p:spPr>
          <a:xfrm>
            <a:off x="4742924" y="1700808"/>
            <a:ext cx="4005540" cy="324036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7"/>
          <p:cNvSpPr txBox="1">
            <a:spLocks noGrp="1"/>
          </p:cNvSpPr>
          <p:nvPr>
            <p:ph type="title"/>
          </p:nvPr>
        </p:nvSpPr>
        <p:spPr>
          <a:xfrm>
            <a:off x="227912" y="-10"/>
            <a:ext cx="7992900" cy="16563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600" b="1" dirty="0">
                <a:solidFill>
                  <a:srgbClr val="000000"/>
                </a:solidFill>
                <a:latin typeface="Arial"/>
                <a:ea typeface="Arial"/>
                <a:cs typeface="Arial"/>
                <a:sym typeface="Arial"/>
              </a:rPr>
              <a:t>   </a:t>
            </a:r>
            <a:br>
              <a:rPr lang="el-GR" sz="3600" b="1" dirty="0">
                <a:solidFill>
                  <a:srgbClr val="000000"/>
                </a:solidFill>
                <a:latin typeface="Arial"/>
                <a:ea typeface="Arial"/>
                <a:cs typeface="Arial"/>
                <a:sym typeface="Arial"/>
              </a:rPr>
            </a:br>
            <a:r>
              <a:rPr lang="el-GR" sz="2200" b="1" dirty="0">
                <a:solidFill>
                  <a:srgbClr val="000000"/>
                </a:solidFill>
              </a:rPr>
              <a:t>DEFINIZIONE DELL’ORIGINE</a:t>
            </a:r>
            <a:br>
              <a:rPr lang="el-GR" sz="2200" dirty="0"/>
            </a:br>
            <a:br>
              <a:rPr lang="el-GR" sz="2200" b="1" dirty="0">
                <a:solidFill>
                  <a:srgbClr val="000000"/>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150" name="Google Shape;150;p7"/>
          <p:cNvSpPr txBox="1">
            <a:spLocks noGrp="1"/>
          </p:cNvSpPr>
          <p:nvPr>
            <p:ph type="body" idx="1"/>
          </p:nvPr>
        </p:nvSpPr>
        <p:spPr>
          <a:xfrm>
            <a:off x="267411" y="713745"/>
            <a:ext cx="7796400" cy="5760600"/>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0"/>
              </a:spcAft>
              <a:buClr>
                <a:schemeClr val="dk1"/>
              </a:buClr>
              <a:buSzPts val="275"/>
              <a:buFont typeface="Arial"/>
              <a:buNone/>
            </a:pPr>
            <a:r>
              <a:rPr lang="el-GR" sz="5000" dirty="0">
                <a:solidFill>
                  <a:schemeClr val="dk1"/>
                </a:solidFill>
              </a:rPr>
              <a:t>REGOLAMENTO (U.E.) n. 29/2012</a:t>
            </a:r>
            <a:r>
              <a:rPr lang="en-US" sz="5000" dirty="0">
                <a:solidFill>
                  <a:schemeClr val="dk1"/>
                </a:solidFill>
              </a:rPr>
              <a:t> </a:t>
            </a:r>
            <a:r>
              <a:rPr lang="el-GR" sz="5000" dirty="0" err="1">
                <a:solidFill>
                  <a:schemeClr val="dk1"/>
                </a:solidFill>
              </a:rPr>
              <a:t>relativo</a:t>
            </a:r>
            <a:r>
              <a:rPr lang="el-GR" sz="5000" dirty="0">
                <a:solidFill>
                  <a:schemeClr val="dk1"/>
                </a:solidFill>
              </a:rPr>
              <a:t> </a:t>
            </a:r>
            <a:r>
              <a:rPr lang="el-GR" sz="5000" dirty="0" err="1">
                <a:solidFill>
                  <a:schemeClr val="dk1"/>
                </a:solidFill>
              </a:rPr>
              <a:t>alle</a:t>
            </a:r>
            <a:r>
              <a:rPr lang="el-GR" sz="5000" dirty="0">
                <a:solidFill>
                  <a:schemeClr val="dk1"/>
                </a:solidFill>
              </a:rPr>
              <a:t> </a:t>
            </a:r>
            <a:r>
              <a:rPr lang="el-GR" sz="5000" dirty="0" err="1">
                <a:solidFill>
                  <a:schemeClr val="dk1"/>
                </a:solidFill>
              </a:rPr>
              <a:t>norme</a:t>
            </a:r>
            <a:r>
              <a:rPr lang="el-GR" sz="5000" dirty="0">
                <a:solidFill>
                  <a:schemeClr val="dk1"/>
                </a:solidFill>
              </a:rPr>
              <a:t> </a:t>
            </a:r>
            <a:r>
              <a:rPr lang="el-GR" sz="5000" dirty="0" err="1">
                <a:solidFill>
                  <a:schemeClr val="dk1"/>
                </a:solidFill>
              </a:rPr>
              <a:t>di</a:t>
            </a:r>
            <a:r>
              <a:rPr lang="el-GR" sz="5000" dirty="0">
                <a:solidFill>
                  <a:schemeClr val="dk1"/>
                </a:solidFill>
              </a:rPr>
              <a:t> </a:t>
            </a:r>
            <a:r>
              <a:rPr lang="el-GR" sz="5000" dirty="0" err="1">
                <a:solidFill>
                  <a:schemeClr val="dk1"/>
                </a:solidFill>
              </a:rPr>
              <a:t>commercializzazione</a:t>
            </a:r>
            <a:r>
              <a:rPr lang="el-GR" sz="5000" dirty="0">
                <a:solidFill>
                  <a:schemeClr val="dk1"/>
                </a:solidFill>
              </a:rPr>
              <a:t> </a:t>
            </a:r>
            <a:r>
              <a:rPr lang="el-GR" sz="5000" dirty="0" err="1">
                <a:solidFill>
                  <a:schemeClr val="dk1"/>
                </a:solidFill>
              </a:rPr>
              <a:t>dell’olio</a:t>
            </a:r>
            <a:r>
              <a:rPr lang="el-GR" sz="5000" dirty="0">
                <a:solidFill>
                  <a:schemeClr val="dk1"/>
                </a:solidFill>
              </a:rPr>
              <a:t> </a:t>
            </a:r>
            <a:r>
              <a:rPr lang="el-GR" sz="5000" dirty="0" err="1">
                <a:solidFill>
                  <a:schemeClr val="dk1"/>
                </a:solidFill>
              </a:rPr>
              <a:t>d’oliva</a:t>
            </a:r>
            <a:endParaRPr sz="500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endParaRPr lang="en-US"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err="1">
                <a:solidFill>
                  <a:schemeClr val="dk1"/>
                </a:solidFill>
              </a:rPr>
              <a:t>L’origine</a:t>
            </a:r>
            <a:r>
              <a:rPr lang="el-GR" sz="5000" b="0" dirty="0">
                <a:solidFill>
                  <a:schemeClr val="dk1"/>
                </a:solidFill>
              </a:rPr>
              <a:t> </a:t>
            </a:r>
            <a:r>
              <a:rPr lang="el-GR" sz="5000" b="0" dirty="0" err="1">
                <a:solidFill>
                  <a:schemeClr val="dk1"/>
                </a:solidFill>
              </a:rPr>
              <a:t>dell’olio</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oliva</a:t>
            </a:r>
            <a:r>
              <a:rPr lang="el-GR" sz="5000" b="0" dirty="0">
                <a:solidFill>
                  <a:schemeClr val="dk1"/>
                </a:solidFill>
              </a:rPr>
              <a:t> </a:t>
            </a:r>
            <a:r>
              <a:rPr lang="el-GR" sz="5000" b="0" dirty="0" err="1">
                <a:solidFill>
                  <a:schemeClr val="dk1"/>
                </a:solidFill>
              </a:rPr>
              <a:t>si</a:t>
            </a:r>
            <a:r>
              <a:rPr lang="el-GR" sz="5000" b="0" dirty="0">
                <a:solidFill>
                  <a:schemeClr val="dk1"/>
                </a:solidFill>
              </a:rPr>
              <a:t> </a:t>
            </a:r>
            <a:r>
              <a:rPr lang="el-GR" sz="5000" b="0" dirty="0" err="1">
                <a:solidFill>
                  <a:schemeClr val="dk1"/>
                </a:solidFill>
              </a:rPr>
              <a:t>definisce</a:t>
            </a:r>
            <a:r>
              <a:rPr lang="el-GR" sz="5000" b="0" dirty="0">
                <a:solidFill>
                  <a:schemeClr val="dk1"/>
                </a:solidFill>
              </a:rPr>
              <a:t> </a:t>
            </a:r>
            <a:r>
              <a:rPr lang="el-GR" sz="5000" b="0" dirty="0" err="1">
                <a:solidFill>
                  <a:schemeClr val="dk1"/>
                </a:solidFill>
              </a:rPr>
              <a:t>da</a:t>
            </a:r>
            <a:r>
              <a:rPr lang="el-GR" sz="5000" b="0" dirty="0">
                <a:solidFill>
                  <a:schemeClr val="dk1"/>
                </a:solidFill>
              </a:rPr>
              <a:t> </a:t>
            </a:r>
            <a:r>
              <a:rPr lang="el-GR" sz="5000" b="0" dirty="0" err="1">
                <a:solidFill>
                  <a:schemeClr val="dk1"/>
                </a:solidFill>
              </a:rPr>
              <a:t>due</a:t>
            </a:r>
            <a:r>
              <a:rPr lang="el-GR" sz="5000" b="0" dirty="0">
                <a:solidFill>
                  <a:schemeClr val="dk1"/>
                </a:solidFill>
              </a:rPr>
              <a:t> </a:t>
            </a:r>
            <a:r>
              <a:rPr lang="el-GR" sz="5000" b="0" dirty="0" err="1">
                <a:solidFill>
                  <a:schemeClr val="dk1"/>
                </a:solidFill>
              </a:rPr>
              <a:t>punti</a:t>
            </a:r>
            <a:r>
              <a:rPr lang="el-GR" sz="5000" b="0" dirty="0">
                <a:solidFill>
                  <a:schemeClr val="dk1"/>
                </a:solidFill>
              </a:rPr>
              <a:t>:</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n-US" sz="5000" b="0" dirty="0">
                <a:solidFill>
                  <a:schemeClr val="dk1"/>
                </a:solidFill>
              </a:rPr>
              <a:t>-</a:t>
            </a:r>
            <a:r>
              <a:rPr lang="el-GR" sz="5000" b="0" dirty="0" err="1">
                <a:solidFill>
                  <a:schemeClr val="dk1"/>
                </a:solidFill>
              </a:rPr>
              <a:t>Il</a:t>
            </a:r>
            <a:r>
              <a:rPr lang="el-GR" sz="5000" b="0" dirty="0">
                <a:solidFill>
                  <a:schemeClr val="dk1"/>
                </a:solidFill>
              </a:rPr>
              <a:t> </a:t>
            </a:r>
            <a:r>
              <a:rPr lang="el-GR" sz="5000" b="0" dirty="0" err="1">
                <a:solidFill>
                  <a:schemeClr val="dk1"/>
                </a:solidFill>
              </a:rPr>
              <a:t>paese</a:t>
            </a:r>
            <a:r>
              <a:rPr lang="el-GR" sz="5000" b="0" dirty="0">
                <a:solidFill>
                  <a:schemeClr val="dk1"/>
                </a:solidFill>
              </a:rPr>
              <a:t> </a:t>
            </a:r>
            <a:r>
              <a:rPr lang="el-GR" sz="5000" b="0" dirty="0" err="1">
                <a:solidFill>
                  <a:schemeClr val="dk1"/>
                </a:solidFill>
              </a:rPr>
              <a:t>nel</a:t>
            </a:r>
            <a:r>
              <a:rPr lang="el-GR" sz="5000" b="0" dirty="0">
                <a:solidFill>
                  <a:schemeClr val="dk1"/>
                </a:solidFill>
              </a:rPr>
              <a:t> </a:t>
            </a:r>
            <a:r>
              <a:rPr lang="el-GR" sz="5000" b="0" dirty="0" err="1">
                <a:solidFill>
                  <a:schemeClr val="dk1"/>
                </a:solidFill>
              </a:rPr>
              <a:t>quale</a:t>
            </a:r>
            <a:r>
              <a:rPr lang="el-GR" sz="5000" b="0" dirty="0">
                <a:solidFill>
                  <a:schemeClr val="dk1"/>
                </a:solidFill>
              </a:rPr>
              <a:t> </a:t>
            </a:r>
            <a:r>
              <a:rPr lang="el-GR" sz="5000" b="0" dirty="0" err="1">
                <a:solidFill>
                  <a:schemeClr val="dk1"/>
                </a:solidFill>
              </a:rPr>
              <a:t>sono</a:t>
            </a:r>
            <a:r>
              <a:rPr lang="el-GR" sz="5000" b="0" dirty="0">
                <a:solidFill>
                  <a:schemeClr val="dk1"/>
                </a:solidFill>
              </a:rPr>
              <a:t> </a:t>
            </a:r>
            <a:r>
              <a:rPr lang="el-GR" sz="5000" b="0" dirty="0" err="1">
                <a:solidFill>
                  <a:schemeClr val="dk1"/>
                </a:solidFill>
              </a:rPr>
              <a:t>state</a:t>
            </a:r>
            <a:r>
              <a:rPr lang="el-GR" sz="5000" b="0" dirty="0">
                <a:solidFill>
                  <a:schemeClr val="dk1"/>
                </a:solidFill>
              </a:rPr>
              <a:t> </a:t>
            </a:r>
            <a:r>
              <a:rPr lang="el-GR" sz="5000" b="0" dirty="0" err="1">
                <a:solidFill>
                  <a:schemeClr val="dk1"/>
                </a:solidFill>
              </a:rPr>
              <a:t>raccolte</a:t>
            </a:r>
            <a:r>
              <a:rPr lang="el-GR" sz="5000" b="0" dirty="0">
                <a:solidFill>
                  <a:schemeClr val="dk1"/>
                </a:solidFill>
              </a:rPr>
              <a:t> </a:t>
            </a:r>
            <a:r>
              <a:rPr lang="el-GR" sz="5000" b="0" dirty="0" err="1">
                <a:solidFill>
                  <a:schemeClr val="dk1"/>
                </a:solidFill>
              </a:rPr>
              <a:t>le</a:t>
            </a:r>
            <a:r>
              <a:rPr lang="el-GR" sz="5000" b="0" dirty="0">
                <a:solidFill>
                  <a:schemeClr val="dk1"/>
                </a:solidFill>
              </a:rPr>
              <a:t> olive.</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n-US" sz="5000" b="0" dirty="0">
                <a:solidFill>
                  <a:schemeClr val="dk1"/>
                </a:solidFill>
              </a:rPr>
              <a:t>-</a:t>
            </a:r>
            <a:r>
              <a:rPr lang="el-GR" sz="5000" b="0" dirty="0" err="1">
                <a:solidFill>
                  <a:schemeClr val="dk1"/>
                </a:solidFill>
              </a:rPr>
              <a:t>Il</a:t>
            </a:r>
            <a:r>
              <a:rPr lang="el-GR" sz="5000" b="0" dirty="0">
                <a:solidFill>
                  <a:schemeClr val="dk1"/>
                </a:solidFill>
              </a:rPr>
              <a:t> </a:t>
            </a:r>
            <a:r>
              <a:rPr lang="el-GR" sz="5000" b="0" dirty="0" err="1">
                <a:solidFill>
                  <a:schemeClr val="dk1"/>
                </a:solidFill>
              </a:rPr>
              <a:t>paese</a:t>
            </a:r>
            <a:r>
              <a:rPr lang="el-GR" sz="5000" b="0" dirty="0">
                <a:solidFill>
                  <a:schemeClr val="dk1"/>
                </a:solidFill>
              </a:rPr>
              <a:t> </a:t>
            </a:r>
            <a:r>
              <a:rPr lang="el-GR" sz="5000" b="0" dirty="0" err="1">
                <a:solidFill>
                  <a:schemeClr val="dk1"/>
                </a:solidFill>
              </a:rPr>
              <a:t>nel</a:t>
            </a:r>
            <a:r>
              <a:rPr lang="el-GR" sz="5000" b="0" dirty="0">
                <a:solidFill>
                  <a:schemeClr val="dk1"/>
                </a:solidFill>
              </a:rPr>
              <a:t> </a:t>
            </a:r>
            <a:r>
              <a:rPr lang="el-GR" sz="5000" b="0" dirty="0" err="1">
                <a:solidFill>
                  <a:schemeClr val="dk1"/>
                </a:solidFill>
              </a:rPr>
              <a:t>quale</a:t>
            </a:r>
            <a:r>
              <a:rPr lang="el-GR" sz="5000" b="0" dirty="0">
                <a:solidFill>
                  <a:schemeClr val="dk1"/>
                </a:solidFill>
              </a:rPr>
              <a:t> è </a:t>
            </a:r>
            <a:r>
              <a:rPr lang="el-GR" sz="5000" b="0" dirty="0" err="1">
                <a:solidFill>
                  <a:schemeClr val="dk1"/>
                </a:solidFill>
              </a:rPr>
              <a:t>ubicato</a:t>
            </a:r>
            <a:r>
              <a:rPr lang="el-GR" sz="5000" b="0" dirty="0">
                <a:solidFill>
                  <a:schemeClr val="dk1"/>
                </a:solidFill>
              </a:rPr>
              <a:t> </a:t>
            </a:r>
            <a:r>
              <a:rPr lang="el-GR" sz="5000" b="0" dirty="0" err="1">
                <a:solidFill>
                  <a:schemeClr val="dk1"/>
                </a:solidFill>
              </a:rPr>
              <a:t>il</a:t>
            </a:r>
            <a:r>
              <a:rPr lang="el-GR" sz="5000" b="0" dirty="0">
                <a:solidFill>
                  <a:schemeClr val="dk1"/>
                </a:solidFill>
              </a:rPr>
              <a:t> </a:t>
            </a:r>
            <a:r>
              <a:rPr lang="el-GR" sz="5000" b="0" dirty="0" err="1">
                <a:solidFill>
                  <a:schemeClr val="dk1"/>
                </a:solidFill>
              </a:rPr>
              <a:t>frantoio</a:t>
            </a:r>
            <a:r>
              <a:rPr lang="el-GR" sz="5000" b="0" dirty="0">
                <a:solidFill>
                  <a:schemeClr val="dk1"/>
                </a:solidFill>
              </a:rPr>
              <a:t>.</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u="sng" dirty="0" err="1">
                <a:solidFill>
                  <a:schemeClr val="dk1"/>
                </a:solidFill>
              </a:rPr>
              <a:t>La</a:t>
            </a:r>
            <a:r>
              <a:rPr lang="el-GR" sz="5000" b="0" u="sng" dirty="0">
                <a:solidFill>
                  <a:schemeClr val="dk1"/>
                </a:solidFill>
              </a:rPr>
              <a:t> </a:t>
            </a:r>
            <a:r>
              <a:rPr lang="el-GR" sz="5000" b="0" u="sng" dirty="0" err="1">
                <a:solidFill>
                  <a:schemeClr val="dk1"/>
                </a:solidFill>
              </a:rPr>
              <a:t>denominazione</a:t>
            </a:r>
            <a:r>
              <a:rPr lang="el-GR" sz="5000" b="0" u="sng" dirty="0">
                <a:solidFill>
                  <a:schemeClr val="dk1"/>
                </a:solidFill>
              </a:rPr>
              <a:t> </a:t>
            </a:r>
            <a:r>
              <a:rPr lang="el-GR" sz="5000" b="0" u="sng" dirty="0" err="1">
                <a:solidFill>
                  <a:schemeClr val="dk1"/>
                </a:solidFill>
              </a:rPr>
              <a:t>di</a:t>
            </a:r>
            <a:r>
              <a:rPr lang="el-GR" sz="5000" b="0" u="sng" dirty="0">
                <a:solidFill>
                  <a:schemeClr val="dk1"/>
                </a:solidFill>
              </a:rPr>
              <a:t> </a:t>
            </a:r>
            <a:r>
              <a:rPr lang="el-GR" sz="5000" b="0" u="sng" dirty="0" err="1">
                <a:solidFill>
                  <a:schemeClr val="dk1"/>
                </a:solidFill>
              </a:rPr>
              <a:t>origine</a:t>
            </a:r>
            <a:r>
              <a:rPr lang="el-GR" sz="5000" b="0" u="sng" dirty="0">
                <a:solidFill>
                  <a:schemeClr val="dk1"/>
                </a:solidFill>
              </a:rPr>
              <a:t> è </a:t>
            </a:r>
            <a:r>
              <a:rPr lang="el-GR" sz="5000" b="0" u="sng" dirty="0" err="1">
                <a:solidFill>
                  <a:schemeClr val="dk1"/>
                </a:solidFill>
              </a:rPr>
              <a:t>sempre</a:t>
            </a:r>
            <a:r>
              <a:rPr lang="el-GR" sz="5000" b="0" u="sng" dirty="0">
                <a:solidFill>
                  <a:schemeClr val="dk1"/>
                </a:solidFill>
              </a:rPr>
              <a:t> </a:t>
            </a:r>
            <a:r>
              <a:rPr lang="el-GR" sz="5000" b="0" u="sng" dirty="0" err="1">
                <a:solidFill>
                  <a:schemeClr val="dk1"/>
                </a:solidFill>
              </a:rPr>
              <a:t>obbligatoria</a:t>
            </a:r>
            <a:r>
              <a:rPr lang="el-GR" sz="5000" b="0" u="sng" dirty="0">
                <a:solidFill>
                  <a:schemeClr val="dk1"/>
                </a:solidFill>
              </a:rPr>
              <a:t> per “</a:t>
            </a:r>
            <a:r>
              <a:rPr lang="el-GR" sz="5000" b="0" u="sng" dirty="0" err="1">
                <a:solidFill>
                  <a:schemeClr val="dk1"/>
                </a:solidFill>
              </a:rPr>
              <a:t>l’olio</a:t>
            </a:r>
            <a:r>
              <a:rPr lang="el-GR" sz="5000" b="0" u="sng" dirty="0">
                <a:solidFill>
                  <a:schemeClr val="dk1"/>
                </a:solidFill>
              </a:rPr>
              <a:t> </a:t>
            </a:r>
            <a:r>
              <a:rPr lang="el-GR" sz="5000" b="0" u="sng" dirty="0" err="1">
                <a:solidFill>
                  <a:schemeClr val="dk1"/>
                </a:solidFill>
              </a:rPr>
              <a:t>extra</a:t>
            </a:r>
            <a:r>
              <a:rPr lang="en-US" sz="5000" b="0" u="sng" dirty="0">
                <a:solidFill>
                  <a:schemeClr val="dk1"/>
                </a:solidFill>
              </a:rPr>
              <a:t> </a:t>
            </a:r>
            <a:r>
              <a:rPr lang="el-GR" sz="5000" b="0" u="sng" dirty="0" err="1">
                <a:solidFill>
                  <a:schemeClr val="dk1"/>
                </a:solidFill>
              </a:rPr>
              <a:t>vergine</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 e per “</a:t>
            </a:r>
            <a:r>
              <a:rPr lang="el-GR" sz="5000" b="0" u="sng" dirty="0" err="1">
                <a:solidFill>
                  <a:schemeClr val="dk1"/>
                </a:solidFill>
              </a:rPr>
              <a:t>l’olio</a:t>
            </a:r>
            <a:r>
              <a:rPr lang="el-GR" sz="5000" b="0" u="sng" dirty="0">
                <a:solidFill>
                  <a:schemeClr val="dk1"/>
                </a:solidFill>
              </a:rPr>
              <a:t> </a:t>
            </a:r>
            <a:r>
              <a:rPr lang="el-GR" sz="5000" b="0" u="sng" dirty="0" err="1">
                <a:solidFill>
                  <a:schemeClr val="dk1"/>
                </a:solidFill>
              </a:rPr>
              <a:t>vergine</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 </a:t>
            </a:r>
            <a:r>
              <a:rPr lang="el-GR" sz="5000" b="0" u="sng" dirty="0" err="1">
                <a:solidFill>
                  <a:schemeClr val="dk1"/>
                </a:solidFill>
              </a:rPr>
              <a:t>ma</a:t>
            </a:r>
            <a:r>
              <a:rPr lang="el-GR" sz="5000" b="0" u="sng" dirty="0">
                <a:solidFill>
                  <a:schemeClr val="dk1"/>
                </a:solidFill>
              </a:rPr>
              <a:t> non </a:t>
            </a:r>
            <a:r>
              <a:rPr lang="el-GR" sz="5000" b="0" u="sng" dirty="0" err="1">
                <a:solidFill>
                  <a:schemeClr val="dk1"/>
                </a:solidFill>
              </a:rPr>
              <a:t>viene</a:t>
            </a:r>
            <a:r>
              <a:rPr lang="el-GR" sz="5000" b="0" u="sng" dirty="0">
                <a:solidFill>
                  <a:schemeClr val="dk1"/>
                </a:solidFill>
              </a:rPr>
              <a:t> </a:t>
            </a:r>
            <a:r>
              <a:rPr lang="el-GR" sz="5000" b="0" u="sng" dirty="0" err="1">
                <a:solidFill>
                  <a:schemeClr val="dk1"/>
                </a:solidFill>
              </a:rPr>
              <a:t>concessa</a:t>
            </a:r>
            <a:r>
              <a:rPr lang="el-GR" sz="5000" b="0" u="sng" dirty="0">
                <a:solidFill>
                  <a:schemeClr val="dk1"/>
                </a:solidFill>
              </a:rPr>
              <a:t> a</a:t>
            </a:r>
            <a:r>
              <a:rPr lang="en-US" sz="5000" b="0" u="sng" dirty="0">
                <a:solidFill>
                  <a:schemeClr val="dk1"/>
                </a:solidFill>
              </a:rPr>
              <a:t> </a:t>
            </a:r>
            <a:r>
              <a:rPr lang="el-GR" sz="5000" b="0" u="sng" dirty="0">
                <a:solidFill>
                  <a:schemeClr val="dk1"/>
                </a:solidFill>
              </a:rPr>
              <a:t>“</a:t>
            </a:r>
            <a:r>
              <a:rPr lang="el-GR" sz="5000" b="0" u="sng" dirty="0" err="1">
                <a:solidFill>
                  <a:schemeClr val="dk1"/>
                </a:solidFill>
              </a:rPr>
              <a:t>l’olio</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 </a:t>
            </a:r>
            <a:r>
              <a:rPr lang="el-GR" sz="5000" b="0" u="sng" dirty="0" err="1">
                <a:solidFill>
                  <a:schemeClr val="dk1"/>
                </a:solidFill>
              </a:rPr>
              <a:t>composto</a:t>
            </a:r>
            <a:r>
              <a:rPr lang="el-GR" sz="5000" b="0" u="sng" dirty="0">
                <a:solidFill>
                  <a:schemeClr val="dk1"/>
                </a:solidFill>
              </a:rPr>
              <a:t> </a:t>
            </a:r>
            <a:r>
              <a:rPr lang="el-GR" sz="5000" b="0" u="sng" dirty="0" err="1">
                <a:solidFill>
                  <a:schemeClr val="dk1"/>
                </a:solidFill>
              </a:rPr>
              <a:t>da</a:t>
            </a:r>
            <a:r>
              <a:rPr lang="el-GR" sz="5000" b="0" u="sng" dirty="0">
                <a:solidFill>
                  <a:schemeClr val="dk1"/>
                </a:solidFill>
              </a:rPr>
              <a:t> </a:t>
            </a:r>
            <a:r>
              <a:rPr lang="el-GR" sz="5000" b="0" u="sng" dirty="0" err="1">
                <a:solidFill>
                  <a:schemeClr val="dk1"/>
                </a:solidFill>
              </a:rPr>
              <a:t>oli</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 </a:t>
            </a:r>
            <a:r>
              <a:rPr lang="el-GR" sz="5000" b="0" u="sng" dirty="0" err="1">
                <a:solidFill>
                  <a:schemeClr val="dk1"/>
                </a:solidFill>
              </a:rPr>
              <a:t>raffinati</a:t>
            </a:r>
            <a:r>
              <a:rPr lang="el-GR" sz="5000" b="0" u="sng" dirty="0">
                <a:solidFill>
                  <a:schemeClr val="dk1"/>
                </a:solidFill>
              </a:rPr>
              <a:t> e </a:t>
            </a:r>
            <a:r>
              <a:rPr lang="el-GR" sz="5000" b="0" u="sng" dirty="0" err="1">
                <a:solidFill>
                  <a:schemeClr val="dk1"/>
                </a:solidFill>
              </a:rPr>
              <a:t>da</a:t>
            </a:r>
            <a:r>
              <a:rPr lang="el-GR" sz="5000" b="0" u="sng" dirty="0">
                <a:solidFill>
                  <a:schemeClr val="dk1"/>
                </a:solidFill>
              </a:rPr>
              <a:t> </a:t>
            </a:r>
            <a:r>
              <a:rPr lang="el-GR" sz="5000" b="0" u="sng" dirty="0" err="1">
                <a:solidFill>
                  <a:schemeClr val="dk1"/>
                </a:solidFill>
              </a:rPr>
              <a:t>oli</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 </a:t>
            </a:r>
            <a:r>
              <a:rPr lang="el-GR" sz="5000" b="0" u="sng" dirty="0" err="1">
                <a:solidFill>
                  <a:schemeClr val="dk1"/>
                </a:solidFill>
              </a:rPr>
              <a:t>vergini</a:t>
            </a:r>
            <a:r>
              <a:rPr lang="el-GR" sz="5000" b="0" u="sng" dirty="0">
                <a:solidFill>
                  <a:schemeClr val="dk1"/>
                </a:solidFill>
              </a:rPr>
              <a:t>” e a</a:t>
            </a:r>
            <a:r>
              <a:rPr lang="en-US" sz="5000" b="0" u="sng" dirty="0">
                <a:solidFill>
                  <a:schemeClr val="dk1"/>
                </a:solidFill>
              </a:rPr>
              <a:t> </a:t>
            </a:r>
            <a:r>
              <a:rPr lang="el-GR" sz="5000" b="0" u="sng" dirty="0">
                <a:solidFill>
                  <a:schemeClr val="dk1"/>
                </a:solidFill>
              </a:rPr>
              <a:t>“</a:t>
            </a:r>
            <a:r>
              <a:rPr lang="el-GR" sz="5000" b="0" u="sng" dirty="0" err="1">
                <a:solidFill>
                  <a:schemeClr val="dk1"/>
                </a:solidFill>
              </a:rPr>
              <a:t>l’olio</a:t>
            </a:r>
            <a:r>
              <a:rPr lang="el-GR" sz="5000" b="0" u="sng" dirty="0">
                <a:solidFill>
                  <a:schemeClr val="dk1"/>
                </a:solidFill>
              </a:rPr>
              <a:t> </a:t>
            </a:r>
            <a:r>
              <a:rPr lang="el-GR" sz="5000" b="0" u="sng" dirty="0" err="1">
                <a:solidFill>
                  <a:schemeClr val="dk1"/>
                </a:solidFill>
              </a:rPr>
              <a:t>d’oliva</a:t>
            </a:r>
            <a:r>
              <a:rPr lang="el-GR" sz="5000" b="0" u="sng" dirty="0">
                <a:solidFill>
                  <a:schemeClr val="dk1"/>
                </a:solidFill>
              </a:rPr>
              <a:t>”.</a:t>
            </a:r>
            <a:endParaRPr sz="5000" b="0" u="sng"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err="1">
                <a:solidFill>
                  <a:schemeClr val="dk1"/>
                </a:solidFill>
              </a:rPr>
              <a:t>Le</a:t>
            </a:r>
            <a:r>
              <a:rPr lang="el-GR" sz="5000" b="0" dirty="0">
                <a:solidFill>
                  <a:schemeClr val="dk1"/>
                </a:solidFill>
              </a:rPr>
              <a:t> </a:t>
            </a:r>
            <a:r>
              <a:rPr lang="el-GR" sz="5000" b="0" dirty="0" err="1">
                <a:solidFill>
                  <a:schemeClr val="dk1"/>
                </a:solidFill>
              </a:rPr>
              <a:t>designazioni</a:t>
            </a:r>
            <a:r>
              <a:rPr lang="el-GR" sz="5000" b="0" dirty="0">
                <a:solidFill>
                  <a:schemeClr val="dk1"/>
                </a:solidFill>
              </a:rPr>
              <a:t> </a:t>
            </a:r>
            <a:r>
              <a:rPr lang="el-GR" sz="5000" b="0" dirty="0" err="1">
                <a:solidFill>
                  <a:schemeClr val="dk1"/>
                </a:solidFill>
              </a:rPr>
              <a:t>dell’origine</a:t>
            </a:r>
            <a:r>
              <a:rPr lang="el-GR" sz="5000" b="0" dirty="0">
                <a:solidFill>
                  <a:schemeClr val="dk1"/>
                </a:solidFill>
              </a:rPr>
              <a:t> </a:t>
            </a:r>
            <a:r>
              <a:rPr lang="el-GR" sz="5000" b="0" dirty="0" err="1">
                <a:solidFill>
                  <a:schemeClr val="dk1"/>
                </a:solidFill>
              </a:rPr>
              <a:t>comprendono</a:t>
            </a:r>
            <a:r>
              <a:rPr lang="el-GR" sz="5000" b="0" dirty="0">
                <a:solidFill>
                  <a:schemeClr val="dk1"/>
                </a:solidFill>
              </a:rPr>
              <a:t> </a:t>
            </a:r>
            <a:r>
              <a:rPr lang="el-GR" sz="5000" b="0" dirty="0" err="1">
                <a:solidFill>
                  <a:schemeClr val="dk1"/>
                </a:solidFill>
              </a:rPr>
              <a:t>unicamente</a:t>
            </a:r>
            <a:r>
              <a:rPr lang="el-GR" sz="5000" b="0" dirty="0">
                <a:solidFill>
                  <a:schemeClr val="dk1"/>
                </a:solidFill>
              </a:rPr>
              <a:t>:</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a:solidFill>
                  <a:schemeClr val="dk1"/>
                </a:solidFill>
              </a:rPr>
              <a:t>a) </a:t>
            </a:r>
            <a:r>
              <a:rPr lang="el-GR" sz="5000" b="0" dirty="0" err="1">
                <a:solidFill>
                  <a:schemeClr val="dk1"/>
                </a:solidFill>
              </a:rPr>
              <a:t>nel</a:t>
            </a:r>
            <a:r>
              <a:rPr lang="el-GR" sz="5000" b="0" dirty="0">
                <a:solidFill>
                  <a:schemeClr val="dk1"/>
                </a:solidFill>
              </a:rPr>
              <a:t> </a:t>
            </a:r>
            <a:r>
              <a:rPr lang="el-GR" sz="5000" b="0" dirty="0" err="1">
                <a:solidFill>
                  <a:schemeClr val="dk1"/>
                </a:solidFill>
              </a:rPr>
              <a:t>caso</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a:t>
            </a:r>
            <a:r>
              <a:rPr lang="el-GR" sz="5000" b="0" dirty="0">
                <a:solidFill>
                  <a:schemeClr val="dk1"/>
                </a:solidFill>
              </a:rPr>
              <a:t> </a:t>
            </a:r>
            <a:r>
              <a:rPr lang="el-GR" sz="5000" b="0" dirty="0" err="1">
                <a:solidFill>
                  <a:schemeClr val="dk1"/>
                </a:solidFill>
              </a:rPr>
              <a:t>d’oliva</a:t>
            </a:r>
            <a:r>
              <a:rPr lang="el-GR" sz="5000" b="0" dirty="0">
                <a:solidFill>
                  <a:schemeClr val="dk1"/>
                </a:solidFill>
              </a:rPr>
              <a:t> </a:t>
            </a:r>
            <a:r>
              <a:rPr lang="el-GR" sz="5000" b="0" dirty="0" err="1">
                <a:solidFill>
                  <a:schemeClr val="dk1"/>
                </a:solidFill>
              </a:rPr>
              <a:t>originari</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uno</a:t>
            </a:r>
            <a:r>
              <a:rPr lang="el-GR" sz="5000" b="0" dirty="0">
                <a:solidFill>
                  <a:schemeClr val="dk1"/>
                </a:solidFill>
              </a:rPr>
              <a:t> </a:t>
            </a:r>
            <a:r>
              <a:rPr lang="el-GR" sz="5000" b="0" dirty="0" err="1">
                <a:solidFill>
                  <a:schemeClr val="dk1"/>
                </a:solidFill>
              </a:rPr>
              <a:t>Stato</a:t>
            </a:r>
            <a:r>
              <a:rPr lang="el-GR" sz="5000" b="0" dirty="0">
                <a:solidFill>
                  <a:schemeClr val="dk1"/>
                </a:solidFill>
              </a:rPr>
              <a:t> </a:t>
            </a:r>
            <a:r>
              <a:rPr lang="el-GR" sz="5000" b="0" dirty="0" err="1">
                <a:solidFill>
                  <a:schemeClr val="dk1"/>
                </a:solidFill>
              </a:rPr>
              <a:t>membro</a:t>
            </a:r>
            <a:r>
              <a:rPr lang="el-GR" sz="5000" b="0" dirty="0">
                <a:solidFill>
                  <a:schemeClr val="dk1"/>
                </a:solidFill>
              </a:rPr>
              <a:t> o </a:t>
            </a:r>
            <a:r>
              <a:rPr lang="el-GR" sz="5000" b="0" dirty="0" err="1">
                <a:solidFill>
                  <a:schemeClr val="dk1"/>
                </a:solidFill>
              </a:rPr>
              <a:t>di</a:t>
            </a:r>
            <a:r>
              <a:rPr lang="el-GR" sz="5000" b="0" dirty="0">
                <a:solidFill>
                  <a:schemeClr val="dk1"/>
                </a:solidFill>
              </a:rPr>
              <a:t> </a:t>
            </a:r>
            <a:r>
              <a:rPr lang="el-GR" sz="5000" b="0" dirty="0" err="1">
                <a:solidFill>
                  <a:schemeClr val="dk1"/>
                </a:solidFill>
              </a:rPr>
              <a:t>un</a:t>
            </a:r>
            <a:r>
              <a:rPr lang="el-GR" sz="5000" b="0" dirty="0">
                <a:solidFill>
                  <a:schemeClr val="dk1"/>
                </a:solidFill>
              </a:rPr>
              <a:t> </a:t>
            </a:r>
            <a:r>
              <a:rPr lang="el-GR" sz="5000" b="0" dirty="0" err="1">
                <a:solidFill>
                  <a:schemeClr val="dk1"/>
                </a:solidFill>
              </a:rPr>
              <a:t>paese</a:t>
            </a:r>
            <a:r>
              <a:rPr lang="en-US" sz="5000" b="0" dirty="0">
                <a:solidFill>
                  <a:schemeClr val="dk1"/>
                </a:solidFill>
              </a:rPr>
              <a:t> </a:t>
            </a:r>
            <a:r>
              <a:rPr lang="el-GR" sz="5000" b="0" dirty="0" err="1">
                <a:solidFill>
                  <a:schemeClr val="dk1"/>
                </a:solidFill>
              </a:rPr>
              <a:t>terzo</a:t>
            </a:r>
            <a:r>
              <a:rPr lang="el-GR" sz="5000" b="0" dirty="0">
                <a:solidFill>
                  <a:schemeClr val="dk1"/>
                </a:solidFill>
              </a:rPr>
              <a:t>, </a:t>
            </a:r>
            <a:r>
              <a:rPr lang="el-GR" sz="5000" b="0" dirty="0" err="1">
                <a:solidFill>
                  <a:schemeClr val="dk1"/>
                </a:solidFill>
              </a:rPr>
              <a:t>un</a:t>
            </a:r>
            <a:r>
              <a:rPr lang="el-GR" sz="5000" b="0" dirty="0">
                <a:solidFill>
                  <a:schemeClr val="dk1"/>
                </a:solidFill>
              </a:rPr>
              <a:t> </a:t>
            </a:r>
            <a:r>
              <a:rPr lang="el-GR" sz="5000" b="0" dirty="0" err="1">
                <a:solidFill>
                  <a:schemeClr val="dk1"/>
                </a:solidFill>
              </a:rPr>
              <a:t>riferimento</a:t>
            </a:r>
            <a:r>
              <a:rPr lang="el-GR" sz="5000" b="0" dirty="0">
                <a:solidFill>
                  <a:schemeClr val="dk1"/>
                </a:solidFill>
              </a:rPr>
              <a:t> </a:t>
            </a:r>
            <a:r>
              <a:rPr lang="el-GR" sz="5000" b="0" dirty="0" err="1">
                <a:solidFill>
                  <a:schemeClr val="dk1"/>
                </a:solidFill>
              </a:rPr>
              <a:t>allo</a:t>
            </a:r>
            <a:r>
              <a:rPr lang="el-GR" sz="5000" b="0" dirty="0">
                <a:solidFill>
                  <a:schemeClr val="dk1"/>
                </a:solidFill>
              </a:rPr>
              <a:t> </a:t>
            </a:r>
            <a:r>
              <a:rPr lang="el-GR" sz="5000" b="0" dirty="0" err="1">
                <a:solidFill>
                  <a:schemeClr val="dk1"/>
                </a:solidFill>
              </a:rPr>
              <a:t>Stato</a:t>
            </a:r>
            <a:r>
              <a:rPr lang="el-GR" sz="5000" b="0" dirty="0">
                <a:solidFill>
                  <a:schemeClr val="dk1"/>
                </a:solidFill>
              </a:rPr>
              <a:t> </a:t>
            </a:r>
            <a:r>
              <a:rPr lang="el-GR" sz="5000" b="0" dirty="0" err="1">
                <a:solidFill>
                  <a:schemeClr val="dk1"/>
                </a:solidFill>
              </a:rPr>
              <a:t>membro</a:t>
            </a:r>
            <a:r>
              <a:rPr lang="el-GR" sz="5000" b="0" dirty="0">
                <a:solidFill>
                  <a:schemeClr val="dk1"/>
                </a:solidFill>
              </a:rPr>
              <a:t>, </a:t>
            </a:r>
            <a:r>
              <a:rPr lang="el-GR" sz="5000" b="0" dirty="0" err="1">
                <a:solidFill>
                  <a:schemeClr val="dk1"/>
                </a:solidFill>
              </a:rPr>
              <a:t>all’Unione</a:t>
            </a:r>
            <a:r>
              <a:rPr lang="el-GR" sz="5000" b="0" dirty="0">
                <a:solidFill>
                  <a:schemeClr val="dk1"/>
                </a:solidFill>
              </a:rPr>
              <a:t> o </a:t>
            </a:r>
            <a:r>
              <a:rPr lang="el-GR" sz="5000" b="0" dirty="0" err="1">
                <a:solidFill>
                  <a:schemeClr val="dk1"/>
                </a:solidFill>
              </a:rPr>
              <a:t>al</a:t>
            </a:r>
            <a:r>
              <a:rPr lang="el-GR" sz="5000" b="0" dirty="0">
                <a:solidFill>
                  <a:schemeClr val="dk1"/>
                </a:solidFill>
              </a:rPr>
              <a:t> </a:t>
            </a:r>
            <a:r>
              <a:rPr lang="el-GR" sz="5000" b="0" dirty="0" err="1">
                <a:solidFill>
                  <a:schemeClr val="dk1"/>
                </a:solidFill>
              </a:rPr>
              <a:t>paese</a:t>
            </a:r>
            <a:r>
              <a:rPr lang="el-GR" sz="5000" b="0" dirty="0">
                <a:solidFill>
                  <a:schemeClr val="dk1"/>
                </a:solidFill>
              </a:rPr>
              <a:t> </a:t>
            </a:r>
            <a:r>
              <a:rPr lang="el-GR" sz="5000" b="0" dirty="0" err="1">
                <a:solidFill>
                  <a:schemeClr val="dk1"/>
                </a:solidFill>
              </a:rPr>
              <a:t>terzo</a:t>
            </a:r>
            <a:r>
              <a:rPr lang="el-GR" sz="5000" b="0" dirty="0">
                <a:solidFill>
                  <a:schemeClr val="dk1"/>
                </a:solidFill>
              </a:rPr>
              <a:t> a</a:t>
            </a:r>
            <a:r>
              <a:rPr lang="en-US" sz="5000" b="0" dirty="0">
                <a:solidFill>
                  <a:schemeClr val="dk1"/>
                </a:solidFill>
              </a:rPr>
              <a:t> </a:t>
            </a:r>
            <a:r>
              <a:rPr lang="el-GR" sz="5000" b="0" dirty="0" err="1">
                <a:solidFill>
                  <a:schemeClr val="dk1"/>
                </a:solidFill>
              </a:rPr>
              <a:t>seconda</a:t>
            </a:r>
            <a:r>
              <a:rPr lang="el-GR" sz="5000" b="0" dirty="0">
                <a:solidFill>
                  <a:schemeClr val="dk1"/>
                </a:solidFill>
              </a:rPr>
              <a:t> </a:t>
            </a:r>
            <a:r>
              <a:rPr lang="el-GR" sz="5000" b="0" dirty="0" err="1">
                <a:solidFill>
                  <a:schemeClr val="dk1"/>
                </a:solidFill>
              </a:rPr>
              <a:t>dei</a:t>
            </a:r>
            <a:r>
              <a:rPr lang="el-GR" sz="5000" b="0" dirty="0">
                <a:solidFill>
                  <a:schemeClr val="dk1"/>
                </a:solidFill>
              </a:rPr>
              <a:t> </a:t>
            </a:r>
            <a:r>
              <a:rPr lang="el-GR" sz="5000" b="0" dirty="0" err="1">
                <a:solidFill>
                  <a:schemeClr val="dk1"/>
                </a:solidFill>
              </a:rPr>
              <a:t>casi</a:t>
            </a:r>
            <a:r>
              <a:rPr lang="el-GR" sz="5000" b="0" dirty="0">
                <a:solidFill>
                  <a:schemeClr val="dk1"/>
                </a:solidFill>
              </a:rPr>
              <a:t>.</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a:solidFill>
                  <a:schemeClr val="dk1"/>
                </a:solidFill>
              </a:rPr>
              <a:t>b) </a:t>
            </a:r>
            <a:r>
              <a:rPr lang="el-GR" sz="5000" b="0" dirty="0" err="1">
                <a:solidFill>
                  <a:schemeClr val="dk1"/>
                </a:solidFill>
              </a:rPr>
              <a:t>miscele</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a:t>
            </a:r>
            <a:r>
              <a:rPr lang="el-GR" sz="5000" b="0" dirty="0">
                <a:solidFill>
                  <a:schemeClr val="dk1"/>
                </a:solidFill>
              </a:rPr>
              <a:t> </a:t>
            </a:r>
            <a:r>
              <a:rPr lang="el-GR" sz="5000" b="0" dirty="0" err="1">
                <a:solidFill>
                  <a:schemeClr val="dk1"/>
                </a:solidFill>
              </a:rPr>
              <a:t>d’oliva</a:t>
            </a:r>
            <a:r>
              <a:rPr lang="el-GR" sz="5000" b="0" dirty="0">
                <a:solidFill>
                  <a:schemeClr val="dk1"/>
                </a:solidFill>
              </a:rPr>
              <a:t> </a:t>
            </a:r>
            <a:r>
              <a:rPr lang="el-GR" sz="5000" b="0" dirty="0" err="1">
                <a:solidFill>
                  <a:schemeClr val="dk1"/>
                </a:solidFill>
              </a:rPr>
              <a:t>originari</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più</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uno</a:t>
            </a:r>
            <a:r>
              <a:rPr lang="el-GR" sz="5000" b="0" dirty="0">
                <a:solidFill>
                  <a:schemeClr val="dk1"/>
                </a:solidFill>
              </a:rPr>
              <a:t> </a:t>
            </a:r>
            <a:r>
              <a:rPr lang="el-GR" sz="5000" b="0" dirty="0" err="1">
                <a:solidFill>
                  <a:schemeClr val="dk1"/>
                </a:solidFill>
              </a:rPr>
              <a:t>Stato</a:t>
            </a:r>
            <a:r>
              <a:rPr lang="el-GR" sz="5000" b="0" dirty="0">
                <a:solidFill>
                  <a:schemeClr val="dk1"/>
                </a:solidFill>
              </a:rPr>
              <a:t> </a:t>
            </a:r>
            <a:r>
              <a:rPr lang="el-GR" sz="5000" b="0" dirty="0" err="1">
                <a:solidFill>
                  <a:schemeClr val="dk1"/>
                </a:solidFill>
              </a:rPr>
              <a:t>membro</a:t>
            </a:r>
            <a:r>
              <a:rPr lang="el-GR" sz="5000" b="0" dirty="0">
                <a:solidFill>
                  <a:schemeClr val="dk1"/>
                </a:solidFill>
              </a:rPr>
              <a:t> o </a:t>
            </a:r>
            <a:r>
              <a:rPr lang="el-GR" sz="5000" b="0" dirty="0" err="1">
                <a:solidFill>
                  <a:schemeClr val="dk1"/>
                </a:solidFill>
              </a:rPr>
              <a:t>paese</a:t>
            </a:r>
            <a:r>
              <a:rPr lang="en-US" sz="5000" b="0" dirty="0">
                <a:solidFill>
                  <a:schemeClr val="dk1"/>
                </a:solidFill>
              </a:rPr>
              <a:t> </a:t>
            </a:r>
            <a:r>
              <a:rPr lang="el-GR" sz="5000" b="0" dirty="0" err="1">
                <a:solidFill>
                  <a:schemeClr val="dk1"/>
                </a:solidFill>
              </a:rPr>
              <a:t>terzo</a:t>
            </a:r>
            <a:r>
              <a:rPr lang="el-GR" sz="5000" b="0" dirty="0">
                <a:solidFill>
                  <a:schemeClr val="dk1"/>
                </a:solidFill>
              </a:rPr>
              <a:t>, </a:t>
            </a:r>
            <a:r>
              <a:rPr lang="el-GR" sz="5000" b="0" dirty="0" err="1">
                <a:solidFill>
                  <a:schemeClr val="dk1"/>
                </a:solidFill>
              </a:rPr>
              <a:t>una</a:t>
            </a:r>
            <a:r>
              <a:rPr lang="el-GR" sz="5000" b="0" dirty="0">
                <a:solidFill>
                  <a:schemeClr val="dk1"/>
                </a:solidFill>
              </a:rPr>
              <a:t> </a:t>
            </a:r>
            <a:r>
              <a:rPr lang="el-GR" sz="5000" b="0" dirty="0" err="1">
                <a:solidFill>
                  <a:schemeClr val="dk1"/>
                </a:solidFill>
              </a:rPr>
              <a:t>delle</a:t>
            </a:r>
            <a:r>
              <a:rPr lang="el-GR" sz="5000" b="0" dirty="0">
                <a:solidFill>
                  <a:schemeClr val="dk1"/>
                </a:solidFill>
              </a:rPr>
              <a:t> </a:t>
            </a:r>
            <a:r>
              <a:rPr lang="el-GR" sz="5000" b="0" dirty="0" err="1">
                <a:solidFill>
                  <a:schemeClr val="dk1"/>
                </a:solidFill>
              </a:rPr>
              <a:t>seguenti</a:t>
            </a:r>
            <a:r>
              <a:rPr lang="el-GR" sz="5000" b="0" dirty="0">
                <a:solidFill>
                  <a:schemeClr val="dk1"/>
                </a:solidFill>
              </a:rPr>
              <a:t> </a:t>
            </a:r>
            <a:r>
              <a:rPr lang="el-GR" sz="5000" b="0" dirty="0" err="1">
                <a:solidFill>
                  <a:schemeClr val="dk1"/>
                </a:solidFill>
              </a:rPr>
              <a:t>diciture</a:t>
            </a:r>
            <a:r>
              <a:rPr lang="el-GR" sz="5000" b="0" dirty="0">
                <a:solidFill>
                  <a:schemeClr val="dk1"/>
                </a:solidFill>
              </a:rPr>
              <a:t> ‘ a </a:t>
            </a:r>
            <a:r>
              <a:rPr lang="el-GR" sz="5000" b="0" dirty="0" err="1">
                <a:solidFill>
                  <a:schemeClr val="dk1"/>
                </a:solidFill>
              </a:rPr>
              <a:t>seconda</a:t>
            </a:r>
            <a:r>
              <a:rPr lang="el-GR" sz="5000" b="0" dirty="0">
                <a:solidFill>
                  <a:schemeClr val="dk1"/>
                </a:solidFill>
              </a:rPr>
              <a:t> </a:t>
            </a:r>
            <a:r>
              <a:rPr lang="el-GR" sz="5000" b="0" dirty="0" err="1">
                <a:solidFill>
                  <a:schemeClr val="dk1"/>
                </a:solidFill>
              </a:rPr>
              <a:t>dei</a:t>
            </a:r>
            <a:r>
              <a:rPr lang="el-GR" sz="5000" b="0" dirty="0">
                <a:solidFill>
                  <a:schemeClr val="dk1"/>
                </a:solidFill>
              </a:rPr>
              <a:t> </a:t>
            </a:r>
            <a:r>
              <a:rPr lang="el-GR" sz="5000" b="0" dirty="0" err="1">
                <a:solidFill>
                  <a:schemeClr val="dk1"/>
                </a:solidFill>
              </a:rPr>
              <a:t>casi</a:t>
            </a:r>
            <a:r>
              <a:rPr lang="el-GR" sz="5000" b="0" dirty="0">
                <a:solidFill>
                  <a:schemeClr val="dk1"/>
                </a:solidFill>
              </a:rPr>
              <a:t>:</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a:solidFill>
                  <a:schemeClr val="dk1"/>
                </a:solidFill>
              </a:rPr>
              <a:t>i) </a:t>
            </a:r>
            <a:r>
              <a:rPr lang="el-GR" sz="5000" b="0" dirty="0" err="1">
                <a:solidFill>
                  <a:schemeClr val="dk1"/>
                </a:solidFill>
              </a:rPr>
              <a:t>miscela</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a:t>
            </a:r>
            <a:r>
              <a:rPr lang="el-GR" sz="5000" b="0" dirty="0">
                <a:solidFill>
                  <a:schemeClr val="dk1"/>
                </a:solidFill>
              </a:rPr>
              <a:t> </a:t>
            </a:r>
            <a:r>
              <a:rPr lang="el-GR" sz="5000" b="0" dirty="0" err="1">
                <a:solidFill>
                  <a:schemeClr val="dk1"/>
                </a:solidFill>
              </a:rPr>
              <a:t>d’oliva</a:t>
            </a:r>
            <a:r>
              <a:rPr lang="el-GR" sz="5000" b="0" dirty="0">
                <a:solidFill>
                  <a:schemeClr val="dk1"/>
                </a:solidFill>
              </a:rPr>
              <a:t> </a:t>
            </a:r>
            <a:r>
              <a:rPr lang="el-GR" sz="5000" b="0" dirty="0" err="1">
                <a:solidFill>
                  <a:schemeClr val="dk1"/>
                </a:solidFill>
              </a:rPr>
              <a:t>originari</a:t>
            </a:r>
            <a:r>
              <a:rPr lang="el-GR" sz="5000" b="0" dirty="0">
                <a:solidFill>
                  <a:schemeClr val="dk1"/>
                </a:solidFill>
              </a:rPr>
              <a:t> </a:t>
            </a:r>
            <a:r>
              <a:rPr lang="el-GR" sz="5000" b="0" dirty="0" err="1">
                <a:solidFill>
                  <a:schemeClr val="dk1"/>
                </a:solidFill>
              </a:rPr>
              <a:t>dell’Unione</a:t>
            </a:r>
            <a:r>
              <a:rPr lang="el-GR" sz="5000" b="0" dirty="0">
                <a:solidFill>
                  <a:schemeClr val="dk1"/>
                </a:solidFill>
              </a:rPr>
              <a:t> </a:t>
            </a:r>
            <a:r>
              <a:rPr lang="el-GR" sz="5000" b="0" dirty="0" err="1">
                <a:solidFill>
                  <a:schemeClr val="dk1"/>
                </a:solidFill>
              </a:rPr>
              <a:t>europea</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err="1">
                <a:solidFill>
                  <a:schemeClr val="dk1"/>
                </a:solidFill>
              </a:rPr>
              <a:t>ii</a:t>
            </a:r>
            <a:r>
              <a:rPr lang="el-GR" sz="5000" b="0" dirty="0">
                <a:solidFill>
                  <a:schemeClr val="dk1"/>
                </a:solidFill>
              </a:rPr>
              <a:t>) </a:t>
            </a:r>
            <a:r>
              <a:rPr lang="el-GR" sz="5000" b="0" dirty="0" err="1">
                <a:solidFill>
                  <a:schemeClr val="dk1"/>
                </a:solidFill>
              </a:rPr>
              <a:t>miscela</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a:t>
            </a:r>
            <a:r>
              <a:rPr lang="el-GR" sz="5000" b="0" dirty="0">
                <a:solidFill>
                  <a:schemeClr val="dk1"/>
                </a:solidFill>
              </a:rPr>
              <a:t> </a:t>
            </a:r>
            <a:r>
              <a:rPr lang="el-GR" sz="5000" b="0" dirty="0" err="1">
                <a:solidFill>
                  <a:schemeClr val="dk1"/>
                </a:solidFill>
              </a:rPr>
              <a:t>d’oliva</a:t>
            </a:r>
            <a:r>
              <a:rPr lang="el-GR" sz="5000" b="0" dirty="0">
                <a:solidFill>
                  <a:schemeClr val="dk1"/>
                </a:solidFill>
              </a:rPr>
              <a:t> non </a:t>
            </a:r>
            <a:r>
              <a:rPr lang="el-GR" sz="5000" b="0" dirty="0" err="1">
                <a:solidFill>
                  <a:schemeClr val="dk1"/>
                </a:solidFill>
              </a:rPr>
              <a:t>originari</a:t>
            </a:r>
            <a:r>
              <a:rPr lang="el-GR" sz="5000" b="0" dirty="0">
                <a:solidFill>
                  <a:schemeClr val="dk1"/>
                </a:solidFill>
              </a:rPr>
              <a:t> </a:t>
            </a:r>
            <a:r>
              <a:rPr lang="el-GR" sz="5000" b="0" dirty="0" err="1">
                <a:solidFill>
                  <a:schemeClr val="dk1"/>
                </a:solidFill>
              </a:rPr>
              <a:t>dell’Unione</a:t>
            </a:r>
            <a:r>
              <a:rPr lang="el-GR" sz="5000" b="0" dirty="0">
                <a:solidFill>
                  <a:schemeClr val="dk1"/>
                </a:solidFill>
              </a:rPr>
              <a:t> </a:t>
            </a:r>
            <a:r>
              <a:rPr lang="el-GR" sz="5000" b="0" dirty="0" err="1">
                <a:solidFill>
                  <a:schemeClr val="dk1"/>
                </a:solidFill>
              </a:rPr>
              <a:t>europea</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err="1">
                <a:solidFill>
                  <a:schemeClr val="dk1"/>
                </a:solidFill>
              </a:rPr>
              <a:t>iii</a:t>
            </a:r>
            <a:r>
              <a:rPr lang="el-GR" sz="5000" b="0" dirty="0">
                <a:solidFill>
                  <a:schemeClr val="dk1"/>
                </a:solidFill>
              </a:rPr>
              <a:t>) </a:t>
            </a:r>
            <a:r>
              <a:rPr lang="el-GR" sz="5000" b="0" dirty="0" err="1">
                <a:solidFill>
                  <a:schemeClr val="dk1"/>
                </a:solidFill>
              </a:rPr>
              <a:t>miscela</a:t>
            </a:r>
            <a:r>
              <a:rPr lang="el-GR" sz="5000" b="0" dirty="0">
                <a:solidFill>
                  <a:schemeClr val="dk1"/>
                </a:solidFill>
              </a:rPr>
              <a:t> </a:t>
            </a:r>
            <a:r>
              <a:rPr lang="el-GR" sz="5000" b="0" dirty="0" err="1">
                <a:solidFill>
                  <a:schemeClr val="dk1"/>
                </a:solidFill>
              </a:rPr>
              <a:t>di</a:t>
            </a:r>
            <a:r>
              <a:rPr lang="el-GR" sz="5000" b="0" dirty="0">
                <a:solidFill>
                  <a:schemeClr val="dk1"/>
                </a:solidFill>
              </a:rPr>
              <a:t> </a:t>
            </a:r>
            <a:r>
              <a:rPr lang="el-GR" sz="5000" b="0" dirty="0" err="1">
                <a:solidFill>
                  <a:schemeClr val="dk1"/>
                </a:solidFill>
              </a:rPr>
              <a:t>oli</a:t>
            </a:r>
            <a:r>
              <a:rPr lang="el-GR" sz="5000" b="0" dirty="0">
                <a:solidFill>
                  <a:schemeClr val="dk1"/>
                </a:solidFill>
              </a:rPr>
              <a:t> </a:t>
            </a:r>
            <a:r>
              <a:rPr lang="el-GR" sz="5000" b="0" dirty="0" err="1">
                <a:solidFill>
                  <a:schemeClr val="dk1"/>
                </a:solidFill>
              </a:rPr>
              <a:t>d’oliva</a:t>
            </a:r>
            <a:r>
              <a:rPr lang="el-GR" sz="5000" b="0" dirty="0">
                <a:solidFill>
                  <a:schemeClr val="dk1"/>
                </a:solidFill>
              </a:rPr>
              <a:t> </a:t>
            </a:r>
            <a:r>
              <a:rPr lang="el-GR" sz="5000" b="0" dirty="0" err="1">
                <a:solidFill>
                  <a:schemeClr val="dk1"/>
                </a:solidFill>
              </a:rPr>
              <a:t>originari</a:t>
            </a:r>
            <a:r>
              <a:rPr lang="el-GR" sz="5000" b="0" dirty="0">
                <a:solidFill>
                  <a:schemeClr val="dk1"/>
                </a:solidFill>
              </a:rPr>
              <a:t> </a:t>
            </a:r>
            <a:r>
              <a:rPr lang="el-GR" sz="5000" b="0" dirty="0" err="1">
                <a:solidFill>
                  <a:schemeClr val="dk1"/>
                </a:solidFill>
              </a:rPr>
              <a:t>dell’Unione</a:t>
            </a:r>
            <a:r>
              <a:rPr lang="el-GR" sz="5000" b="0" dirty="0">
                <a:solidFill>
                  <a:schemeClr val="dk1"/>
                </a:solidFill>
              </a:rPr>
              <a:t> </a:t>
            </a:r>
            <a:r>
              <a:rPr lang="el-GR" sz="5000" b="0" dirty="0" err="1">
                <a:solidFill>
                  <a:schemeClr val="dk1"/>
                </a:solidFill>
              </a:rPr>
              <a:t>europea</a:t>
            </a:r>
            <a:r>
              <a:rPr lang="el-GR" sz="5000" b="0" dirty="0">
                <a:solidFill>
                  <a:schemeClr val="dk1"/>
                </a:solidFill>
              </a:rPr>
              <a:t> e non </a:t>
            </a:r>
            <a:r>
              <a:rPr lang="el-GR" sz="5000" b="0" dirty="0" err="1">
                <a:solidFill>
                  <a:schemeClr val="dk1"/>
                </a:solidFill>
              </a:rPr>
              <a:t>originari</a:t>
            </a:r>
            <a:r>
              <a:rPr lang="en-US" sz="5000" b="0" dirty="0">
                <a:solidFill>
                  <a:schemeClr val="dk1"/>
                </a:solidFill>
              </a:rPr>
              <a:t> </a:t>
            </a:r>
            <a:r>
              <a:rPr lang="el-GR" sz="5000" b="0" dirty="0" err="1">
                <a:solidFill>
                  <a:schemeClr val="dk1"/>
                </a:solidFill>
              </a:rPr>
              <a:t>dell’Unione</a:t>
            </a:r>
            <a:endParaRPr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dirty="0">
                <a:solidFill>
                  <a:schemeClr val="dk1"/>
                </a:solidFill>
              </a:rPr>
              <a:t>c) DOP &amp;</a:t>
            </a:r>
            <a:r>
              <a:rPr lang="el-GR" sz="5000" b="0" dirty="0" err="1">
                <a:solidFill>
                  <a:schemeClr val="dk1"/>
                </a:solidFill>
              </a:rPr>
              <a:t>amp</a:t>
            </a:r>
            <a:r>
              <a:rPr lang="el-GR" sz="5000" b="0" dirty="0">
                <a:solidFill>
                  <a:schemeClr val="dk1"/>
                </a:solidFill>
              </a:rPr>
              <a:t>; IGP in </a:t>
            </a:r>
            <a:r>
              <a:rPr lang="el-GR" sz="5000" b="0" dirty="0" err="1">
                <a:solidFill>
                  <a:schemeClr val="dk1"/>
                </a:solidFill>
              </a:rPr>
              <a:t>conformità</a:t>
            </a:r>
            <a:r>
              <a:rPr lang="el-GR" sz="5000" b="0" dirty="0">
                <a:solidFill>
                  <a:schemeClr val="dk1"/>
                </a:solidFill>
              </a:rPr>
              <a:t> </a:t>
            </a:r>
            <a:r>
              <a:rPr lang="el-GR" sz="5000" b="0" dirty="0" err="1">
                <a:solidFill>
                  <a:schemeClr val="dk1"/>
                </a:solidFill>
              </a:rPr>
              <a:t>alle</a:t>
            </a:r>
            <a:r>
              <a:rPr lang="el-GR" sz="5000" b="0" dirty="0">
                <a:solidFill>
                  <a:schemeClr val="dk1"/>
                </a:solidFill>
              </a:rPr>
              <a:t> </a:t>
            </a:r>
            <a:r>
              <a:rPr lang="el-GR" sz="5000" b="0" dirty="0" err="1">
                <a:solidFill>
                  <a:schemeClr val="dk1"/>
                </a:solidFill>
              </a:rPr>
              <a:t>specifiche</a:t>
            </a:r>
            <a:r>
              <a:rPr lang="el-GR" sz="5000" b="0" dirty="0">
                <a:solidFill>
                  <a:schemeClr val="dk1"/>
                </a:solidFill>
              </a:rPr>
              <a:t> </a:t>
            </a:r>
            <a:r>
              <a:rPr lang="el-GR" sz="5000" b="0" dirty="0" err="1">
                <a:solidFill>
                  <a:schemeClr val="dk1"/>
                </a:solidFill>
              </a:rPr>
              <a:t>approvate</a:t>
            </a:r>
            <a:r>
              <a:rPr lang="el-GR" sz="5000" b="0" dirty="0">
                <a:solidFill>
                  <a:schemeClr val="dk1"/>
                </a:solidFill>
              </a:rPr>
              <a:t>.</a:t>
            </a:r>
            <a:endParaRPr lang="en-US"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endParaRPr lang="en-US" sz="5000" b="0" dirty="0">
              <a:solidFill>
                <a:schemeClr val="dk1"/>
              </a:solidFill>
            </a:endParaRPr>
          </a:p>
          <a:p>
            <a:pPr marL="0" lvl="0" indent="0" algn="just" rtl="0">
              <a:lnSpc>
                <a:spcPct val="120000"/>
              </a:lnSpc>
              <a:spcBef>
                <a:spcPts val="600"/>
              </a:spcBef>
              <a:spcAft>
                <a:spcPts val="0"/>
              </a:spcAft>
              <a:buClr>
                <a:schemeClr val="dk1"/>
              </a:buClr>
              <a:buSzPts val="275"/>
              <a:buFont typeface="Arial"/>
              <a:buNone/>
            </a:pPr>
            <a:r>
              <a:rPr lang="el-GR" sz="5000" b="0" u="sng" dirty="0">
                <a:solidFill>
                  <a:schemeClr val="dk1"/>
                </a:solidFill>
              </a:rPr>
              <a:t>Di </a:t>
            </a:r>
            <a:r>
              <a:rPr lang="el-GR" sz="5000" b="0" u="sng" dirty="0" err="1">
                <a:solidFill>
                  <a:schemeClr val="dk1"/>
                </a:solidFill>
              </a:rPr>
              <a:t>conseguenza</a:t>
            </a:r>
            <a:r>
              <a:rPr lang="el-GR" sz="5000" b="0" u="sng" dirty="0">
                <a:solidFill>
                  <a:schemeClr val="dk1"/>
                </a:solidFill>
              </a:rPr>
              <a:t>, </a:t>
            </a:r>
            <a:r>
              <a:rPr lang="el-GR" sz="5000" b="0" u="sng" dirty="0" err="1">
                <a:solidFill>
                  <a:schemeClr val="dk1"/>
                </a:solidFill>
              </a:rPr>
              <a:t>nella</a:t>
            </a:r>
            <a:r>
              <a:rPr lang="el-GR" sz="5000" b="0" u="sng" dirty="0">
                <a:solidFill>
                  <a:schemeClr val="dk1"/>
                </a:solidFill>
              </a:rPr>
              <a:t> </a:t>
            </a:r>
            <a:r>
              <a:rPr lang="el-GR" sz="5000" b="0" u="sng" dirty="0" err="1">
                <a:solidFill>
                  <a:schemeClr val="dk1"/>
                </a:solidFill>
              </a:rPr>
              <a:t>designazione</a:t>
            </a:r>
            <a:r>
              <a:rPr lang="el-GR" sz="5000" b="0" u="sng" dirty="0">
                <a:solidFill>
                  <a:schemeClr val="dk1"/>
                </a:solidFill>
              </a:rPr>
              <a:t> non è </a:t>
            </a:r>
            <a:r>
              <a:rPr lang="el-GR" sz="5000" b="0" u="sng" dirty="0" err="1">
                <a:solidFill>
                  <a:schemeClr val="dk1"/>
                </a:solidFill>
              </a:rPr>
              <a:t>consentito</a:t>
            </a:r>
            <a:r>
              <a:rPr lang="el-GR" sz="5000" b="0" u="sng" dirty="0">
                <a:solidFill>
                  <a:schemeClr val="dk1"/>
                </a:solidFill>
              </a:rPr>
              <a:t> </a:t>
            </a:r>
            <a:r>
              <a:rPr lang="el-GR" sz="5000" b="0" u="sng" dirty="0" err="1">
                <a:solidFill>
                  <a:schemeClr val="dk1"/>
                </a:solidFill>
              </a:rPr>
              <a:t>indicare</a:t>
            </a:r>
            <a:r>
              <a:rPr lang="el-GR" sz="5000" b="0" u="sng" dirty="0">
                <a:solidFill>
                  <a:schemeClr val="dk1"/>
                </a:solidFill>
              </a:rPr>
              <a:t> </a:t>
            </a:r>
            <a:r>
              <a:rPr lang="el-GR" sz="5000" b="0" u="sng" dirty="0" err="1">
                <a:solidFill>
                  <a:schemeClr val="dk1"/>
                </a:solidFill>
              </a:rPr>
              <a:t>zone</a:t>
            </a:r>
            <a:r>
              <a:rPr lang="el-GR" sz="5000" b="0" u="sng" dirty="0">
                <a:solidFill>
                  <a:schemeClr val="dk1"/>
                </a:solidFill>
              </a:rPr>
              <a:t> </a:t>
            </a:r>
            <a:r>
              <a:rPr lang="el-GR" sz="5000" b="0" u="sng" dirty="0" err="1">
                <a:solidFill>
                  <a:schemeClr val="dk1"/>
                </a:solidFill>
              </a:rPr>
              <a:t>di</a:t>
            </a:r>
            <a:r>
              <a:rPr lang="en-US" sz="5000" b="0" u="sng" dirty="0">
                <a:solidFill>
                  <a:schemeClr val="dk1"/>
                </a:solidFill>
              </a:rPr>
              <a:t> </a:t>
            </a:r>
            <a:r>
              <a:rPr lang="el-GR" sz="5000" b="0" u="sng" dirty="0" err="1">
                <a:solidFill>
                  <a:schemeClr val="dk1"/>
                </a:solidFill>
              </a:rPr>
              <a:t>origine</a:t>
            </a:r>
            <a:r>
              <a:rPr lang="el-GR" sz="5000" b="0" u="sng" dirty="0">
                <a:solidFill>
                  <a:schemeClr val="dk1"/>
                </a:solidFill>
              </a:rPr>
              <a:t> </a:t>
            </a:r>
            <a:r>
              <a:rPr lang="el-GR" sz="5000" b="0" u="sng" dirty="0" err="1">
                <a:solidFill>
                  <a:schemeClr val="dk1"/>
                </a:solidFill>
              </a:rPr>
              <a:t>diverse</a:t>
            </a:r>
            <a:r>
              <a:rPr lang="el-GR" sz="5000" b="0" u="sng" dirty="0">
                <a:solidFill>
                  <a:schemeClr val="dk1"/>
                </a:solidFill>
              </a:rPr>
              <a:t> </a:t>
            </a:r>
            <a:r>
              <a:rPr lang="el-GR" sz="5000" b="0" u="sng" dirty="0" err="1">
                <a:solidFill>
                  <a:schemeClr val="dk1"/>
                </a:solidFill>
              </a:rPr>
              <a:t>da</a:t>
            </a:r>
            <a:r>
              <a:rPr lang="el-GR" sz="5000" b="0" u="sng" dirty="0">
                <a:solidFill>
                  <a:schemeClr val="dk1"/>
                </a:solidFill>
              </a:rPr>
              <a:t> </a:t>
            </a:r>
            <a:r>
              <a:rPr lang="el-GR" sz="5000" b="0" u="sng" dirty="0" err="1">
                <a:solidFill>
                  <a:schemeClr val="dk1"/>
                </a:solidFill>
              </a:rPr>
              <a:t>quelle</a:t>
            </a:r>
            <a:r>
              <a:rPr lang="el-GR" sz="5000" b="0" u="sng" dirty="0">
                <a:solidFill>
                  <a:schemeClr val="dk1"/>
                </a:solidFill>
              </a:rPr>
              <a:t> </a:t>
            </a:r>
            <a:r>
              <a:rPr lang="el-GR" sz="5000" b="0" u="sng" dirty="0" err="1">
                <a:solidFill>
                  <a:schemeClr val="dk1"/>
                </a:solidFill>
              </a:rPr>
              <a:t>riferite</a:t>
            </a:r>
            <a:r>
              <a:rPr lang="el-GR" sz="5000" b="0" u="sng" dirty="0">
                <a:solidFill>
                  <a:schemeClr val="dk1"/>
                </a:solidFill>
              </a:rPr>
              <a:t> </a:t>
            </a:r>
            <a:r>
              <a:rPr lang="el-GR" sz="5000" b="0" u="sng" dirty="0" err="1">
                <a:solidFill>
                  <a:schemeClr val="dk1"/>
                </a:solidFill>
              </a:rPr>
              <a:t>allo</a:t>
            </a:r>
            <a:r>
              <a:rPr lang="el-GR" sz="5000" b="0" u="sng" dirty="0">
                <a:solidFill>
                  <a:schemeClr val="dk1"/>
                </a:solidFill>
              </a:rPr>
              <a:t> </a:t>
            </a:r>
            <a:r>
              <a:rPr lang="el-GR" sz="5000" b="0" u="sng" dirty="0" err="1">
                <a:solidFill>
                  <a:schemeClr val="dk1"/>
                </a:solidFill>
              </a:rPr>
              <a:t>stato</a:t>
            </a:r>
            <a:r>
              <a:rPr lang="el-GR" sz="5000" b="0" u="sng" dirty="0">
                <a:solidFill>
                  <a:schemeClr val="dk1"/>
                </a:solidFill>
              </a:rPr>
              <a:t>, a </a:t>
            </a:r>
            <a:r>
              <a:rPr lang="el-GR" sz="5000" b="0" u="sng" dirty="0" err="1">
                <a:solidFill>
                  <a:schemeClr val="dk1"/>
                </a:solidFill>
              </a:rPr>
              <a:t>meno</a:t>
            </a:r>
            <a:r>
              <a:rPr lang="el-GR" sz="5000" b="0" u="sng" dirty="0">
                <a:solidFill>
                  <a:schemeClr val="dk1"/>
                </a:solidFill>
              </a:rPr>
              <a:t> </a:t>
            </a:r>
            <a:r>
              <a:rPr lang="el-GR" sz="5000" b="0" u="sng" dirty="0" err="1">
                <a:solidFill>
                  <a:schemeClr val="dk1"/>
                </a:solidFill>
              </a:rPr>
              <a:t>che</a:t>
            </a:r>
            <a:r>
              <a:rPr lang="el-GR" sz="5000" b="0" u="sng" dirty="0">
                <a:solidFill>
                  <a:schemeClr val="dk1"/>
                </a:solidFill>
              </a:rPr>
              <a:t> </a:t>
            </a:r>
            <a:r>
              <a:rPr lang="el-GR" sz="5000" b="0" u="sng" dirty="0" err="1">
                <a:solidFill>
                  <a:schemeClr val="dk1"/>
                </a:solidFill>
              </a:rPr>
              <a:t>essa</a:t>
            </a:r>
            <a:r>
              <a:rPr lang="el-GR" sz="5000" b="0" u="sng" dirty="0">
                <a:solidFill>
                  <a:schemeClr val="dk1"/>
                </a:solidFill>
              </a:rPr>
              <a:t> non </a:t>
            </a:r>
            <a:r>
              <a:rPr lang="el-GR" sz="5000" b="0" u="sng" dirty="0" err="1">
                <a:solidFill>
                  <a:schemeClr val="dk1"/>
                </a:solidFill>
              </a:rPr>
              <a:t>sia</a:t>
            </a:r>
            <a:r>
              <a:rPr lang="el-GR" sz="5000" b="0" u="sng" dirty="0">
                <a:solidFill>
                  <a:schemeClr val="dk1"/>
                </a:solidFill>
              </a:rPr>
              <a:t> </a:t>
            </a:r>
            <a:r>
              <a:rPr lang="el-GR" sz="5000" b="0" u="sng" dirty="0" err="1">
                <a:solidFill>
                  <a:schemeClr val="dk1"/>
                </a:solidFill>
              </a:rPr>
              <a:t>già</a:t>
            </a:r>
            <a:r>
              <a:rPr lang="en-US" sz="5000" b="0" u="sng" dirty="0">
                <a:solidFill>
                  <a:schemeClr val="dk1"/>
                </a:solidFill>
              </a:rPr>
              <a:t> </a:t>
            </a:r>
            <a:r>
              <a:rPr lang="el-GR" sz="5000" b="0" u="sng" dirty="0" err="1">
                <a:solidFill>
                  <a:schemeClr val="dk1"/>
                </a:solidFill>
              </a:rPr>
              <a:t>inclusa</a:t>
            </a:r>
            <a:r>
              <a:rPr lang="el-GR" sz="5000" b="0" u="sng" dirty="0">
                <a:solidFill>
                  <a:schemeClr val="dk1"/>
                </a:solidFill>
              </a:rPr>
              <a:t> </a:t>
            </a:r>
            <a:r>
              <a:rPr lang="el-GR" sz="5000" b="0" u="sng" dirty="0" err="1">
                <a:solidFill>
                  <a:schemeClr val="dk1"/>
                </a:solidFill>
              </a:rPr>
              <a:t>nella</a:t>
            </a:r>
            <a:r>
              <a:rPr lang="el-GR" sz="5000" b="0" u="sng" dirty="0">
                <a:solidFill>
                  <a:schemeClr val="dk1"/>
                </a:solidFill>
              </a:rPr>
              <a:t> </a:t>
            </a:r>
            <a:r>
              <a:rPr lang="el-GR" sz="5000" b="0" u="sng" dirty="0" err="1">
                <a:solidFill>
                  <a:schemeClr val="dk1"/>
                </a:solidFill>
              </a:rPr>
              <a:t>denominazione</a:t>
            </a:r>
            <a:r>
              <a:rPr lang="el-GR" sz="5000" b="0" u="sng" dirty="0">
                <a:solidFill>
                  <a:schemeClr val="dk1"/>
                </a:solidFill>
              </a:rPr>
              <a:t> </a:t>
            </a:r>
            <a:r>
              <a:rPr lang="el-GR" sz="5000" b="0" u="sng" dirty="0" err="1">
                <a:solidFill>
                  <a:schemeClr val="dk1"/>
                </a:solidFill>
              </a:rPr>
              <a:t>come</a:t>
            </a:r>
            <a:r>
              <a:rPr lang="el-GR" sz="5000" b="0" u="sng" dirty="0">
                <a:solidFill>
                  <a:schemeClr val="dk1"/>
                </a:solidFill>
              </a:rPr>
              <a:t> DOP o IGP.</a:t>
            </a:r>
            <a:endParaRPr sz="5000" b="0" u="sng" dirty="0">
              <a:solidFill>
                <a:schemeClr val="dk1"/>
              </a:solidFill>
            </a:endParaRPr>
          </a:p>
          <a:p>
            <a:pPr marL="0" lvl="0" indent="0" algn="just" rtl="0">
              <a:lnSpc>
                <a:spcPct val="120000"/>
              </a:lnSpc>
              <a:spcBef>
                <a:spcPts val="600"/>
              </a:spcBef>
              <a:spcAft>
                <a:spcPts val="0"/>
              </a:spcAft>
              <a:buClr>
                <a:schemeClr val="dk1"/>
              </a:buClr>
              <a:buSzPct val="180000"/>
              <a:buNone/>
            </a:pPr>
            <a:endParaRPr sz="1000" dirty="0">
              <a:solidFill>
                <a:schemeClr val="dk1"/>
              </a:solidFill>
            </a:endParaRPr>
          </a:p>
          <a:p>
            <a:pPr marL="0" lvl="0" indent="0" algn="l" rtl="0">
              <a:spcBef>
                <a:spcPts val="148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48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48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78435" algn="just" rtl="0">
              <a:lnSpc>
                <a:spcPct val="80000"/>
              </a:lnSpc>
              <a:spcBef>
                <a:spcPts val="1118"/>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78435" algn="just" rtl="0">
              <a:lnSpc>
                <a:spcPct val="80000"/>
              </a:lnSpc>
              <a:spcBef>
                <a:spcPts val="103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80022" algn="just" rtl="0">
              <a:lnSpc>
                <a:spcPct val="80000"/>
              </a:lnSpc>
              <a:spcBef>
                <a:spcPts val="851"/>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51" name="Google Shape;151;p7"/>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52" name="Google Shape;152;p7"/>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153" name="Google Shape;153;p7" descr="C:\Users\user\AppData\Local\Microsoft\Windows\Temporary Internet Files\Content.Outlook\0TVTFSZK\AUTHENTIC-OLIVE-NET_Logo.png"/>
          <p:cNvPicPr preferRelativeResize="0"/>
          <p:nvPr/>
        </p:nvPicPr>
        <p:blipFill rotWithShape="1">
          <a:blip r:embed="rId4">
            <a:alphaModFix/>
          </a:blip>
          <a:srcRect/>
          <a:stretch/>
        </p:blipFill>
        <p:spPr>
          <a:xfrm>
            <a:off x="7192100" y="0"/>
            <a:ext cx="1951900" cy="647200"/>
          </a:xfrm>
          <a:prstGeom prst="rect">
            <a:avLst/>
          </a:prstGeom>
          <a:noFill/>
          <a:ln>
            <a:noFill/>
          </a:ln>
        </p:spPr>
      </p:pic>
      <p:pic>
        <p:nvPicPr>
          <p:cNvPr id="154" name="Google Shape;154;p7"/>
          <p:cNvPicPr preferRelativeResize="0"/>
          <p:nvPr/>
        </p:nvPicPr>
        <p:blipFill rotWithShape="1">
          <a:blip r:embed="rId5">
            <a:alphaModFix/>
          </a:blip>
          <a:srcRect/>
          <a:stretch/>
        </p:blipFill>
        <p:spPr>
          <a:xfrm>
            <a:off x="0" y="0"/>
            <a:ext cx="780290" cy="647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8"/>
          <p:cNvSpPr txBox="1">
            <a:spLocks noGrp="1"/>
          </p:cNvSpPr>
          <p:nvPr>
            <p:ph type="title"/>
          </p:nvPr>
        </p:nvSpPr>
        <p:spPr>
          <a:xfrm>
            <a:off x="866389" y="577516"/>
            <a:ext cx="7087047" cy="71374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dirty="0">
                <a:solidFill>
                  <a:srgbClr val="000000"/>
                </a:solidFill>
                <a:latin typeface="Arial"/>
                <a:ea typeface="Arial"/>
                <a:cs typeface="Arial"/>
                <a:sym typeface="Arial"/>
              </a:rPr>
            </a:br>
            <a:br>
              <a:rPr lang="el-GR" sz="3600" b="1" dirty="0">
                <a:solidFill>
                  <a:srgbClr val="000000"/>
                </a:solidFill>
                <a:latin typeface="Arial"/>
                <a:ea typeface="Arial"/>
                <a:cs typeface="Arial"/>
                <a:sym typeface="Arial"/>
              </a:rPr>
            </a:br>
            <a:r>
              <a:rPr lang="el-GR" sz="3100" b="1" dirty="0">
                <a:solidFill>
                  <a:srgbClr val="000000"/>
                </a:solidFill>
              </a:rPr>
              <a:t>   </a:t>
            </a:r>
            <a:br>
              <a:rPr lang="el-GR" sz="3100" b="1" dirty="0">
                <a:solidFill>
                  <a:srgbClr val="000000"/>
                </a:solidFill>
              </a:rPr>
            </a:br>
            <a:br>
              <a:rPr lang="en-US" sz="3100" b="1" dirty="0">
                <a:solidFill>
                  <a:srgbClr val="000000"/>
                </a:solidFill>
              </a:rPr>
            </a:br>
            <a:br>
              <a:rPr lang="en-US" sz="3100" b="1" dirty="0">
                <a:solidFill>
                  <a:srgbClr val="000000"/>
                </a:solidFill>
              </a:rPr>
            </a:br>
            <a:r>
              <a:rPr lang="el-GR" sz="2988" b="1" dirty="0">
                <a:solidFill>
                  <a:srgbClr val="000000"/>
                </a:solidFill>
              </a:rPr>
              <a:t>SPECIFICHE DI PRODOTTI DOP/IGP</a:t>
            </a:r>
            <a:br>
              <a:rPr lang="el-GR" sz="2988" b="1" dirty="0">
                <a:solidFill>
                  <a:srgbClr val="000000"/>
                </a:solidFil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br>
              <a:rPr lang="el-GR" sz="3600" b="1" dirty="0">
                <a:solidFill>
                  <a:schemeClr val="dk2"/>
                </a:solidFill>
                <a:latin typeface="Arial"/>
                <a:ea typeface="Arial"/>
                <a:cs typeface="Arial"/>
                <a:sym typeface="Arial"/>
              </a:rPr>
            </a:br>
            <a:r>
              <a:rPr lang="el-GR" sz="3200" dirty="0">
                <a:solidFill>
                  <a:srgbClr val="47796A"/>
                </a:solidFill>
              </a:rPr>
              <a:t> </a:t>
            </a:r>
            <a:endParaRPr sz="3200" dirty="0">
              <a:solidFill>
                <a:srgbClr val="47796A"/>
              </a:solidFill>
            </a:endParaRPr>
          </a:p>
        </p:txBody>
      </p:sp>
      <p:sp>
        <p:nvSpPr>
          <p:cNvPr id="161" name="Google Shape;161;p8"/>
          <p:cNvSpPr txBox="1">
            <a:spLocks noGrp="1"/>
          </p:cNvSpPr>
          <p:nvPr>
            <p:ph type="body" idx="1"/>
          </p:nvPr>
        </p:nvSpPr>
        <p:spPr>
          <a:xfrm>
            <a:off x="543281" y="1600200"/>
            <a:ext cx="8057438" cy="4920914"/>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Denominazione</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deve</a:t>
            </a:r>
            <a:r>
              <a:rPr lang="el-GR" sz="5515" b="0" dirty="0">
                <a:solidFill>
                  <a:schemeClr val="dk1"/>
                </a:solidFill>
              </a:rPr>
              <a:t> </a:t>
            </a:r>
            <a:r>
              <a:rPr lang="el-GR" sz="5515" b="0" dirty="0" err="1">
                <a:solidFill>
                  <a:schemeClr val="dk1"/>
                </a:solidFill>
              </a:rPr>
              <a:t>essere</a:t>
            </a:r>
            <a:r>
              <a:rPr lang="el-GR" sz="5515" b="0" dirty="0">
                <a:solidFill>
                  <a:schemeClr val="dk1"/>
                </a:solidFill>
              </a:rPr>
              <a:t> </a:t>
            </a:r>
            <a:r>
              <a:rPr lang="el-GR" sz="5515" b="0" dirty="0" err="1">
                <a:solidFill>
                  <a:schemeClr val="dk1"/>
                </a:solidFill>
              </a:rPr>
              <a:t>protetta</a:t>
            </a:r>
            <a:r>
              <a:rPr lang="el-GR" sz="5515" b="0" dirty="0">
                <a:solidFill>
                  <a:schemeClr val="dk1"/>
                </a:solidFill>
              </a:rPr>
              <a:t> </a:t>
            </a:r>
            <a:r>
              <a:rPr lang="el-GR" sz="5515" b="0" dirty="0" err="1">
                <a:solidFill>
                  <a:schemeClr val="dk1"/>
                </a:solidFill>
              </a:rPr>
              <a:t>come</a:t>
            </a:r>
            <a:r>
              <a:rPr lang="el-GR" sz="5515" b="0" dirty="0">
                <a:solidFill>
                  <a:schemeClr val="dk1"/>
                </a:solidFill>
              </a:rPr>
              <a:t> DOP o IGP, </a:t>
            </a:r>
            <a:r>
              <a:rPr lang="el-GR" sz="5515" b="0" dirty="0" err="1">
                <a:solidFill>
                  <a:schemeClr val="dk1"/>
                </a:solidFill>
              </a:rPr>
              <a:t>deve</a:t>
            </a:r>
            <a:r>
              <a:rPr lang="en-US" sz="5515" b="0" dirty="0">
                <a:solidFill>
                  <a:schemeClr val="dk1"/>
                </a:solidFill>
              </a:rPr>
              <a:t> </a:t>
            </a:r>
            <a:r>
              <a:rPr lang="el-GR" sz="5515" b="0" dirty="0" err="1">
                <a:solidFill>
                  <a:schemeClr val="dk1"/>
                </a:solidFill>
              </a:rPr>
              <a:t>essere</a:t>
            </a:r>
            <a:r>
              <a:rPr lang="el-GR" sz="5515" b="0" dirty="0">
                <a:solidFill>
                  <a:schemeClr val="dk1"/>
                </a:solidFill>
              </a:rPr>
              <a:t> </a:t>
            </a:r>
            <a:r>
              <a:rPr lang="el-GR" sz="5515" b="0" dirty="0" err="1">
                <a:solidFill>
                  <a:schemeClr val="dk1"/>
                </a:solidFill>
              </a:rPr>
              <a:t>riportata</a:t>
            </a:r>
            <a:r>
              <a:rPr lang="el-GR" sz="5515" b="0" dirty="0">
                <a:solidFill>
                  <a:schemeClr val="dk1"/>
                </a:solidFill>
              </a:rPr>
              <a:t> </a:t>
            </a:r>
            <a:r>
              <a:rPr lang="el-GR" sz="5515" b="0" dirty="0" err="1">
                <a:solidFill>
                  <a:schemeClr val="dk1"/>
                </a:solidFill>
              </a:rPr>
              <a:t>sul</a:t>
            </a:r>
            <a:r>
              <a:rPr lang="el-GR" sz="5515" b="0" dirty="0">
                <a:solidFill>
                  <a:schemeClr val="dk1"/>
                </a:solidFill>
              </a:rPr>
              <a:t> </a:t>
            </a:r>
            <a:r>
              <a:rPr lang="el-GR" sz="5515" b="0" dirty="0" err="1">
                <a:solidFill>
                  <a:schemeClr val="dk1"/>
                </a:solidFill>
              </a:rPr>
              <a:t>prodotto</a:t>
            </a:r>
            <a:r>
              <a:rPr lang="el-GR" sz="5515" b="0" dirty="0">
                <a:solidFill>
                  <a:schemeClr val="dk1"/>
                </a:solidFill>
              </a:rPr>
              <a:t> in </a:t>
            </a:r>
            <a:r>
              <a:rPr lang="el-GR" sz="5515" b="0" dirty="0" err="1">
                <a:solidFill>
                  <a:schemeClr val="dk1"/>
                </a:solidFill>
              </a:rPr>
              <a:t>commercio</a:t>
            </a:r>
            <a:r>
              <a:rPr lang="el-GR" sz="5515" b="0" dirty="0">
                <a:solidFill>
                  <a:schemeClr val="dk1"/>
                </a:solidFill>
              </a:rPr>
              <a:t> </a:t>
            </a:r>
            <a:r>
              <a:rPr lang="el-GR" sz="5515" b="0" dirty="0" err="1">
                <a:solidFill>
                  <a:schemeClr val="dk1"/>
                </a:solidFill>
              </a:rPr>
              <a:t>nella</a:t>
            </a:r>
            <a:r>
              <a:rPr lang="el-GR" sz="5515" b="0" dirty="0">
                <a:solidFill>
                  <a:schemeClr val="dk1"/>
                </a:solidFill>
              </a:rPr>
              <a:t> </a:t>
            </a:r>
            <a:r>
              <a:rPr lang="el-GR" sz="5515" b="0" dirty="0" err="1">
                <a:solidFill>
                  <a:schemeClr val="dk1"/>
                </a:solidFill>
              </a:rPr>
              <a:t>lingua</a:t>
            </a:r>
            <a:r>
              <a:rPr lang="el-GR" sz="5515" b="0" dirty="0">
                <a:solidFill>
                  <a:schemeClr val="dk1"/>
                </a:solidFill>
              </a:rPr>
              <a:t> </a:t>
            </a:r>
            <a:r>
              <a:rPr lang="el-GR" sz="5515" b="0" dirty="0" err="1">
                <a:solidFill>
                  <a:schemeClr val="dk1"/>
                </a:solidFill>
              </a:rPr>
              <a:t>corrente</a:t>
            </a:r>
            <a:r>
              <a:rPr lang="el-GR" sz="5515" b="0" dirty="0">
                <a:solidFill>
                  <a:schemeClr val="dk1"/>
                </a:solidFill>
              </a:rPr>
              <a:t> e </a:t>
            </a:r>
            <a:r>
              <a:rPr lang="el-GR" sz="5515" b="0" dirty="0" err="1">
                <a:solidFill>
                  <a:schemeClr val="dk1"/>
                </a:solidFill>
              </a:rPr>
              <a:t>solo</a:t>
            </a:r>
            <a:r>
              <a:rPr lang="en-US" sz="5515" b="0" dirty="0">
                <a:solidFill>
                  <a:schemeClr val="dk1"/>
                </a:solidFill>
              </a:rPr>
              <a:t> </a:t>
            </a:r>
            <a:r>
              <a:rPr lang="el-GR" sz="5515" b="0" dirty="0" err="1">
                <a:solidFill>
                  <a:schemeClr val="dk1"/>
                </a:solidFill>
              </a:rPr>
              <a:t>nelle</a:t>
            </a:r>
            <a:r>
              <a:rPr lang="el-GR" sz="5515" b="0" dirty="0">
                <a:solidFill>
                  <a:schemeClr val="dk1"/>
                </a:solidFill>
              </a:rPr>
              <a:t> </a:t>
            </a:r>
            <a:r>
              <a:rPr lang="el-GR" sz="5515" b="0" dirty="0" err="1">
                <a:solidFill>
                  <a:schemeClr val="dk1"/>
                </a:solidFill>
              </a:rPr>
              <a:t>lingue</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tradizionalmente</a:t>
            </a:r>
            <a:r>
              <a:rPr lang="el-GR" sz="5515" b="0" dirty="0">
                <a:solidFill>
                  <a:schemeClr val="dk1"/>
                </a:solidFill>
              </a:rPr>
              <a:t> </a:t>
            </a:r>
            <a:r>
              <a:rPr lang="el-GR" sz="5515" b="0" dirty="0" err="1">
                <a:solidFill>
                  <a:schemeClr val="dk1"/>
                </a:solidFill>
              </a:rPr>
              <a:t>si</a:t>
            </a:r>
            <a:r>
              <a:rPr lang="el-GR" sz="5515" b="0" dirty="0">
                <a:solidFill>
                  <a:schemeClr val="dk1"/>
                </a:solidFill>
              </a:rPr>
              <a:t> </a:t>
            </a:r>
            <a:r>
              <a:rPr lang="el-GR" sz="5515" b="0" dirty="0" err="1">
                <a:solidFill>
                  <a:schemeClr val="dk1"/>
                </a:solidFill>
              </a:rPr>
              <a:t>usano</a:t>
            </a:r>
            <a:r>
              <a:rPr lang="el-GR" sz="5515" b="0" dirty="0">
                <a:solidFill>
                  <a:schemeClr val="dk1"/>
                </a:solidFill>
              </a:rPr>
              <a:t> o </a:t>
            </a:r>
            <a:r>
              <a:rPr lang="el-GR" sz="5515" b="0" dirty="0" err="1">
                <a:solidFill>
                  <a:schemeClr val="dk1"/>
                </a:solidFill>
              </a:rPr>
              <a:t>sono</a:t>
            </a:r>
            <a:r>
              <a:rPr lang="el-GR" sz="5515" b="0" dirty="0">
                <a:solidFill>
                  <a:schemeClr val="dk1"/>
                </a:solidFill>
              </a:rPr>
              <a:t> </a:t>
            </a:r>
            <a:r>
              <a:rPr lang="el-GR" sz="5515" b="0" dirty="0" err="1">
                <a:solidFill>
                  <a:schemeClr val="dk1"/>
                </a:solidFill>
              </a:rPr>
              <a:t>state</a:t>
            </a:r>
            <a:r>
              <a:rPr lang="el-GR" sz="5515" b="0" dirty="0">
                <a:solidFill>
                  <a:schemeClr val="dk1"/>
                </a:solidFill>
              </a:rPr>
              <a:t> </a:t>
            </a:r>
            <a:r>
              <a:rPr lang="el-GR" sz="5515" b="0" dirty="0" err="1">
                <a:solidFill>
                  <a:schemeClr val="dk1"/>
                </a:solidFill>
              </a:rPr>
              <a:t>usate</a:t>
            </a:r>
            <a:r>
              <a:rPr lang="el-GR" sz="5515" b="0" dirty="0">
                <a:solidFill>
                  <a:schemeClr val="dk1"/>
                </a:solidFill>
              </a:rPr>
              <a:t> </a:t>
            </a:r>
            <a:r>
              <a:rPr lang="el-GR" sz="5515" b="0" dirty="0" err="1">
                <a:solidFill>
                  <a:schemeClr val="dk1"/>
                </a:solidFill>
              </a:rPr>
              <a:t>nella</a:t>
            </a:r>
            <a:r>
              <a:rPr lang="el-GR" sz="5515" b="0" dirty="0">
                <a:solidFill>
                  <a:schemeClr val="dk1"/>
                </a:solidFill>
              </a:rPr>
              <a:t> </a:t>
            </a:r>
            <a:r>
              <a:rPr lang="el-GR" sz="5515" b="0" dirty="0" err="1">
                <a:solidFill>
                  <a:schemeClr val="dk1"/>
                </a:solidFill>
              </a:rPr>
              <a:t>zona</a:t>
            </a:r>
            <a:r>
              <a:rPr lang="en-US" sz="5515" b="0" dirty="0">
                <a:solidFill>
                  <a:schemeClr val="dk1"/>
                </a:solidFill>
              </a:rPr>
              <a:t> </a:t>
            </a:r>
            <a:r>
              <a:rPr lang="el-GR" sz="5515" b="0" dirty="0" err="1">
                <a:solidFill>
                  <a:schemeClr val="dk1"/>
                </a:solidFill>
              </a:rPr>
              <a:t>geografica</a:t>
            </a:r>
            <a:r>
              <a:rPr lang="el-GR" sz="5515" b="0" dirty="0">
                <a:solidFill>
                  <a:schemeClr val="dk1"/>
                </a:solidFill>
              </a:rPr>
              <a:t> </a:t>
            </a:r>
            <a:r>
              <a:rPr lang="el-GR" sz="5515" b="0" dirty="0" err="1">
                <a:solidFill>
                  <a:schemeClr val="dk1"/>
                </a:solidFill>
              </a:rPr>
              <a:t>delimitata</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descrizione</a:t>
            </a:r>
            <a:r>
              <a:rPr lang="el-GR" sz="5515" b="0" dirty="0">
                <a:solidFill>
                  <a:schemeClr val="dk1"/>
                </a:solidFill>
              </a:rPr>
              <a:t> </a:t>
            </a:r>
            <a:r>
              <a:rPr lang="el-GR" sz="5515" b="0" dirty="0" err="1">
                <a:solidFill>
                  <a:schemeClr val="dk1"/>
                </a:solidFill>
              </a:rPr>
              <a:t>dettagliata</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prodotto</a:t>
            </a:r>
            <a:r>
              <a:rPr lang="el-GR" sz="5515" b="0" dirty="0">
                <a:solidFill>
                  <a:schemeClr val="dk1"/>
                </a:solidFill>
              </a:rPr>
              <a:t>, </a:t>
            </a:r>
            <a:r>
              <a:rPr lang="el-GR" sz="5515" b="0" dirty="0" err="1">
                <a:solidFill>
                  <a:schemeClr val="dk1"/>
                </a:solidFill>
              </a:rPr>
              <a:t>incluse</a:t>
            </a:r>
            <a:r>
              <a:rPr lang="el-GR" sz="5515" b="0" dirty="0">
                <a:solidFill>
                  <a:schemeClr val="dk1"/>
                </a:solidFill>
              </a:rPr>
              <a:t> </a:t>
            </a:r>
            <a:r>
              <a:rPr lang="el-GR" sz="5515" b="0" dirty="0" err="1">
                <a:solidFill>
                  <a:schemeClr val="dk1"/>
                </a:solidFill>
              </a:rPr>
              <a:t>le</a:t>
            </a:r>
            <a:r>
              <a:rPr lang="el-GR" sz="5515" b="0" dirty="0">
                <a:solidFill>
                  <a:schemeClr val="dk1"/>
                </a:solidFill>
              </a:rPr>
              <a:t> </a:t>
            </a:r>
            <a:r>
              <a:rPr lang="el-GR" sz="5515" b="0" dirty="0" err="1">
                <a:solidFill>
                  <a:schemeClr val="dk1"/>
                </a:solidFill>
              </a:rPr>
              <a:t>prime</a:t>
            </a:r>
            <a:r>
              <a:rPr lang="el-GR" sz="5515" b="0" dirty="0">
                <a:solidFill>
                  <a:schemeClr val="dk1"/>
                </a:solidFill>
              </a:rPr>
              <a:t> </a:t>
            </a:r>
            <a:r>
              <a:rPr lang="el-GR" sz="5515" b="0" dirty="0" err="1">
                <a:solidFill>
                  <a:schemeClr val="dk1"/>
                </a:solidFill>
              </a:rPr>
              <a:t>materie</a:t>
            </a:r>
            <a:r>
              <a:rPr lang="el-GR" sz="5515" b="0" dirty="0">
                <a:solidFill>
                  <a:schemeClr val="dk1"/>
                </a:solidFill>
              </a:rPr>
              <a:t>, a</a:t>
            </a:r>
            <a:r>
              <a:rPr lang="en-US" sz="5515" b="0" dirty="0">
                <a:solidFill>
                  <a:schemeClr val="dk1"/>
                </a:solidFill>
              </a:rPr>
              <a:t> </a:t>
            </a:r>
            <a:r>
              <a:rPr lang="el-GR" sz="5515" b="0" dirty="0" err="1">
                <a:solidFill>
                  <a:schemeClr val="dk1"/>
                </a:solidFill>
              </a:rPr>
              <a:t>seconda</a:t>
            </a:r>
            <a:r>
              <a:rPr lang="el-GR" sz="5515" b="0" dirty="0">
                <a:solidFill>
                  <a:schemeClr val="dk1"/>
                </a:solidFill>
              </a:rPr>
              <a:t> </a:t>
            </a:r>
            <a:r>
              <a:rPr lang="el-GR" sz="5515" b="0" dirty="0" err="1">
                <a:solidFill>
                  <a:schemeClr val="dk1"/>
                </a:solidFill>
              </a:rPr>
              <a:t>dei</a:t>
            </a:r>
            <a:r>
              <a:rPr lang="el-GR" sz="5515" b="0" dirty="0">
                <a:solidFill>
                  <a:schemeClr val="dk1"/>
                </a:solidFill>
              </a:rPr>
              <a:t> </a:t>
            </a:r>
            <a:r>
              <a:rPr lang="el-GR" sz="5515" b="0" dirty="0" err="1">
                <a:solidFill>
                  <a:schemeClr val="dk1"/>
                </a:solidFill>
              </a:rPr>
              <a:t>casi</a:t>
            </a:r>
            <a:r>
              <a:rPr lang="el-GR" sz="5515" b="0" dirty="0">
                <a:solidFill>
                  <a:schemeClr val="dk1"/>
                </a:solidFill>
              </a:rPr>
              <a:t>, </a:t>
            </a:r>
            <a:r>
              <a:rPr lang="el-GR" sz="5515" b="0" dirty="0" err="1">
                <a:solidFill>
                  <a:schemeClr val="dk1"/>
                </a:solidFill>
              </a:rPr>
              <a:t>nonché</a:t>
            </a:r>
            <a:r>
              <a:rPr lang="el-GR" sz="5515" b="0" dirty="0">
                <a:solidFill>
                  <a:schemeClr val="dk1"/>
                </a:solidFill>
              </a:rPr>
              <a:t> </a:t>
            </a:r>
            <a:r>
              <a:rPr lang="el-GR" sz="5515" b="0" dirty="0" err="1">
                <a:solidFill>
                  <a:schemeClr val="dk1"/>
                </a:solidFill>
              </a:rPr>
              <a:t>delle</a:t>
            </a:r>
            <a:r>
              <a:rPr lang="el-GR" sz="5515" b="0" dirty="0">
                <a:solidFill>
                  <a:schemeClr val="dk1"/>
                </a:solidFill>
              </a:rPr>
              <a:t> </a:t>
            </a:r>
            <a:r>
              <a:rPr lang="el-GR" sz="5515" b="0" dirty="0" err="1">
                <a:solidFill>
                  <a:schemeClr val="dk1"/>
                </a:solidFill>
              </a:rPr>
              <a:t>sue</a:t>
            </a:r>
            <a:r>
              <a:rPr lang="el-GR" sz="5515" b="0" dirty="0">
                <a:solidFill>
                  <a:schemeClr val="dk1"/>
                </a:solidFill>
              </a:rPr>
              <a:t> </a:t>
            </a:r>
            <a:r>
              <a:rPr lang="el-GR" sz="5515" b="0" dirty="0" err="1">
                <a:solidFill>
                  <a:schemeClr val="dk1"/>
                </a:solidFill>
              </a:rPr>
              <a:t>principali</a:t>
            </a:r>
            <a:r>
              <a:rPr lang="el-GR" sz="5515" b="0" dirty="0">
                <a:solidFill>
                  <a:schemeClr val="dk1"/>
                </a:solidFill>
              </a:rPr>
              <a:t> </a:t>
            </a:r>
            <a:r>
              <a:rPr lang="el-GR" sz="5515" b="0" dirty="0" err="1">
                <a:solidFill>
                  <a:schemeClr val="dk1"/>
                </a:solidFill>
              </a:rPr>
              <a:t>caratteristiche</a:t>
            </a:r>
            <a:r>
              <a:rPr lang="el-GR" sz="5515" b="0" dirty="0">
                <a:solidFill>
                  <a:schemeClr val="dk1"/>
                </a:solidFill>
              </a:rPr>
              <a:t> </a:t>
            </a:r>
            <a:r>
              <a:rPr lang="el-GR" sz="5515" b="0" dirty="0" err="1">
                <a:solidFill>
                  <a:schemeClr val="dk1"/>
                </a:solidFill>
              </a:rPr>
              <a:t>fisiche</a:t>
            </a:r>
            <a:r>
              <a:rPr lang="el-GR" sz="5515" b="0" dirty="0">
                <a:solidFill>
                  <a:schemeClr val="dk1"/>
                </a:solidFill>
              </a:rPr>
              <a:t>,</a:t>
            </a:r>
            <a:r>
              <a:rPr lang="en-US" sz="5515" b="0" dirty="0">
                <a:solidFill>
                  <a:schemeClr val="dk1"/>
                </a:solidFill>
              </a:rPr>
              <a:t> </a:t>
            </a:r>
            <a:r>
              <a:rPr lang="el-GR" sz="5515" b="0" dirty="0" err="1">
                <a:solidFill>
                  <a:schemeClr val="dk1"/>
                </a:solidFill>
              </a:rPr>
              <a:t>chimiche</a:t>
            </a:r>
            <a:r>
              <a:rPr lang="el-GR" sz="5515" b="0" dirty="0">
                <a:solidFill>
                  <a:schemeClr val="dk1"/>
                </a:solidFill>
              </a:rPr>
              <a:t>, </a:t>
            </a:r>
            <a:r>
              <a:rPr lang="el-GR" sz="5515" b="0" dirty="0" err="1">
                <a:solidFill>
                  <a:schemeClr val="dk1"/>
                </a:solidFill>
              </a:rPr>
              <a:t>microbiologiche</a:t>
            </a:r>
            <a:r>
              <a:rPr lang="el-GR" sz="5515" b="0" dirty="0">
                <a:solidFill>
                  <a:schemeClr val="dk1"/>
                </a:solidFill>
              </a:rPr>
              <a:t> o </a:t>
            </a:r>
            <a:r>
              <a:rPr lang="el-GR" sz="5515" b="0" dirty="0" err="1">
                <a:solidFill>
                  <a:schemeClr val="dk1"/>
                </a:solidFill>
              </a:rPr>
              <a:t>organolettiche</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None/>
            </a:pPr>
            <a:r>
              <a:rPr lang="en-US"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definizione</a:t>
            </a:r>
            <a:r>
              <a:rPr lang="el-GR" sz="5515" b="0" dirty="0">
                <a:solidFill>
                  <a:schemeClr val="dk1"/>
                </a:solidFill>
              </a:rPr>
              <a:t> </a:t>
            </a:r>
            <a:r>
              <a:rPr lang="el-GR" sz="5515" b="0" dirty="0" err="1">
                <a:solidFill>
                  <a:schemeClr val="dk1"/>
                </a:solidFill>
              </a:rPr>
              <a:t>precisa</a:t>
            </a:r>
            <a:r>
              <a:rPr lang="el-GR" sz="5515" b="0" dirty="0">
                <a:solidFill>
                  <a:schemeClr val="dk1"/>
                </a:solidFill>
              </a:rPr>
              <a:t> </a:t>
            </a:r>
            <a:r>
              <a:rPr lang="el-GR" sz="5515" b="0" dirty="0" err="1">
                <a:solidFill>
                  <a:schemeClr val="dk1"/>
                </a:solidFill>
              </a:rPr>
              <a:t>della</a:t>
            </a:r>
            <a:r>
              <a:rPr lang="el-GR" sz="5515" b="0" dirty="0">
                <a:solidFill>
                  <a:schemeClr val="dk1"/>
                </a:solidFill>
              </a:rPr>
              <a:t> </a:t>
            </a:r>
            <a:r>
              <a:rPr lang="el-GR" sz="5515" b="0" dirty="0" err="1">
                <a:solidFill>
                  <a:schemeClr val="dk1"/>
                </a:solidFill>
              </a:rPr>
              <a:t>zona</a:t>
            </a:r>
            <a:r>
              <a:rPr lang="el-GR" sz="5515" b="0" dirty="0">
                <a:solidFill>
                  <a:schemeClr val="dk1"/>
                </a:solidFill>
              </a:rPr>
              <a:t> </a:t>
            </a:r>
            <a:r>
              <a:rPr lang="el-GR" sz="5515" b="0" dirty="0" err="1">
                <a:solidFill>
                  <a:schemeClr val="dk1"/>
                </a:solidFill>
              </a:rPr>
              <a:t>geografica</a:t>
            </a:r>
            <a:r>
              <a:rPr lang="el-GR" sz="5515" b="0" dirty="0">
                <a:solidFill>
                  <a:schemeClr val="dk1"/>
                </a:solidFill>
              </a:rPr>
              <a:t> </a:t>
            </a:r>
            <a:r>
              <a:rPr lang="el-GR" sz="5515" b="0" dirty="0" err="1">
                <a:solidFill>
                  <a:schemeClr val="dk1"/>
                </a:solidFill>
              </a:rPr>
              <a:t>delimitata</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 </a:t>
            </a:r>
            <a:r>
              <a:rPr lang="el-GR" sz="5515" b="0" dirty="0">
                <a:solidFill>
                  <a:schemeClr val="dk1"/>
                </a:solidFill>
              </a:rPr>
              <a:t>I </a:t>
            </a:r>
            <a:r>
              <a:rPr lang="el-GR" sz="5515" b="0" dirty="0" err="1">
                <a:solidFill>
                  <a:schemeClr val="dk1"/>
                </a:solidFill>
              </a:rPr>
              <a:t>dati</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provano</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il</a:t>
            </a:r>
            <a:r>
              <a:rPr lang="el-GR" sz="5515" b="0" dirty="0">
                <a:solidFill>
                  <a:schemeClr val="dk1"/>
                </a:solidFill>
              </a:rPr>
              <a:t> </a:t>
            </a:r>
            <a:r>
              <a:rPr lang="el-GR" sz="5515" b="0" dirty="0" err="1">
                <a:solidFill>
                  <a:schemeClr val="dk1"/>
                </a:solidFill>
              </a:rPr>
              <a:t>prodotto</a:t>
            </a:r>
            <a:r>
              <a:rPr lang="el-GR" sz="5515" b="0" dirty="0">
                <a:solidFill>
                  <a:schemeClr val="dk1"/>
                </a:solidFill>
              </a:rPr>
              <a:t> </a:t>
            </a:r>
            <a:r>
              <a:rPr lang="el-GR" sz="5515" b="0" dirty="0" err="1">
                <a:solidFill>
                  <a:schemeClr val="dk1"/>
                </a:solidFill>
              </a:rPr>
              <a:t>sia</a:t>
            </a:r>
            <a:r>
              <a:rPr lang="el-GR" sz="5515" b="0" dirty="0">
                <a:solidFill>
                  <a:schemeClr val="dk1"/>
                </a:solidFill>
              </a:rPr>
              <a:t> </a:t>
            </a:r>
            <a:r>
              <a:rPr lang="el-GR" sz="5515" b="0" dirty="0" err="1">
                <a:solidFill>
                  <a:schemeClr val="dk1"/>
                </a:solidFill>
              </a:rPr>
              <a:t>originario</a:t>
            </a:r>
            <a:r>
              <a:rPr lang="el-GR" sz="5515" b="0" dirty="0">
                <a:solidFill>
                  <a:schemeClr val="dk1"/>
                </a:solidFill>
              </a:rPr>
              <a:t> </a:t>
            </a:r>
            <a:r>
              <a:rPr lang="el-GR" sz="5515" b="0" dirty="0" err="1">
                <a:solidFill>
                  <a:schemeClr val="dk1"/>
                </a:solidFill>
              </a:rPr>
              <a:t>della</a:t>
            </a:r>
            <a:r>
              <a:rPr lang="el-GR" sz="5515" b="0" dirty="0">
                <a:solidFill>
                  <a:schemeClr val="dk1"/>
                </a:solidFill>
              </a:rPr>
              <a:t> </a:t>
            </a:r>
            <a:r>
              <a:rPr lang="el-GR" sz="5515" b="0" dirty="0" err="1">
                <a:solidFill>
                  <a:schemeClr val="dk1"/>
                </a:solidFill>
              </a:rPr>
              <a:t>zona</a:t>
            </a:r>
            <a:r>
              <a:rPr lang="el-GR" sz="5515" b="0" dirty="0">
                <a:solidFill>
                  <a:schemeClr val="dk1"/>
                </a:solidFill>
              </a:rPr>
              <a:t> </a:t>
            </a:r>
            <a:r>
              <a:rPr lang="el-GR" sz="5515" b="0" dirty="0" err="1">
                <a:solidFill>
                  <a:schemeClr val="dk1"/>
                </a:solidFill>
              </a:rPr>
              <a:t>geografica</a:t>
            </a:r>
            <a:r>
              <a:rPr lang="en-US" sz="5515" b="0" dirty="0">
                <a:solidFill>
                  <a:schemeClr val="dk1"/>
                </a:solidFill>
              </a:rPr>
              <a:t> </a:t>
            </a:r>
            <a:r>
              <a:rPr lang="el-GR" sz="5515" b="0" dirty="0" err="1">
                <a:solidFill>
                  <a:schemeClr val="dk1"/>
                </a:solidFill>
              </a:rPr>
              <a:t>delimitata</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descrizione</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metodo</a:t>
            </a:r>
            <a:r>
              <a:rPr lang="el-GR" sz="5515" b="0" dirty="0">
                <a:solidFill>
                  <a:schemeClr val="dk1"/>
                </a:solidFill>
              </a:rPr>
              <a:t> </a:t>
            </a:r>
            <a:r>
              <a:rPr lang="el-GR" sz="5515" b="0" dirty="0" err="1">
                <a:solidFill>
                  <a:schemeClr val="dk1"/>
                </a:solidFill>
              </a:rPr>
              <a:t>di</a:t>
            </a:r>
            <a:r>
              <a:rPr lang="el-GR" sz="5515" b="0" dirty="0">
                <a:solidFill>
                  <a:schemeClr val="dk1"/>
                </a:solidFill>
              </a:rPr>
              <a:t> </a:t>
            </a:r>
            <a:r>
              <a:rPr lang="el-GR" sz="5515" b="0" dirty="0" err="1">
                <a:solidFill>
                  <a:schemeClr val="dk1"/>
                </a:solidFill>
              </a:rPr>
              <a:t>produzione</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prodotto</a:t>
            </a:r>
            <a:r>
              <a:rPr lang="el-GR" sz="5515" b="0" dirty="0">
                <a:solidFill>
                  <a:schemeClr val="dk1"/>
                </a:solidFill>
              </a:rPr>
              <a:t> e, a </a:t>
            </a:r>
            <a:r>
              <a:rPr lang="el-GR" sz="5515" b="0" dirty="0" err="1">
                <a:solidFill>
                  <a:schemeClr val="dk1"/>
                </a:solidFill>
              </a:rPr>
              <a:t>seconda</a:t>
            </a:r>
            <a:r>
              <a:rPr lang="el-GR" sz="5515" b="0" dirty="0">
                <a:solidFill>
                  <a:schemeClr val="dk1"/>
                </a:solidFill>
              </a:rPr>
              <a:t> </a:t>
            </a:r>
            <a:r>
              <a:rPr lang="el-GR" sz="5515" b="0" dirty="0" err="1">
                <a:solidFill>
                  <a:schemeClr val="dk1"/>
                </a:solidFill>
              </a:rPr>
              <a:t>dei</a:t>
            </a:r>
            <a:r>
              <a:rPr lang="en-US" sz="5515" b="0" dirty="0">
                <a:solidFill>
                  <a:schemeClr val="dk1"/>
                </a:solidFill>
              </a:rPr>
              <a:t> </a:t>
            </a:r>
            <a:r>
              <a:rPr lang="el-GR" sz="5515" b="0" dirty="0" err="1">
                <a:solidFill>
                  <a:schemeClr val="dk1"/>
                </a:solidFill>
              </a:rPr>
              <a:t>casi</a:t>
            </a:r>
            <a:r>
              <a:rPr lang="el-GR" sz="5515" b="0" dirty="0">
                <a:solidFill>
                  <a:schemeClr val="dk1"/>
                </a:solidFill>
              </a:rPr>
              <a:t>, </a:t>
            </a:r>
            <a:r>
              <a:rPr lang="el-GR" sz="5515" b="0" dirty="0" err="1">
                <a:solidFill>
                  <a:schemeClr val="dk1"/>
                </a:solidFill>
              </a:rPr>
              <a:t>dei</a:t>
            </a:r>
            <a:r>
              <a:rPr lang="el-GR" sz="5515" b="0" dirty="0">
                <a:solidFill>
                  <a:schemeClr val="dk1"/>
                </a:solidFill>
              </a:rPr>
              <a:t> </a:t>
            </a:r>
            <a:r>
              <a:rPr lang="el-GR" sz="5515" b="0" dirty="0" err="1">
                <a:solidFill>
                  <a:schemeClr val="dk1"/>
                </a:solidFill>
              </a:rPr>
              <a:t>metodi</a:t>
            </a:r>
            <a:r>
              <a:rPr lang="el-GR" sz="5515" b="0" dirty="0">
                <a:solidFill>
                  <a:schemeClr val="dk1"/>
                </a:solidFill>
              </a:rPr>
              <a:t> </a:t>
            </a:r>
            <a:r>
              <a:rPr lang="el-GR" sz="5515" b="0" dirty="0" err="1">
                <a:solidFill>
                  <a:schemeClr val="dk1"/>
                </a:solidFill>
              </a:rPr>
              <a:t>locali</a:t>
            </a:r>
            <a:r>
              <a:rPr lang="el-GR" sz="5515" b="0" dirty="0">
                <a:solidFill>
                  <a:schemeClr val="dk1"/>
                </a:solidFill>
              </a:rPr>
              <a:t> </a:t>
            </a:r>
            <a:r>
              <a:rPr lang="el-GR" sz="5515" b="0" dirty="0" err="1">
                <a:solidFill>
                  <a:schemeClr val="dk1"/>
                </a:solidFill>
              </a:rPr>
              <a:t>originali</a:t>
            </a:r>
            <a:r>
              <a:rPr lang="el-GR" sz="5515" b="0" dirty="0">
                <a:solidFill>
                  <a:schemeClr val="dk1"/>
                </a:solidFill>
              </a:rPr>
              <a:t> e </a:t>
            </a:r>
            <a:r>
              <a:rPr lang="el-GR" sz="5515" b="0" dirty="0" err="1">
                <a:solidFill>
                  <a:schemeClr val="dk1"/>
                </a:solidFill>
              </a:rPr>
              <a:t>fissi</a:t>
            </a:r>
            <a:r>
              <a:rPr lang="el-GR" sz="5515" b="0" dirty="0">
                <a:solidFill>
                  <a:schemeClr val="dk1"/>
                </a:solidFill>
              </a:rPr>
              <a:t>, </a:t>
            </a:r>
            <a:r>
              <a:rPr lang="el-GR" sz="5515" b="0" dirty="0" err="1">
                <a:solidFill>
                  <a:schemeClr val="dk1"/>
                </a:solidFill>
              </a:rPr>
              <a:t>nonchè</a:t>
            </a:r>
            <a:r>
              <a:rPr lang="el-GR" sz="5515" b="0" dirty="0">
                <a:solidFill>
                  <a:schemeClr val="dk1"/>
                </a:solidFill>
              </a:rPr>
              <a:t> </a:t>
            </a:r>
            <a:r>
              <a:rPr lang="el-GR" sz="5515" b="0" dirty="0" err="1">
                <a:solidFill>
                  <a:schemeClr val="dk1"/>
                </a:solidFill>
              </a:rPr>
              <a:t>informazioni</a:t>
            </a:r>
            <a:r>
              <a:rPr lang="el-GR" sz="5515" b="0" dirty="0">
                <a:solidFill>
                  <a:schemeClr val="dk1"/>
                </a:solidFill>
              </a:rPr>
              <a:t> </a:t>
            </a:r>
            <a:r>
              <a:rPr lang="el-GR" sz="5515" b="0" dirty="0" err="1">
                <a:solidFill>
                  <a:schemeClr val="dk1"/>
                </a:solidFill>
              </a:rPr>
              <a:t>relativamente</a:t>
            </a:r>
            <a:r>
              <a:rPr lang="en-US" sz="5515" b="0" dirty="0">
                <a:solidFill>
                  <a:schemeClr val="dk1"/>
                </a:solidFill>
              </a:rPr>
              <a:t> </a:t>
            </a:r>
            <a:r>
              <a:rPr lang="el-GR" sz="5515" b="0" dirty="0" err="1">
                <a:solidFill>
                  <a:schemeClr val="dk1"/>
                </a:solidFill>
              </a:rPr>
              <a:t>alla</a:t>
            </a:r>
            <a:r>
              <a:rPr lang="el-GR" sz="5515" b="0" dirty="0">
                <a:solidFill>
                  <a:schemeClr val="dk1"/>
                </a:solidFill>
              </a:rPr>
              <a:t> </a:t>
            </a:r>
            <a:r>
              <a:rPr lang="el-GR" sz="5515" b="0" dirty="0" err="1">
                <a:solidFill>
                  <a:schemeClr val="dk1"/>
                </a:solidFill>
              </a:rPr>
              <a:t>confezione</a:t>
            </a:r>
            <a:r>
              <a:rPr lang="el-GR"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realizzazione</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prodotto</a:t>
            </a:r>
            <a:r>
              <a:rPr lang="el-GR" sz="5515" b="0" dirty="0">
                <a:solidFill>
                  <a:schemeClr val="dk1"/>
                </a:solidFill>
              </a:rPr>
              <a:t> </a:t>
            </a:r>
            <a:r>
              <a:rPr lang="el-GR" sz="5515" b="0" dirty="0" err="1">
                <a:solidFill>
                  <a:schemeClr val="dk1"/>
                </a:solidFill>
              </a:rPr>
              <a:t>nei</a:t>
            </a:r>
            <a:r>
              <a:rPr lang="el-GR" sz="5515" b="0" dirty="0">
                <a:solidFill>
                  <a:schemeClr val="dk1"/>
                </a:solidFill>
              </a:rPr>
              <a:t> </a:t>
            </a:r>
            <a:r>
              <a:rPr lang="el-GR" sz="5515" b="0" dirty="0" err="1">
                <a:solidFill>
                  <a:schemeClr val="dk1"/>
                </a:solidFill>
              </a:rPr>
              <a:t>confini</a:t>
            </a:r>
            <a:r>
              <a:rPr lang="el-GR" sz="5515" b="0" dirty="0">
                <a:solidFill>
                  <a:schemeClr val="dk1"/>
                </a:solidFill>
              </a:rPr>
              <a:t> </a:t>
            </a:r>
            <a:r>
              <a:rPr lang="el-GR" sz="5515" b="0" dirty="0" err="1">
                <a:solidFill>
                  <a:schemeClr val="dk1"/>
                </a:solidFill>
              </a:rPr>
              <a:t>della</a:t>
            </a:r>
            <a:r>
              <a:rPr lang="el-GR" sz="5515" b="0" dirty="0">
                <a:solidFill>
                  <a:schemeClr val="dk1"/>
                </a:solidFill>
              </a:rPr>
              <a:t> </a:t>
            </a:r>
            <a:r>
              <a:rPr lang="el-GR" sz="5515" b="0" dirty="0" err="1">
                <a:solidFill>
                  <a:schemeClr val="dk1"/>
                </a:solidFill>
              </a:rPr>
              <a:t>zona</a:t>
            </a:r>
            <a:r>
              <a:rPr lang="en-US" sz="5515" b="0" dirty="0">
                <a:solidFill>
                  <a:schemeClr val="dk1"/>
                </a:solidFill>
              </a:rPr>
              <a:t> </a:t>
            </a:r>
            <a:r>
              <a:rPr lang="el-GR" sz="5515" b="0" dirty="0" err="1">
                <a:solidFill>
                  <a:schemeClr val="dk1"/>
                </a:solidFill>
              </a:rPr>
              <a:t>geografica</a:t>
            </a:r>
            <a:r>
              <a:rPr lang="el-GR" sz="5515" b="0" dirty="0">
                <a:solidFill>
                  <a:schemeClr val="dk1"/>
                </a:solidFill>
              </a:rPr>
              <a:t> </a:t>
            </a:r>
            <a:r>
              <a:rPr lang="el-GR" sz="5515" b="0" dirty="0" err="1">
                <a:solidFill>
                  <a:schemeClr val="dk1"/>
                </a:solidFill>
              </a:rPr>
              <a:t>delimitata</a:t>
            </a:r>
            <a:r>
              <a:rPr lang="el-GR" sz="5515" b="0" dirty="0">
                <a:solidFill>
                  <a:schemeClr val="dk1"/>
                </a:solidFill>
              </a:rPr>
              <a:t>, per </a:t>
            </a:r>
            <a:r>
              <a:rPr lang="el-GR" sz="5515" b="0" dirty="0" err="1">
                <a:solidFill>
                  <a:schemeClr val="dk1"/>
                </a:solidFill>
              </a:rPr>
              <a:t>assicurarne</a:t>
            </a:r>
            <a:r>
              <a:rPr lang="el-GR"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qualità</a:t>
            </a:r>
            <a:r>
              <a:rPr lang="el-GR" sz="5515" b="0" dirty="0">
                <a:solidFill>
                  <a:schemeClr val="dk1"/>
                </a:solidFill>
              </a:rPr>
              <a:t>, </a:t>
            </a:r>
            <a:r>
              <a:rPr lang="el-GR" sz="5515" b="0" dirty="0" err="1">
                <a:solidFill>
                  <a:schemeClr val="dk1"/>
                </a:solidFill>
              </a:rPr>
              <a:t>l’origine</a:t>
            </a:r>
            <a:r>
              <a:rPr lang="el-GR" sz="5515" b="0" dirty="0">
                <a:solidFill>
                  <a:schemeClr val="dk1"/>
                </a:solidFill>
              </a:rPr>
              <a:t> o </a:t>
            </a:r>
            <a:r>
              <a:rPr lang="el-GR" sz="5515" b="0" dirty="0" err="1">
                <a:solidFill>
                  <a:schemeClr val="dk1"/>
                </a:solidFill>
              </a:rPr>
              <a:t>il</a:t>
            </a:r>
            <a:r>
              <a:rPr lang="el-GR" sz="5515" b="0" dirty="0">
                <a:solidFill>
                  <a:schemeClr val="dk1"/>
                </a:solidFill>
              </a:rPr>
              <a:t> </a:t>
            </a:r>
            <a:r>
              <a:rPr lang="el-GR" sz="5515" b="0" dirty="0" err="1">
                <a:solidFill>
                  <a:schemeClr val="dk1"/>
                </a:solidFill>
              </a:rPr>
              <a:t>controllo</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a:t>
            </a:r>
            <a:r>
              <a:rPr lang="el-GR" sz="5515" b="0" dirty="0">
                <a:solidFill>
                  <a:schemeClr val="dk1"/>
                </a:solidFill>
              </a:rPr>
              <a:t>I </a:t>
            </a:r>
            <a:r>
              <a:rPr lang="el-GR" sz="5515" b="0" dirty="0" err="1">
                <a:solidFill>
                  <a:schemeClr val="dk1"/>
                </a:solidFill>
              </a:rPr>
              <a:t>dati</a:t>
            </a:r>
            <a:r>
              <a:rPr lang="el-GR" sz="5515" b="0" dirty="0">
                <a:solidFill>
                  <a:schemeClr val="dk1"/>
                </a:solidFill>
              </a:rPr>
              <a:t> </a:t>
            </a:r>
            <a:r>
              <a:rPr lang="el-GR" sz="5515" b="0" dirty="0" err="1">
                <a:solidFill>
                  <a:schemeClr val="dk1"/>
                </a:solidFill>
              </a:rPr>
              <a:t>dettagliati</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dimostrano</a:t>
            </a:r>
            <a:r>
              <a:rPr lang="el-GR" sz="5515" b="0" dirty="0">
                <a:solidFill>
                  <a:schemeClr val="dk1"/>
                </a:solidFill>
              </a:rPr>
              <a:t> </a:t>
            </a:r>
            <a:r>
              <a:rPr lang="el-GR" sz="5515" b="0" dirty="0" err="1">
                <a:solidFill>
                  <a:schemeClr val="dk1"/>
                </a:solidFill>
              </a:rPr>
              <a:t>il</a:t>
            </a:r>
            <a:r>
              <a:rPr lang="el-GR" sz="5515" b="0" dirty="0">
                <a:solidFill>
                  <a:schemeClr val="dk1"/>
                </a:solidFill>
              </a:rPr>
              <a:t> </a:t>
            </a:r>
            <a:r>
              <a:rPr lang="el-GR" sz="5515" b="0" dirty="0" err="1">
                <a:solidFill>
                  <a:schemeClr val="dk1"/>
                </a:solidFill>
              </a:rPr>
              <a:t>legame</a:t>
            </a:r>
            <a:r>
              <a:rPr lang="el-GR" sz="5515" b="0" dirty="0">
                <a:solidFill>
                  <a:schemeClr val="dk1"/>
                </a:solidFill>
              </a:rPr>
              <a:t> </a:t>
            </a:r>
            <a:r>
              <a:rPr lang="el-GR" sz="5515" b="0" dirty="0" err="1">
                <a:solidFill>
                  <a:schemeClr val="dk1"/>
                </a:solidFill>
              </a:rPr>
              <a:t>tra</a:t>
            </a:r>
            <a:r>
              <a:rPr lang="el-GR" sz="5515" b="0" dirty="0">
                <a:solidFill>
                  <a:schemeClr val="dk1"/>
                </a:solidFill>
              </a:rPr>
              <a:t> </a:t>
            </a:r>
            <a:r>
              <a:rPr lang="el-GR" sz="5515" b="0" dirty="0" err="1">
                <a:solidFill>
                  <a:schemeClr val="dk1"/>
                </a:solidFill>
              </a:rPr>
              <a:t>la</a:t>
            </a:r>
            <a:r>
              <a:rPr lang="el-GR" sz="5515" b="0" dirty="0">
                <a:solidFill>
                  <a:schemeClr val="dk1"/>
                </a:solidFill>
              </a:rPr>
              <a:t> </a:t>
            </a:r>
            <a:r>
              <a:rPr lang="el-GR" sz="5515" b="0" dirty="0" err="1">
                <a:solidFill>
                  <a:schemeClr val="dk1"/>
                </a:solidFill>
              </a:rPr>
              <a:t>qualità</a:t>
            </a:r>
            <a:r>
              <a:rPr lang="el-GR" sz="5515" b="0" dirty="0">
                <a:solidFill>
                  <a:schemeClr val="dk1"/>
                </a:solidFill>
              </a:rPr>
              <a:t> o </a:t>
            </a:r>
            <a:r>
              <a:rPr lang="el-GR" sz="5515" b="0" dirty="0" err="1">
                <a:solidFill>
                  <a:schemeClr val="dk1"/>
                </a:solidFill>
              </a:rPr>
              <a:t>le</a:t>
            </a:r>
            <a:r>
              <a:rPr lang="en-US" sz="5515" b="0" dirty="0">
                <a:solidFill>
                  <a:schemeClr val="dk1"/>
                </a:solidFill>
              </a:rPr>
              <a:t> </a:t>
            </a:r>
            <a:r>
              <a:rPr lang="el-GR" sz="5515" b="0" dirty="0" err="1">
                <a:solidFill>
                  <a:schemeClr val="dk1"/>
                </a:solidFill>
              </a:rPr>
              <a:t>caratteristiche</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prodotto</a:t>
            </a:r>
            <a:r>
              <a:rPr lang="el-GR" sz="5515" b="0" dirty="0">
                <a:solidFill>
                  <a:schemeClr val="dk1"/>
                </a:solidFill>
              </a:rPr>
              <a:t> e </a:t>
            </a:r>
            <a:r>
              <a:rPr lang="el-GR" sz="5515" b="0" dirty="0" err="1">
                <a:solidFill>
                  <a:schemeClr val="dk1"/>
                </a:solidFill>
              </a:rPr>
              <a:t>l’ambiente</a:t>
            </a:r>
            <a:r>
              <a:rPr lang="el-GR" sz="5515" b="0" dirty="0">
                <a:solidFill>
                  <a:schemeClr val="dk1"/>
                </a:solidFill>
              </a:rPr>
              <a:t> </a:t>
            </a:r>
            <a:r>
              <a:rPr lang="el-GR" sz="5515" b="0" dirty="0" err="1">
                <a:solidFill>
                  <a:schemeClr val="dk1"/>
                </a:solidFill>
              </a:rPr>
              <a:t>geografico</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a:t>
            </a:r>
            <a:r>
              <a:rPr lang="el-GR" sz="5515" b="0" dirty="0" err="1">
                <a:solidFill>
                  <a:schemeClr val="dk1"/>
                </a:solidFill>
              </a:rPr>
              <a:t>Il</a:t>
            </a:r>
            <a:r>
              <a:rPr lang="el-GR" sz="5515" b="0" dirty="0">
                <a:solidFill>
                  <a:schemeClr val="dk1"/>
                </a:solidFill>
              </a:rPr>
              <a:t> </a:t>
            </a:r>
            <a:r>
              <a:rPr lang="el-GR" sz="5515" b="0" dirty="0" err="1">
                <a:solidFill>
                  <a:schemeClr val="dk1"/>
                </a:solidFill>
              </a:rPr>
              <a:t>nome</a:t>
            </a:r>
            <a:r>
              <a:rPr lang="el-GR" sz="5515" b="0" dirty="0">
                <a:solidFill>
                  <a:schemeClr val="dk1"/>
                </a:solidFill>
              </a:rPr>
              <a:t> e </a:t>
            </a:r>
            <a:r>
              <a:rPr lang="el-GR" sz="5515" b="0" dirty="0" err="1">
                <a:solidFill>
                  <a:schemeClr val="dk1"/>
                </a:solidFill>
              </a:rPr>
              <a:t>l’indirizzo</a:t>
            </a:r>
            <a:r>
              <a:rPr lang="el-GR" sz="5515" b="0" dirty="0">
                <a:solidFill>
                  <a:schemeClr val="dk1"/>
                </a:solidFill>
              </a:rPr>
              <a:t> </a:t>
            </a:r>
            <a:r>
              <a:rPr lang="el-GR" sz="5515" b="0" dirty="0" err="1">
                <a:solidFill>
                  <a:schemeClr val="dk1"/>
                </a:solidFill>
              </a:rPr>
              <a:t>degli</a:t>
            </a:r>
            <a:r>
              <a:rPr lang="el-GR" sz="5515" b="0" dirty="0">
                <a:solidFill>
                  <a:schemeClr val="dk1"/>
                </a:solidFill>
              </a:rPr>
              <a:t> </a:t>
            </a:r>
            <a:r>
              <a:rPr lang="el-GR" sz="5515" b="0" dirty="0" err="1">
                <a:solidFill>
                  <a:schemeClr val="dk1"/>
                </a:solidFill>
              </a:rPr>
              <a:t>enti</a:t>
            </a:r>
            <a:r>
              <a:rPr lang="el-GR" sz="5515" b="0" dirty="0">
                <a:solidFill>
                  <a:schemeClr val="dk1"/>
                </a:solidFill>
              </a:rPr>
              <a:t>/</a:t>
            </a:r>
            <a:r>
              <a:rPr lang="el-GR" sz="5515" b="0" dirty="0" err="1">
                <a:solidFill>
                  <a:schemeClr val="dk1"/>
                </a:solidFill>
              </a:rPr>
              <a:t>organismi</a:t>
            </a:r>
            <a:r>
              <a:rPr lang="el-GR" sz="5515" b="0" dirty="0">
                <a:solidFill>
                  <a:schemeClr val="dk1"/>
                </a:solidFill>
              </a:rPr>
              <a:t> </a:t>
            </a:r>
            <a:r>
              <a:rPr lang="el-GR" sz="5515" b="0" dirty="0" err="1">
                <a:solidFill>
                  <a:schemeClr val="dk1"/>
                </a:solidFill>
              </a:rPr>
              <a:t>che</a:t>
            </a:r>
            <a:r>
              <a:rPr lang="el-GR" sz="5515" b="0" dirty="0">
                <a:solidFill>
                  <a:schemeClr val="dk1"/>
                </a:solidFill>
              </a:rPr>
              <a:t> </a:t>
            </a:r>
            <a:r>
              <a:rPr lang="el-GR" sz="5515" b="0" dirty="0" err="1">
                <a:solidFill>
                  <a:schemeClr val="dk1"/>
                </a:solidFill>
              </a:rPr>
              <a:t>controllano</a:t>
            </a:r>
            <a:r>
              <a:rPr lang="el-GR" sz="5515" b="0" dirty="0">
                <a:solidFill>
                  <a:schemeClr val="dk1"/>
                </a:solidFill>
              </a:rPr>
              <a:t> </a:t>
            </a:r>
            <a:r>
              <a:rPr lang="el-GR" sz="5515" b="0" dirty="0" err="1">
                <a:solidFill>
                  <a:schemeClr val="dk1"/>
                </a:solidFill>
              </a:rPr>
              <a:t>il</a:t>
            </a:r>
            <a:r>
              <a:rPr lang="el-GR" sz="5515" b="0" dirty="0">
                <a:solidFill>
                  <a:schemeClr val="dk1"/>
                </a:solidFill>
              </a:rPr>
              <a:t> </a:t>
            </a:r>
            <a:r>
              <a:rPr lang="el-GR" sz="5515" b="0" dirty="0" err="1">
                <a:solidFill>
                  <a:schemeClr val="dk1"/>
                </a:solidFill>
              </a:rPr>
              <a:t>rispetto</a:t>
            </a:r>
            <a:r>
              <a:rPr lang="el-GR" sz="5515" b="0" dirty="0">
                <a:solidFill>
                  <a:schemeClr val="dk1"/>
                </a:solidFill>
              </a:rPr>
              <a:t> </a:t>
            </a:r>
            <a:r>
              <a:rPr lang="el-GR" sz="5515" b="0" dirty="0" err="1">
                <a:solidFill>
                  <a:schemeClr val="dk1"/>
                </a:solidFill>
              </a:rPr>
              <a:t>delle</a:t>
            </a:r>
            <a:r>
              <a:rPr lang="en-US" sz="5515" b="0" dirty="0">
                <a:solidFill>
                  <a:schemeClr val="dk1"/>
                </a:solidFill>
              </a:rPr>
              <a:t> </a:t>
            </a:r>
            <a:r>
              <a:rPr lang="el-GR" sz="5515" b="0" dirty="0" err="1">
                <a:solidFill>
                  <a:schemeClr val="dk1"/>
                </a:solidFill>
              </a:rPr>
              <a:t>specifiche</a:t>
            </a:r>
            <a:r>
              <a:rPr lang="el-GR" sz="5515" b="0" dirty="0">
                <a:solidFill>
                  <a:schemeClr val="dk1"/>
                </a:solidFill>
              </a:rPr>
              <a:t> </a:t>
            </a:r>
            <a:r>
              <a:rPr lang="el-GR" sz="5515" b="0" dirty="0" err="1">
                <a:solidFill>
                  <a:schemeClr val="dk1"/>
                </a:solidFill>
              </a:rPr>
              <a:t>del</a:t>
            </a:r>
            <a:r>
              <a:rPr lang="el-GR" sz="5515" b="0" dirty="0">
                <a:solidFill>
                  <a:schemeClr val="dk1"/>
                </a:solidFill>
              </a:rPr>
              <a:t> </a:t>
            </a:r>
            <a:r>
              <a:rPr lang="el-GR" sz="5515" b="0" dirty="0" err="1">
                <a:solidFill>
                  <a:schemeClr val="dk1"/>
                </a:solidFill>
              </a:rPr>
              <a:t>prodotto</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600"/>
              </a:spcAft>
              <a:buClr>
                <a:schemeClr val="dk1"/>
              </a:buClr>
              <a:buSzPts val="275"/>
              <a:buFont typeface="Arial"/>
              <a:buNone/>
            </a:pPr>
            <a:r>
              <a:rPr lang="en-US" sz="5515" b="0" dirty="0">
                <a:solidFill>
                  <a:schemeClr val="dk1"/>
                </a:solidFill>
              </a:rPr>
              <a:t>-</a:t>
            </a:r>
            <a:r>
              <a:rPr lang="el-GR" sz="5515" b="0" dirty="0" err="1">
                <a:solidFill>
                  <a:schemeClr val="dk1"/>
                </a:solidFill>
              </a:rPr>
              <a:t>Eventuali</a:t>
            </a:r>
            <a:r>
              <a:rPr lang="el-GR" sz="5515" b="0" dirty="0">
                <a:solidFill>
                  <a:schemeClr val="dk1"/>
                </a:solidFill>
              </a:rPr>
              <a:t> </a:t>
            </a:r>
            <a:r>
              <a:rPr lang="el-GR" sz="5515" b="0" dirty="0" err="1">
                <a:solidFill>
                  <a:schemeClr val="dk1"/>
                </a:solidFill>
              </a:rPr>
              <a:t>norme</a:t>
            </a:r>
            <a:r>
              <a:rPr lang="el-GR" sz="5515" b="0" dirty="0">
                <a:solidFill>
                  <a:schemeClr val="dk1"/>
                </a:solidFill>
              </a:rPr>
              <a:t> </a:t>
            </a:r>
            <a:r>
              <a:rPr lang="el-GR" sz="5515" b="0" dirty="0" err="1">
                <a:solidFill>
                  <a:schemeClr val="dk1"/>
                </a:solidFill>
              </a:rPr>
              <a:t>speciali</a:t>
            </a:r>
            <a:r>
              <a:rPr lang="el-GR" sz="5515" b="0" dirty="0">
                <a:solidFill>
                  <a:schemeClr val="dk1"/>
                </a:solidFill>
              </a:rPr>
              <a:t> </a:t>
            </a:r>
            <a:r>
              <a:rPr lang="el-GR" sz="5515" b="0" dirty="0" err="1">
                <a:solidFill>
                  <a:schemeClr val="dk1"/>
                </a:solidFill>
              </a:rPr>
              <a:t>relativamente</a:t>
            </a:r>
            <a:r>
              <a:rPr lang="el-GR" sz="5515" b="0" dirty="0">
                <a:solidFill>
                  <a:schemeClr val="dk1"/>
                </a:solidFill>
              </a:rPr>
              <a:t> </a:t>
            </a:r>
            <a:r>
              <a:rPr lang="el-GR" sz="5515" b="0" dirty="0" err="1">
                <a:solidFill>
                  <a:schemeClr val="dk1"/>
                </a:solidFill>
              </a:rPr>
              <a:t>al</a:t>
            </a:r>
            <a:r>
              <a:rPr lang="el-GR" sz="5515" b="0" dirty="0">
                <a:solidFill>
                  <a:schemeClr val="dk1"/>
                </a:solidFill>
              </a:rPr>
              <a:t> </a:t>
            </a:r>
            <a:r>
              <a:rPr lang="el-GR" sz="5515" b="0" dirty="0" err="1">
                <a:solidFill>
                  <a:schemeClr val="dk1"/>
                </a:solidFill>
              </a:rPr>
              <a:t>prodotto</a:t>
            </a:r>
            <a:r>
              <a:rPr lang="el-GR" sz="5515" b="0" dirty="0">
                <a:solidFill>
                  <a:schemeClr val="dk1"/>
                </a:solidFill>
              </a:rPr>
              <a:t> </a:t>
            </a:r>
            <a:r>
              <a:rPr lang="el-GR" sz="5515" b="0" dirty="0" err="1">
                <a:solidFill>
                  <a:schemeClr val="dk1"/>
                </a:solidFill>
              </a:rPr>
              <a:t>specifico</a:t>
            </a:r>
            <a:r>
              <a:rPr lang="el-GR" sz="5515" b="0" dirty="0">
                <a:solidFill>
                  <a:schemeClr val="dk1"/>
                </a:solidFill>
              </a:rPr>
              <a:t>.</a:t>
            </a:r>
            <a:endParaRPr sz="5515" b="0" dirty="0">
              <a:solidFill>
                <a:schemeClr val="dk1"/>
              </a:solidFill>
            </a:endParaRPr>
          </a:p>
          <a:p>
            <a:pPr marL="0" lvl="0" indent="0" algn="just" rtl="0">
              <a:lnSpc>
                <a:spcPct val="120000"/>
              </a:lnSpc>
              <a:spcBef>
                <a:spcPts val="600"/>
              </a:spcBef>
              <a:spcAft>
                <a:spcPts val="0"/>
              </a:spcAft>
              <a:buNone/>
            </a:pPr>
            <a:endParaRPr sz="2900" b="0" dirty="0">
              <a:solidFill>
                <a:schemeClr val="dk1"/>
              </a:solidFill>
            </a:endParaRPr>
          </a:p>
          <a:p>
            <a:pPr marL="342900" lvl="0" indent="-245109" algn="just" rtl="0">
              <a:lnSpc>
                <a:spcPct val="80000"/>
              </a:lnSpc>
              <a:spcBef>
                <a:spcPts val="608"/>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245109" algn="just" rtl="0">
              <a:lnSpc>
                <a:spcPct val="80000"/>
              </a:lnSpc>
              <a:spcBef>
                <a:spcPts val="61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245109" algn="just" rtl="0">
              <a:lnSpc>
                <a:spcPct val="80000"/>
              </a:lnSpc>
              <a:spcBef>
                <a:spcPts val="616"/>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222884" algn="just" rtl="0">
              <a:lnSpc>
                <a:spcPct val="80000"/>
              </a:lnSpc>
              <a:spcBef>
                <a:spcPts val="506"/>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62" name="Google Shape;162;p8"/>
          <p:cNvGraphicFramePr/>
          <p:nvPr/>
        </p:nvGraphicFramePr>
        <p:xfrm>
          <a:off x="7668344" y="5589239"/>
          <a:ext cx="697260"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63" name="Google Shape;163;p8"/>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spcBef>
                <a:spcPts val="0"/>
              </a:spcBef>
              <a:spcAft>
                <a:spcPts val="0"/>
              </a:spcAft>
              <a:buNone/>
            </a:pPr>
            <a:endParaRPr sz="1600">
              <a:solidFill>
                <a:srgbClr val="000000"/>
              </a:solidFill>
              <a:latin typeface="Arial"/>
              <a:ea typeface="Arial"/>
              <a:cs typeface="Arial"/>
              <a:sym typeface="Arial"/>
            </a:endParaRPr>
          </a:p>
        </p:txBody>
      </p:sp>
      <p:pic>
        <p:nvPicPr>
          <p:cNvPr id="164" name="Google Shape;164;p8" descr="C:\Users\user\AppData\Local\Microsoft\Windows\Temporary Internet Files\Content.Outlook\0TVTFSZK\AUTHENTIC-OLIVE-NET_Logo.png"/>
          <p:cNvPicPr preferRelativeResize="0"/>
          <p:nvPr/>
        </p:nvPicPr>
        <p:blipFill rotWithShape="1">
          <a:blip r:embed="rId4">
            <a:alphaModFix/>
          </a:blip>
          <a:srcRect/>
          <a:stretch/>
        </p:blipFill>
        <p:spPr>
          <a:xfrm>
            <a:off x="6948709" y="0"/>
            <a:ext cx="2152650" cy="713740"/>
          </a:xfrm>
          <a:prstGeom prst="rect">
            <a:avLst/>
          </a:prstGeom>
          <a:noFill/>
          <a:ln>
            <a:noFill/>
          </a:ln>
        </p:spPr>
      </p:pic>
      <p:pic>
        <p:nvPicPr>
          <p:cNvPr id="165" name="Google Shape;165;p8"/>
          <p:cNvPicPr preferRelativeResize="0"/>
          <p:nvPr/>
        </p:nvPicPr>
        <p:blipFill rotWithShape="1">
          <a:blip r:embed="rId5">
            <a:alphaModFix/>
          </a:blip>
          <a:srcRect/>
          <a:stretch/>
        </p:blipFill>
        <p:spPr>
          <a:xfrm>
            <a:off x="5869" y="1"/>
            <a:ext cx="860521" cy="71373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1"/>
          <p:cNvSpPr txBox="1">
            <a:spLocks noGrp="1"/>
          </p:cNvSpPr>
          <p:nvPr>
            <p:ph type="title"/>
          </p:nvPr>
        </p:nvSpPr>
        <p:spPr>
          <a:xfrm>
            <a:off x="349725" y="-88810"/>
            <a:ext cx="7992900" cy="16563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15000"/>
              </a:lnSpc>
              <a:spcBef>
                <a:spcPts val="0"/>
              </a:spcBef>
              <a:spcAft>
                <a:spcPts val="0"/>
              </a:spcAft>
              <a:buClr>
                <a:srgbClr val="000000"/>
              </a:buClr>
              <a:buSzPct val="100000"/>
              <a:buFont typeface="Arial"/>
              <a:buNone/>
            </a:pPr>
            <a:br>
              <a:rPr lang="el-GR" sz="3600" b="1">
                <a:solidFill>
                  <a:srgbClr val="000000"/>
                </a:solidFill>
                <a:latin typeface="Arial"/>
                <a:ea typeface="Arial"/>
                <a:cs typeface="Arial"/>
                <a:sym typeface="Arial"/>
              </a:rPr>
            </a:br>
            <a:br>
              <a:rPr lang="el-GR" sz="3600" b="1">
                <a:solidFill>
                  <a:srgbClr val="000000"/>
                </a:solidFill>
                <a:latin typeface="Arial"/>
                <a:ea typeface="Arial"/>
                <a:cs typeface="Arial"/>
                <a:sym typeface="Arial"/>
              </a:rPr>
            </a:br>
            <a:r>
              <a:rPr lang="el-GR" sz="3600" b="1">
                <a:solidFill>
                  <a:srgbClr val="000000"/>
                </a:solidFill>
                <a:latin typeface="Arial"/>
                <a:ea typeface="Arial"/>
                <a:cs typeface="Arial"/>
                <a:sym typeface="Arial"/>
              </a:rPr>
              <a:t>   </a:t>
            </a:r>
            <a:br>
              <a:rPr lang="el-GR" sz="3600" b="1">
                <a:solidFill>
                  <a:srgbClr val="000000"/>
                </a:solidFill>
                <a:latin typeface="Arial"/>
                <a:ea typeface="Arial"/>
                <a:cs typeface="Arial"/>
                <a:sym typeface="Arial"/>
              </a:rPr>
            </a:br>
            <a:r>
              <a:rPr lang="el-GR" sz="3600" b="1">
                <a:solidFill>
                  <a:srgbClr val="000000"/>
                </a:solidFill>
              </a:rPr>
              <a:t>IGP OLYMPIA</a:t>
            </a:r>
            <a:br>
              <a:rPr lang="el-GR" sz="2200" b="1">
                <a:solidFill>
                  <a:srgbClr val="000000"/>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br>
              <a:rPr lang="el-GR" sz="3600" b="1">
                <a:solidFill>
                  <a:schemeClr val="dk2"/>
                </a:solidFill>
                <a:latin typeface="Arial"/>
                <a:ea typeface="Arial"/>
                <a:cs typeface="Arial"/>
                <a:sym typeface="Arial"/>
              </a:rPr>
            </a:br>
            <a:r>
              <a:rPr lang="el-GR" sz="3200">
                <a:solidFill>
                  <a:srgbClr val="47796A"/>
                </a:solidFill>
              </a:rPr>
              <a:t> </a:t>
            </a:r>
            <a:endParaRPr sz="3200">
              <a:solidFill>
                <a:srgbClr val="47796A"/>
              </a:solidFill>
            </a:endParaRPr>
          </a:p>
        </p:txBody>
      </p:sp>
      <p:sp>
        <p:nvSpPr>
          <p:cNvPr id="196" name="Google Shape;196;p11"/>
          <p:cNvSpPr txBox="1">
            <a:spLocks noGrp="1"/>
          </p:cNvSpPr>
          <p:nvPr>
            <p:ph type="body" idx="1"/>
          </p:nvPr>
        </p:nvSpPr>
        <p:spPr>
          <a:xfrm>
            <a:off x="447936" y="836712"/>
            <a:ext cx="7796472" cy="5184576"/>
          </a:xfrm>
          <a:prstGeom prst="rect">
            <a:avLst/>
          </a:prstGeom>
          <a:noFill/>
          <a:ln>
            <a:noFill/>
          </a:ln>
        </p:spPr>
        <p:txBody>
          <a:bodyPr spcFirstLastPara="1" wrap="square" lIns="91425" tIns="45700" rIns="91425" bIns="45700" anchor="t" anchorCtr="0">
            <a:normAutofit fontScale="25000" lnSpcReduction="20000"/>
          </a:bodyPr>
          <a:lstStyle/>
          <a:p>
            <a:pPr marL="0" lvl="0" indent="0" algn="just" rtl="0">
              <a:lnSpc>
                <a:spcPct val="120000"/>
              </a:lnSpc>
              <a:spcBef>
                <a:spcPts val="600"/>
              </a:spcBef>
              <a:spcAft>
                <a:spcPts val="600"/>
              </a:spcAft>
              <a:buClr>
                <a:schemeClr val="dk1"/>
              </a:buClr>
              <a:buSzPts val="275"/>
              <a:buFont typeface="Arial"/>
              <a:buNone/>
            </a:pPr>
            <a:r>
              <a:rPr lang="el-GR" sz="7000" b="0" dirty="0" err="1">
                <a:solidFill>
                  <a:srgbClr val="000000"/>
                </a:solidFill>
              </a:rPr>
              <a:t>Olimpia</a:t>
            </a:r>
            <a:r>
              <a:rPr lang="el-GR" sz="7000" b="0" dirty="0">
                <a:solidFill>
                  <a:srgbClr val="000000"/>
                </a:solidFill>
              </a:rPr>
              <a:t> </a:t>
            </a:r>
            <a:r>
              <a:rPr lang="el-GR" sz="7000" b="0" dirty="0" err="1">
                <a:solidFill>
                  <a:srgbClr val="000000"/>
                </a:solidFill>
              </a:rPr>
              <a:t>produce</a:t>
            </a:r>
            <a:r>
              <a:rPr lang="el-GR" sz="7000" b="0" dirty="0">
                <a:solidFill>
                  <a:srgbClr val="000000"/>
                </a:solidFill>
              </a:rPr>
              <a:t> </a:t>
            </a:r>
            <a:r>
              <a:rPr lang="el-GR" sz="7000" b="0" dirty="0" err="1">
                <a:solidFill>
                  <a:srgbClr val="000000"/>
                </a:solidFill>
              </a:rPr>
              <a:t>l’olio</a:t>
            </a:r>
            <a:r>
              <a:rPr lang="el-GR" sz="7000" b="0" dirty="0">
                <a:solidFill>
                  <a:srgbClr val="000000"/>
                </a:solidFill>
              </a:rPr>
              <a:t> </a:t>
            </a:r>
            <a:r>
              <a:rPr lang="el-GR" sz="7000" b="0" dirty="0" err="1">
                <a:solidFill>
                  <a:srgbClr val="000000"/>
                </a:solidFill>
              </a:rPr>
              <a:t>extra</a:t>
            </a:r>
            <a:r>
              <a:rPr lang="el-GR" sz="7000" b="0" dirty="0">
                <a:solidFill>
                  <a:srgbClr val="000000"/>
                </a:solidFill>
              </a:rPr>
              <a:t> </a:t>
            </a:r>
            <a:r>
              <a:rPr lang="el-GR" sz="7000" b="0" dirty="0" err="1">
                <a:solidFill>
                  <a:srgbClr val="000000"/>
                </a:solidFill>
              </a:rPr>
              <a:t>vergine</a:t>
            </a:r>
            <a:r>
              <a:rPr lang="el-GR" sz="7000" b="0" dirty="0">
                <a:solidFill>
                  <a:srgbClr val="000000"/>
                </a:solidFill>
              </a:rPr>
              <a:t> </a:t>
            </a:r>
            <a:r>
              <a:rPr lang="el-GR" sz="7000" b="0" dirty="0" err="1">
                <a:solidFill>
                  <a:srgbClr val="000000"/>
                </a:solidFill>
              </a:rPr>
              <a:t>d’oliva</a:t>
            </a:r>
            <a:r>
              <a:rPr lang="el-GR" sz="7000" b="0" dirty="0">
                <a:solidFill>
                  <a:srgbClr val="000000"/>
                </a:solidFill>
              </a:rPr>
              <a:t> </a:t>
            </a:r>
            <a:r>
              <a:rPr lang="en-US" sz="7000" b="0" dirty="0">
                <a:solidFill>
                  <a:srgbClr val="000000"/>
                </a:solidFill>
              </a:rPr>
              <a:t>IGP</a:t>
            </a:r>
            <a:r>
              <a:rPr lang="el-GR" sz="7000" b="0" dirty="0">
                <a:solidFill>
                  <a:srgbClr val="000000"/>
                </a:solidFill>
              </a:rPr>
              <a:t> OLYMPIA </a:t>
            </a:r>
            <a:r>
              <a:rPr lang="el-GR" sz="7000" b="0" dirty="0" err="1">
                <a:solidFill>
                  <a:srgbClr val="000000"/>
                </a:solidFill>
              </a:rPr>
              <a:t>da</a:t>
            </a:r>
            <a:r>
              <a:rPr lang="el-GR" sz="7000" b="0" dirty="0">
                <a:solidFill>
                  <a:srgbClr val="000000"/>
                </a:solidFill>
              </a:rPr>
              <a:t> </a:t>
            </a:r>
            <a:r>
              <a:rPr lang="el-GR" sz="7000" b="0" dirty="0" err="1">
                <a:solidFill>
                  <a:srgbClr val="000000"/>
                </a:solidFill>
              </a:rPr>
              <a:t>una</a:t>
            </a:r>
            <a:r>
              <a:rPr lang="el-GR" sz="7000" b="0" dirty="0">
                <a:solidFill>
                  <a:srgbClr val="000000"/>
                </a:solidFill>
              </a:rPr>
              <a:t> </a:t>
            </a:r>
            <a:r>
              <a:rPr lang="el-GR" sz="7000" b="0" dirty="0" err="1">
                <a:solidFill>
                  <a:srgbClr val="000000"/>
                </a:solidFill>
              </a:rPr>
              <a:t>miscela</a:t>
            </a:r>
            <a:r>
              <a:rPr lang="el-GR" sz="7000" b="0" dirty="0">
                <a:solidFill>
                  <a:srgbClr val="000000"/>
                </a:solidFill>
              </a:rPr>
              <a:t> </a:t>
            </a:r>
            <a:r>
              <a:rPr lang="el-GR" sz="7000" b="0" dirty="0" err="1">
                <a:solidFill>
                  <a:srgbClr val="000000"/>
                </a:solidFill>
              </a:rPr>
              <a:t>unica</a:t>
            </a:r>
            <a:r>
              <a:rPr lang="el-GR" sz="7000" b="0" dirty="0">
                <a:solidFill>
                  <a:srgbClr val="000000"/>
                </a:solidFill>
              </a:rPr>
              <a:t> </a:t>
            </a:r>
            <a:r>
              <a:rPr lang="el-GR" sz="7000" b="0" dirty="0" err="1">
                <a:solidFill>
                  <a:srgbClr val="000000"/>
                </a:solidFill>
              </a:rPr>
              <a:t>di</a:t>
            </a:r>
            <a:r>
              <a:rPr lang="el-GR" sz="7000" b="0" dirty="0">
                <a:solidFill>
                  <a:srgbClr val="000000"/>
                </a:solidFill>
              </a:rPr>
              <a:t> olive </a:t>
            </a:r>
            <a:r>
              <a:rPr lang="el-GR" sz="7000" b="0" dirty="0" err="1">
                <a:solidFill>
                  <a:srgbClr val="000000"/>
                </a:solidFill>
              </a:rPr>
              <a:t>Koroneiki</a:t>
            </a:r>
            <a:r>
              <a:rPr lang="el-GR" sz="7000" b="0" dirty="0">
                <a:solidFill>
                  <a:srgbClr val="000000"/>
                </a:solidFill>
              </a:rPr>
              <a:t> (90%) &amp; </a:t>
            </a:r>
            <a:r>
              <a:rPr lang="el-GR" sz="7000" b="0" dirty="0" err="1">
                <a:solidFill>
                  <a:srgbClr val="000000"/>
                </a:solidFill>
              </a:rPr>
              <a:t>Kollireiki</a:t>
            </a:r>
            <a:r>
              <a:rPr lang="en-US" sz="7000" b="0" dirty="0">
                <a:solidFill>
                  <a:srgbClr val="000000"/>
                </a:solidFill>
              </a:rPr>
              <a:t> </a:t>
            </a:r>
            <a:r>
              <a:rPr lang="el-GR" sz="7000" b="0" dirty="0">
                <a:solidFill>
                  <a:srgbClr val="000000"/>
                </a:solidFill>
              </a:rPr>
              <a:t>(10%). </a:t>
            </a:r>
            <a:r>
              <a:rPr lang="el-GR" sz="7000" b="0" dirty="0" err="1">
                <a:solidFill>
                  <a:srgbClr val="000000"/>
                </a:solidFill>
              </a:rPr>
              <a:t>La</a:t>
            </a:r>
            <a:r>
              <a:rPr lang="el-GR" sz="7000" b="0" dirty="0">
                <a:solidFill>
                  <a:srgbClr val="000000"/>
                </a:solidFill>
              </a:rPr>
              <a:t> </a:t>
            </a:r>
            <a:r>
              <a:rPr lang="el-GR" sz="7000" b="0" dirty="0" err="1">
                <a:solidFill>
                  <a:srgbClr val="000000"/>
                </a:solidFill>
              </a:rPr>
              <a:t>coltivazione</a:t>
            </a:r>
            <a:r>
              <a:rPr lang="el-GR" sz="7000" b="0" dirty="0">
                <a:solidFill>
                  <a:srgbClr val="000000"/>
                </a:solidFill>
              </a:rPr>
              <a:t> </a:t>
            </a:r>
            <a:r>
              <a:rPr lang="el-GR" sz="7000" b="0" dirty="0" err="1">
                <a:solidFill>
                  <a:srgbClr val="000000"/>
                </a:solidFill>
              </a:rPr>
              <a:t>delle</a:t>
            </a:r>
            <a:r>
              <a:rPr lang="el-GR" sz="7000" b="0" dirty="0">
                <a:solidFill>
                  <a:srgbClr val="000000"/>
                </a:solidFill>
              </a:rPr>
              <a:t> olive </a:t>
            </a:r>
            <a:r>
              <a:rPr lang="el-GR" sz="7000" b="0" dirty="0" err="1">
                <a:solidFill>
                  <a:srgbClr val="000000"/>
                </a:solidFill>
              </a:rPr>
              <a:t>avviene</a:t>
            </a:r>
            <a:r>
              <a:rPr lang="el-GR" sz="7000" b="0" dirty="0">
                <a:solidFill>
                  <a:srgbClr val="000000"/>
                </a:solidFill>
              </a:rPr>
              <a:t> </a:t>
            </a:r>
            <a:r>
              <a:rPr lang="el-GR" sz="7000" b="0" dirty="0" err="1">
                <a:solidFill>
                  <a:srgbClr val="000000"/>
                </a:solidFill>
              </a:rPr>
              <a:t>entro</a:t>
            </a:r>
            <a:r>
              <a:rPr lang="el-GR" sz="7000" b="0" dirty="0">
                <a:solidFill>
                  <a:srgbClr val="000000"/>
                </a:solidFill>
              </a:rPr>
              <a:t> </a:t>
            </a:r>
            <a:r>
              <a:rPr lang="el-GR" sz="7000" b="0" dirty="0" err="1">
                <a:solidFill>
                  <a:srgbClr val="000000"/>
                </a:solidFill>
              </a:rPr>
              <a:t>la</a:t>
            </a:r>
            <a:r>
              <a:rPr lang="el-GR" sz="7000" b="0" dirty="0">
                <a:solidFill>
                  <a:srgbClr val="000000"/>
                </a:solidFill>
              </a:rPr>
              <a:t> </a:t>
            </a:r>
            <a:r>
              <a:rPr lang="el-GR" sz="7000" b="0" dirty="0" err="1">
                <a:solidFill>
                  <a:srgbClr val="000000"/>
                </a:solidFill>
              </a:rPr>
              <a:t>zona</a:t>
            </a:r>
            <a:r>
              <a:rPr lang="el-GR" sz="7000" b="0" dirty="0">
                <a:solidFill>
                  <a:srgbClr val="000000"/>
                </a:solidFill>
              </a:rPr>
              <a:t> </a:t>
            </a:r>
            <a:r>
              <a:rPr lang="el-GR" sz="7000" b="0" dirty="0" err="1">
                <a:solidFill>
                  <a:srgbClr val="000000"/>
                </a:solidFill>
              </a:rPr>
              <a:t>definita</a:t>
            </a:r>
            <a:r>
              <a:rPr lang="el-GR" sz="7000" b="0" dirty="0">
                <a:solidFill>
                  <a:srgbClr val="000000"/>
                </a:solidFill>
              </a:rPr>
              <a:t> in </a:t>
            </a:r>
            <a:r>
              <a:rPr lang="el-GR" sz="7000" b="0" dirty="0" err="1">
                <a:solidFill>
                  <a:srgbClr val="000000"/>
                </a:solidFill>
              </a:rPr>
              <a:t>modo</a:t>
            </a:r>
            <a:r>
              <a:rPr lang="en-US" sz="7000" b="0" dirty="0">
                <a:solidFill>
                  <a:srgbClr val="000000"/>
                </a:solidFill>
              </a:rPr>
              <a:t> </a:t>
            </a:r>
            <a:r>
              <a:rPr lang="el-GR" sz="7000" b="0" dirty="0" err="1">
                <a:solidFill>
                  <a:srgbClr val="000000"/>
                </a:solidFill>
              </a:rPr>
              <a:t>da</a:t>
            </a:r>
            <a:r>
              <a:rPr lang="el-GR" sz="7000" b="0" dirty="0">
                <a:solidFill>
                  <a:srgbClr val="000000"/>
                </a:solidFill>
              </a:rPr>
              <a:t> </a:t>
            </a:r>
            <a:r>
              <a:rPr lang="el-GR" sz="7000" b="0" dirty="0" err="1">
                <a:solidFill>
                  <a:srgbClr val="000000"/>
                </a:solidFill>
              </a:rPr>
              <a:t>mantenere</a:t>
            </a:r>
            <a:r>
              <a:rPr lang="el-GR" sz="7000" b="0" dirty="0">
                <a:solidFill>
                  <a:srgbClr val="000000"/>
                </a:solidFill>
              </a:rPr>
              <a:t> </a:t>
            </a:r>
            <a:r>
              <a:rPr lang="el-GR" sz="7000" b="0" dirty="0" err="1">
                <a:solidFill>
                  <a:srgbClr val="000000"/>
                </a:solidFill>
              </a:rPr>
              <a:t>così</a:t>
            </a:r>
            <a:r>
              <a:rPr lang="el-GR" sz="7000" b="0" dirty="0">
                <a:solidFill>
                  <a:srgbClr val="000000"/>
                </a:solidFill>
              </a:rPr>
              <a:t> </a:t>
            </a:r>
            <a:r>
              <a:rPr lang="el-GR" sz="7000" b="0" dirty="0" err="1">
                <a:solidFill>
                  <a:srgbClr val="000000"/>
                </a:solidFill>
              </a:rPr>
              <a:t>tutte</a:t>
            </a:r>
            <a:r>
              <a:rPr lang="el-GR" sz="7000" b="0" dirty="0">
                <a:solidFill>
                  <a:srgbClr val="000000"/>
                </a:solidFill>
              </a:rPr>
              <a:t> </a:t>
            </a:r>
            <a:r>
              <a:rPr lang="el-GR" sz="7000" b="0" dirty="0" err="1">
                <a:solidFill>
                  <a:srgbClr val="000000"/>
                </a:solidFill>
              </a:rPr>
              <a:t>le</a:t>
            </a:r>
            <a:r>
              <a:rPr lang="el-GR" sz="7000" b="0" dirty="0">
                <a:solidFill>
                  <a:srgbClr val="000000"/>
                </a:solidFill>
              </a:rPr>
              <a:t> </a:t>
            </a:r>
            <a:r>
              <a:rPr lang="el-GR" sz="7000" b="0" dirty="0" err="1">
                <a:solidFill>
                  <a:srgbClr val="000000"/>
                </a:solidFill>
              </a:rPr>
              <a:t>caratteristiche</a:t>
            </a:r>
            <a:r>
              <a:rPr lang="el-GR" sz="7000" b="0" dirty="0">
                <a:solidFill>
                  <a:srgbClr val="000000"/>
                </a:solidFill>
              </a:rPr>
              <a:t> </a:t>
            </a:r>
            <a:r>
              <a:rPr lang="el-GR" sz="7000" b="0" dirty="0" err="1">
                <a:solidFill>
                  <a:srgbClr val="000000"/>
                </a:solidFill>
              </a:rPr>
              <a:t>qualitative</a:t>
            </a:r>
            <a:r>
              <a:rPr lang="el-GR" sz="7000" b="0" dirty="0">
                <a:solidFill>
                  <a:srgbClr val="000000"/>
                </a:solidFill>
              </a:rPr>
              <a:t>. </a:t>
            </a:r>
            <a:r>
              <a:rPr lang="el-GR" sz="7000" b="0" dirty="0" err="1">
                <a:solidFill>
                  <a:srgbClr val="000000"/>
                </a:solidFill>
              </a:rPr>
              <a:t>Il</a:t>
            </a:r>
            <a:r>
              <a:rPr lang="el-GR" sz="7000" b="0" dirty="0">
                <a:solidFill>
                  <a:srgbClr val="000000"/>
                </a:solidFill>
              </a:rPr>
              <a:t> </a:t>
            </a:r>
            <a:r>
              <a:rPr lang="el-GR" sz="7000" b="0" dirty="0" err="1">
                <a:solidFill>
                  <a:srgbClr val="000000"/>
                </a:solidFill>
              </a:rPr>
              <a:t>colore</a:t>
            </a:r>
            <a:r>
              <a:rPr lang="el-GR" sz="7000" b="0" dirty="0">
                <a:solidFill>
                  <a:srgbClr val="000000"/>
                </a:solidFill>
              </a:rPr>
              <a:t> </a:t>
            </a:r>
            <a:r>
              <a:rPr lang="el-GR" sz="7000" b="0" dirty="0" err="1">
                <a:solidFill>
                  <a:srgbClr val="000000"/>
                </a:solidFill>
              </a:rPr>
              <a:t>dell’olio</a:t>
            </a:r>
            <a:r>
              <a:rPr lang="en-US" sz="7000" b="0" dirty="0">
                <a:solidFill>
                  <a:srgbClr val="000000"/>
                </a:solidFill>
              </a:rPr>
              <a:t> </a:t>
            </a:r>
            <a:r>
              <a:rPr lang="el-GR" sz="7000" b="0" dirty="0" err="1">
                <a:solidFill>
                  <a:srgbClr val="000000"/>
                </a:solidFill>
              </a:rPr>
              <a:t>d’oliva</a:t>
            </a:r>
            <a:r>
              <a:rPr lang="el-GR" sz="7000" b="0" dirty="0">
                <a:solidFill>
                  <a:srgbClr val="000000"/>
                </a:solidFill>
              </a:rPr>
              <a:t> è </a:t>
            </a:r>
            <a:r>
              <a:rPr lang="el-GR" sz="7000" b="0" dirty="0" err="1">
                <a:solidFill>
                  <a:srgbClr val="000000"/>
                </a:solidFill>
              </a:rPr>
              <a:t>brillante</a:t>
            </a:r>
            <a:r>
              <a:rPr lang="el-GR" sz="7000" b="0" dirty="0">
                <a:solidFill>
                  <a:srgbClr val="000000"/>
                </a:solidFill>
              </a:rPr>
              <a:t> </a:t>
            </a:r>
            <a:r>
              <a:rPr lang="el-GR" sz="7000" b="0" dirty="0" err="1">
                <a:solidFill>
                  <a:srgbClr val="000000"/>
                </a:solidFill>
              </a:rPr>
              <a:t>chiaro</a:t>
            </a:r>
            <a:r>
              <a:rPr lang="el-GR" sz="7000" b="0" dirty="0">
                <a:solidFill>
                  <a:srgbClr val="000000"/>
                </a:solidFill>
              </a:rPr>
              <a:t> </a:t>
            </a:r>
            <a:r>
              <a:rPr lang="el-GR" sz="7000" b="0" dirty="0" err="1">
                <a:solidFill>
                  <a:srgbClr val="000000"/>
                </a:solidFill>
              </a:rPr>
              <a:t>gialloverde</a:t>
            </a:r>
            <a:r>
              <a:rPr lang="el-GR" sz="7000" b="0" dirty="0">
                <a:solidFill>
                  <a:srgbClr val="000000"/>
                </a:solidFill>
              </a:rPr>
              <a:t>, </a:t>
            </a:r>
            <a:r>
              <a:rPr lang="el-GR" sz="7000" b="0" dirty="0" err="1">
                <a:solidFill>
                  <a:srgbClr val="000000"/>
                </a:solidFill>
              </a:rPr>
              <a:t>con</a:t>
            </a:r>
            <a:r>
              <a:rPr lang="el-GR" sz="7000" b="0" dirty="0">
                <a:solidFill>
                  <a:srgbClr val="000000"/>
                </a:solidFill>
              </a:rPr>
              <a:t> </a:t>
            </a:r>
            <a:r>
              <a:rPr lang="el-GR" sz="7000" b="0" dirty="0" err="1">
                <a:solidFill>
                  <a:srgbClr val="000000"/>
                </a:solidFill>
              </a:rPr>
              <a:t>sapore</a:t>
            </a:r>
            <a:r>
              <a:rPr lang="el-GR" sz="7000" b="0" dirty="0">
                <a:solidFill>
                  <a:srgbClr val="000000"/>
                </a:solidFill>
              </a:rPr>
              <a:t> </a:t>
            </a:r>
            <a:r>
              <a:rPr lang="el-GR" sz="7000" b="0" dirty="0" err="1">
                <a:solidFill>
                  <a:srgbClr val="000000"/>
                </a:solidFill>
              </a:rPr>
              <a:t>fruttato</a:t>
            </a:r>
            <a:r>
              <a:rPr lang="el-GR" sz="7000" b="0" dirty="0">
                <a:solidFill>
                  <a:srgbClr val="000000"/>
                </a:solidFill>
              </a:rPr>
              <a:t> </a:t>
            </a:r>
            <a:r>
              <a:rPr lang="el-GR" sz="7000" b="0" dirty="0" err="1">
                <a:solidFill>
                  <a:srgbClr val="000000"/>
                </a:solidFill>
              </a:rPr>
              <a:t>denso</a:t>
            </a:r>
            <a:r>
              <a:rPr lang="el-GR" sz="7000" b="0" dirty="0">
                <a:solidFill>
                  <a:srgbClr val="000000"/>
                </a:solidFill>
              </a:rPr>
              <a:t> </a:t>
            </a:r>
            <a:r>
              <a:rPr lang="el-GR" sz="7000" b="0" dirty="0" err="1">
                <a:solidFill>
                  <a:srgbClr val="000000"/>
                </a:solidFill>
              </a:rPr>
              <a:t>ed</a:t>
            </a:r>
            <a:r>
              <a:rPr lang="el-GR" sz="7000" b="0" dirty="0">
                <a:solidFill>
                  <a:srgbClr val="000000"/>
                </a:solidFill>
              </a:rPr>
              <a:t> </a:t>
            </a:r>
            <a:r>
              <a:rPr lang="el-GR" sz="7000" b="0" dirty="0" err="1">
                <a:solidFill>
                  <a:srgbClr val="000000"/>
                </a:solidFill>
              </a:rPr>
              <a:t>odore</a:t>
            </a:r>
            <a:r>
              <a:rPr lang="en-US" sz="7000" b="0" dirty="0">
                <a:solidFill>
                  <a:srgbClr val="000000"/>
                </a:solidFill>
              </a:rPr>
              <a:t> </a:t>
            </a:r>
            <a:r>
              <a:rPr lang="el-GR" sz="7000" b="0" dirty="0" err="1">
                <a:solidFill>
                  <a:srgbClr val="000000"/>
                </a:solidFill>
              </a:rPr>
              <a:t>puro</a:t>
            </a:r>
            <a:r>
              <a:rPr lang="el-GR" sz="7000" b="0" dirty="0">
                <a:solidFill>
                  <a:srgbClr val="000000"/>
                </a:solidFill>
              </a:rPr>
              <a:t>.</a:t>
            </a:r>
            <a:endParaRPr sz="70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000" b="0" dirty="0" err="1">
                <a:solidFill>
                  <a:srgbClr val="000000"/>
                </a:solidFill>
              </a:rPr>
              <a:t>Il</a:t>
            </a:r>
            <a:r>
              <a:rPr lang="el-GR" sz="7000" b="0" dirty="0">
                <a:solidFill>
                  <a:srgbClr val="000000"/>
                </a:solidFill>
              </a:rPr>
              <a:t> </a:t>
            </a:r>
            <a:r>
              <a:rPr lang="el-GR" sz="7000" b="0" dirty="0" err="1">
                <a:solidFill>
                  <a:srgbClr val="000000"/>
                </a:solidFill>
              </a:rPr>
              <a:t>frutto</a:t>
            </a:r>
            <a:r>
              <a:rPr lang="el-GR" sz="7000" b="0" dirty="0">
                <a:solidFill>
                  <a:srgbClr val="000000"/>
                </a:solidFill>
              </a:rPr>
              <a:t> </a:t>
            </a:r>
            <a:r>
              <a:rPr lang="el-GR" sz="7000" b="0" dirty="0" err="1">
                <a:solidFill>
                  <a:srgbClr val="000000"/>
                </a:solidFill>
              </a:rPr>
              <a:t>dell’oliva</a:t>
            </a:r>
            <a:r>
              <a:rPr lang="el-GR" sz="7000" b="0" dirty="0">
                <a:solidFill>
                  <a:srgbClr val="000000"/>
                </a:solidFill>
              </a:rPr>
              <a:t> per </a:t>
            </a:r>
            <a:r>
              <a:rPr lang="el-GR" sz="7000" b="0" dirty="0" err="1">
                <a:solidFill>
                  <a:srgbClr val="000000"/>
                </a:solidFill>
              </a:rPr>
              <a:t>la</a:t>
            </a:r>
            <a:r>
              <a:rPr lang="el-GR" sz="7000" b="0" dirty="0">
                <a:solidFill>
                  <a:srgbClr val="000000"/>
                </a:solidFill>
              </a:rPr>
              <a:t> </a:t>
            </a:r>
            <a:r>
              <a:rPr lang="el-GR" sz="7000" b="0" dirty="0" err="1">
                <a:solidFill>
                  <a:srgbClr val="000000"/>
                </a:solidFill>
              </a:rPr>
              <a:t>produzione</a:t>
            </a:r>
            <a:r>
              <a:rPr lang="el-GR" sz="7000" b="0" dirty="0">
                <a:solidFill>
                  <a:srgbClr val="000000"/>
                </a:solidFill>
              </a:rPr>
              <a:t> </a:t>
            </a:r>
            <a:r>
              <a:rPr lang="el-GR" sz="7000" b="0" dirty="0" err="1">
                <a:solidFill>
                  <a:srgbClr val="000000"/>
                </a:solidFill>
              </a:rPr>
              <a:t>dell’olio</a:t>
            </a:r>
            <a:r>
              <a:rPr lang="el-GR" sz="7000" b="0" dirty="0">
                <a:solidFill>
                  <a:srgbClr val="000000"/>
                </a:solidFill>
              </a:rPr>
              <a:t> </a:t>
            </a:r>
            <a:r>
              <a:rPr lang="el-GR" sz="7000" b="0" dirty="0" err="1">
                <a:solidFill>
                  <a:srgbClr val="000000"/>
                </a:solidFill>
              </a:rPr>
              <a:t>di</a:t>
            </a:r>
            <a:r>
              <a:rPr lang="el-GR" sz="7000" b="0" dirty="0">
                <a:solidFill>
                  <a:srgbClr val="000000"/>
                </a:solidFill>
              </a:rPr>
              <a:t> </a:t>
            </a:r>
            <a:r>
              <a:rPr lang="el-GR" sz="7000" b="0" dirty="0" err="1">
                <a:solidFill>
                  <a:srgbClr val="000000"/>
                </a:solidFill>
              </a:rPr>
              <a:t>oliva</a:t>
            </a:r>
            <a:r>
              <a:rPr lang="el-GR" sz="7000" b="0" dirty="0">
                <a:solidFill>
                  <a:srgbClr val="000000"/>
                </a:solidFill>
              </a:rPr>
              <a:t> </a:t>
            </a:r>
            <a:r>
              <a:rPr lang="en-US" sz="7000" b="0" dirty="0">
                <a:solidFill>
                  <a:srgbClr val="000000"/>
                </a:solidFill>
              </a:rPr>
              <a:t>I</a:t>
            </a:r>
            <a:r>
              <a:rPr lang="el-GR" sz="7000" b="0" dirty="0">
                <a:solidFill>
                  <a:srgbClr val="000000"/>
                </a:solidFill>
              </a:rPr>
              <a:t>PG </a:t>
            </a:r>
            <a:r>
              <a:rPr lang="en-US" sz="7000" b="0" dirty="0">
                <a:solidFill>
                  <a:srgbClr val="000000"/>
                </a:solidFill>
              </a:rPr>
              <a:t>O</a:t>
            </a:r>
            <a:r>
              <a:rPr lang="el-GR" sz="7000" b="0" dirty="0">
                <a:solidFill>
                  <a:srgbClr val="000000"/>
                </a:solidFill>
              </a:rPr>
              <a:t>LYMPIA </a:t>
            </a:r>
            <a:r>
              <a:rPr lang="el-GR" sz="7000" b="0" dirty="0" err="1">
                <a:solidFill>
                  <a:srgbClr val="000000"/>
                </a:solidFill>
              </a:rPr>
              <a:t>soddisfa</a:t>
            </a:r>
            <a:r>
              <a:rPr lang="el-GR" sz="7000" b="0" dirty="0">
                <a:solidFill>
                  <a:srgbClr val="000000"/>
                </a:solidFill>
              </a:rPr>
              <a:t> </a:t>
            </a:r>
            <a:r>
              <a:rPr lang="el-GR" sz="7000" b="0" dirty="0" err="1">
                <a:solidFill>
                  <a:srgbClr val="000000"/>
                </a:solidFill>
              </a:rPr>
              <a:t>le</a:t>
            </a:r>
            <a:r>
              <a:rPr lang="el-GR" sz="7000" b="0" dirty="0">
                <a:solidFill>
                  <a:srgbClr val="000000"/>
                </a:solidFill>
              </a:rPr>
              <a:t> </a:t>
            </a:r>
            <a:r>
              <a:rPr lang="el-GR" sz="7000" b="0" dirty="0" err="1">
                <a:solidFill>
                  <a:srgbClr val="000000"/>
                </a:solidFill>
              </a:rPr>
              <a:t>seguenti</a:t>
            </a:r>
            <a:r>
              <a:rPr lang="el-GR" sz="7000" b="0" dirty="0">
                <a:solidFill>
                  <a:srgbClr val="000000"/>
                </a:solidFill>
              </a:rPr>
              <a:t> </a:t>
            </a:r>
            <a:r>
              <a:rPr lang="el-GR" sz="7000" b="0" dirty="0" err="1">
                <a:solidFill>
                  <a:srgbClr val="000000"/>
                </a:solidFill>
              </a:rPr>
              <a:t>specifiche</a:t>
            </a:r>
            <a:r>
              <a:rPr lang="el-GR" sz="7000" b="0" dirty="0">
                <a:solidFill>
                  <a:srgbClr val="000000"/>
                </a:solidFill>
              </a:rPr>
              <a:t>:</a:t>
            </a:r>
            <a:endParaRPr sz="70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000" b="0" dirty="0">
                <a:solidFill>
                  <a:srgbClr val="000000"/>
                </a:solidFill>
              </a:rPr>
              <a:t>- </a:t>
            </a:r>
            <a:r>
              <a:rPr lang="el-GR" sz="7000" b="0" dirty="0" err="1">
                <a:solidFill>
                  <a:srgbClr val="000000"/>
                </a:solidFill>
              </a:rPr>
              <a:t>Proviene</a:t>
            </a:r>
            <a:r>
              <a:rPr lang="el-GR" sz="7000" b="0" dirty="0">
                <a:solidFill>
                  <a:srgbClr val="000000"/>
                </a:solidFill>
              </a:rPr>
              <a:t> </a:t>
            </a:r>
            <a:r>
              <a:rPr lang="el-GR" sz="7000" b="0" dirty="0" err="1">
                <a:solidFill>
                  <a:srgbClr val="000000"/>
                </a:solidFill>
              </a:rPr>
              <a:t>da</a:t>
            </a:r>
            <a:r>
              <a:rPr lang="el-GR" sz="7000" b="0" dirty="0">
                <a:solidFill>
                  <a:srgbClr val="000000"/>
                </a:solidFill>
              </a:rPr>
              <a:t> </a:t>
            </a:r>
            <a:r>
              <a:rPr lang="el-GR" sz="7000" b="0" dirty="0" err="1">
                <a:solidFill>
                  <a:srgbClr val="000000"/>
                </a:solidFill>
              </a:rPr>
              <a:t>uliveti</a:t>
            </a:r>
            <a:r>
              <a:rPr lang="el-GR" sz="7000" b="0" dirty="0">
                <a:solidFill>
                  <a:srgbClr val="000000"/>
                </a:solidFill>
              </a:rPr>
              <a:t> </a:t>
            </a:r>
            <a:r>
              <a:rPr lang="el-GR" sz="7000" b="0" dirty="0" err="1">
                <a:solidFill>
                  <a:srgbClr val="000000"/>
                </a:solidFill>
              </a:rPr>
              <a:t>che</a:t>
            </a:r>
            <a:r>
              <a:rPr lang="el-GR" sz="7000" b="0" dirty="0">
                <a:solidFill>
                  <a:srgbClr val="000000"/>
                </a:solidFill>
              </a:rPr>
              <a:t> </a:t>
            </a:r>
            <a:r>
              <a:rPr lang="el-GR" sz="7000" b="0" dirty="0" err="1">
                <a:solidFill>
                  <a:srgbClr val="000000"/>
                </a:solidFill>
              </a:rPr>
              <a:t>combattono</a:t>
            </a:r>
            <a:r>
              <a:rPr lang="el-GR" sz="7000" b="0" dirty="0">
                <a:solidFill>
                  <a:srgbClr val="000000"/>
                </a:solidFill>
              </a:rPr>
              <a:t> </a:t>
            </a:r>
            <a:r>
              <a:rPr lang="el-GR" sz="7000" b="0" dirty="0" err="1">
                <a:solidFill>
                  <a:srgbClr val="000000"/>
                </a:solidFill>
              </a:rPr>
              <a:t>la</a:t>
            </a:r>
            <a:r>
              <a:rPr lang="el-GR" sz="7000" b="0" dirty="0">
                <a:solidFill>
                  <a:srgbClr val="000000"/>
                </a:solidFill>
              </a:rPr>
              <a:t> </a:t>
            </a:r>
            <a:r>
              <a:rPr lang="el-GR" sz="7000" b="0" dirty="0" err="1">
                <a:solidFill>
                  <a:srgbClr val="000000"/>
                </a:solidFill>
              </a:rPr>
              <a:t>mosca</a:t>
            </a:r>
            <a:r>
              <a:rPr lang="el-GR" sz="7000" b="0" dirty="0">
                <a:solidFill>
                  <a:srgbClr val="000000"/>
                </a:solidFill>
              </a:rPr>
              <a:t> </a:t>
            </a:r>
            <a:r>
              <a:rPr lang="el-GR" sz="7000" b="0" dirty="0" err="1">
                <a:solidFill>
                  <a:srgbClr val="000000"/>
                </a:solidFill>
              </a:rPr>
              <a:t>delle</a:t>
            </a:r>
            <a:r>
              <a:rPr lang="el-GR" sz="7000" b="0" dirty="0">
                <a:solidFill>
                  <a:srgbClr val="000000"/>
                </a:solidFill>
              </a:rPr>
              <a:t> olive </a:t>
            </a:r>
            <a:r>
              <a:rPr lang="el-GR" sz="7000" b="0" dirty="0" err="1">
                <a:solidFill>
                  <a:srgbClr val="000000"/>
                </a:solidFill>
              </a:rPr>
              <a:t>con</a:t>
            </a:r>
            <a:r>
              <a:rPr lang="el-GR" sz="7000" b="0" dirty="0">
                <a:solidFill>
                  <a:srgbClr val="000000"/>
                </a:solidFill>
              </a:rPr>
              <a:t> </a:t>
            </a:r>
            <a:r>
              <a:rPr lang="el-GR" sz="7000" b="0" dirty="0" err="1">
                <a:solidFill>
                  <a:srgbClr val="000000"/>
                </a:solidFill>
              </a:rPr>
              <a:t>metodi</a:t>
            </a:r>
            <a:r>
              <a:rPr lang="en-US" sz="7000" b="0" dirty="0">
                <a:solidFill>
                  <a:srgbClr val="000000"/>
                </a:solidFill>
              </a:rPr>
              <a:t> </a:t>
            </a:r>
            <a:r>
              <a:rPr lang="el-GR" sz="7000" b="0" dirty="0" err="1">
                <a:solidFill>
                  <a:srgbClr val="000000"/>
                </a:solidFill>
              </a:rPr>
              <a:t>biologici</a:t>
            </a:r>
            <a:r>
              <a:rPr lang="el-GR" sz="7000" b="0" dirty="0">
                <a:solidFill>
                  <a:srgbClr val="000000"/>
                </a:solidFill>
              </a:rPr>
              <a:t>.</a:t>
            </a:r>
            <a:endParaRPr sz="70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000" b="0" dirty="0">
                <a:solidFill>
                  <a:srgbClr val="000000"/>
                </a:solidFill>
              </a:rPr>
              <a:t>- </a:t>
            </a:r>
            <a:r>
              <a:rPr lang="el-GR" sz="7000" b="0" dirty="0" err="1">
                <a:solidFill>
                  <a:srgbClr val="000000"/>
                </a:solidFill>
              </a:rPr>
              <a:t>La</a:t>
            </a:r>
            <a:r>
              <a:rPr lang="el-GR" sz="7000" b="0" dirty="0">
                <a:solidFill>
                  <a:srgbClr val="000000"/>
                </a:solidFill>
              </a:rPr>
              <a:t> </a:t>
            </a:r>
            <a:r>
              <a:rPr lang="el-GR" sz="7000" b="0" dirty="0" err="1">
                <a:solidFill>
                  <a:srgbClr val="000000"/>
                </a:solidFill>
              </a:rPr>
              <a:t>raccolta</a:t>
            </a:r>
            <a:r>
              <a:rPr lang="el-GR" sz="7000" b="0" dirty="0">
                <a:solidFill>
                  <a:srgbClr val="000000"/>
                </a:solidFill>
              </a:rPr>
              <a:t> </a:t>
            </a:r>
            <a:r>
              <a:rPr lang="el-GR" sz="7000" b="0" dirty="0" err="1">
                <a:solidFill>
                  <a:srgbClr val="000000"/>
                </a:solidFill>
              </a:rPr>
              <a:t>delle</a:t>
            </a:r>
            <a:r>
              <a:rPr lang="el-GR" sz="7000" b="0" dirty="0">
                <a:solidFill>
                  <a:srgbClr val="000000"/>
                </a:solidFill>
              </a:rPr>
              <a:t> olive </a:t>
            </a:r>
            <a:r>
              <a:rPr lang="el-GR" sz="7000" b="0" dirty="0" err="1">
                <a:solidFill>
                  <a:srgbClr val="000000"/>
                </a:solidFill>
              </a:rPr>
              <a:t>si</a:t>
            </a:r>
            <a:r>
              <a:rPr lang="el-GR" sz="7000" b="0" dirty="0">
                <a:solidFill>
                  <a:srgbClr val="000000"/>
                </a:solidFill>
              </a:rPr>
              <a:t> </a:t>
            </a:r>
            <a:r>
              <a:rPr lang="el-GR" sz="7000" b="0" dirty="0" err="1">
                <a:solidFill>
                  <a:srgbClr val="000000"/>
                </a:solidFill>
              </a:rPr>
              <a:t>fa</a:t>
            </a:r>
            <a:r>
              <a:rPr lang="el-GR" sz="7000" b="0" dirty="0">
                <a:solidFill>
                  <a:srgbClr val="000000"/>
                </a:solidFill>
              </a:rPr>
              <a:t> </a:t>
            </a:r>
            <a:r>
              <a:rPr lang="el-GR" sz="7000" b="0" dirty="0" err="1">
                <a:solidFill>
                  <a:srgbClr val="000000"/>
                </a:solidFill>
              </a:rPr>
              <a:t>con</a:t>
            </a:r>
            <a:r>
              <a:rPr lang="el-GR" sz="7000" b="0" dirty="0">
                <a:solidFill>
                  <a:srgbClr val="000000"/>
                </a:solidFill>
              </a:rPr>
              <a:t> </a:t>
            </a:r>
            <a:r>
              <a:rPr lang="el-GR" sz="7000" b="0" dirty="0" err="1">
                <a:solidFill>
                  <a:srgbClr val="000000"/>
                </a:solidFill>
              </a:rPr>
              <a:t>il</a:t>
            </a:r>
            <a:r>
              <a:rPr lang="el-GR" sz="7000" b="0" dirty="0">
                <a:solidFill>
                  <a:srgbClr val="000000"/>
                </a:solidFill>
              </a:rPr>
              <a:t> </a:t>
            </a:r>
            <a:r>
              <a:rPr lang="el-GR" sz="7000" b="0" dirty="0" err="1">
                <a:solidFill>
                  <a:srgbClr val="000000"/>
                </a:solidFill>
              </a:rPr>
              <a:t>metodo</a:t>
            </a:r>
            <a:r>
              <a:rPr lang="el-GR" sz="7000" b="0" dirty="0">
                <a:solidFill>
                  <a:srgbClr val="000000"/>
                </a:solidFill>
              </a:rPr>
              <a:t> </a:t>
            </a:r>
            <a:r>
              <a:rPr lang="el-GR" sz="7000" b="0" dirty="0" err="1">
                <a:solidFill>
                  <a:srgbClr val="000000"/>
                </a:solidFill>
              </a:rPr>
              <a:t>della</a:t>
            </a:r>
            <a:r>
              <a:rPr lang="el-GR" sz="7000" b="0" dirty="0">
                <a:solidFill>
                  <a:srgbClr val="000000"/>
                </a:solidFill>
              </a:rPr>
              <a:t> </a:t>
            </a:r>
            <a:r>
              <a:rPr lang="el-GR" sz="7000" b="0" dirty="0" err="1">
                <a:solidFill>
                  <a:srgbClr val="000000"/>
                </a:solidFill>
              </a:rPr>
              <a:t>battitura</a:t>
            </a:r>
            <a:r>
              <a:rPr lang="el-GR" sz="7000" b="0" dirty="0">
                <a:solidFill>
                  <a:srgbClr val="000000"/>
                </a:solidFill>
              </a:rPr>
              <a:t> o </a:t>
            </a:r>
            <a:r>
              <a:rPr lang="el-GR" sz="7000" b="0" dirty="0" err="1">
                <a:solidFill>
                  <a:srgbClr val="000000"/>
                </a:solidFill>
              </a:rPr>
              <a:t>con</a:t>
            </a:r>
            <a:r>
              <a:rPr lang="el-GR" sz="7000" b="0" dirty="0">
                <a:solidFill>
                  <a:srgbClr val="000000"/>
                </a:solidFill>
              </a:rPr>
              <a:t> </a:t>
            </a:r>
            <a:r>
              <a:rPr lang="el-GR" sz="7000" b="0" dirty="0" err="1">
                <a:solidFill>
                  <a:srgbClr val="000000"/>
                </a:solidFill>
              </a:rPr>
              <a:t>la</a:t>
            </a:r>
            <a:r>
              <a:rPr lang="el-GR" sz="7000" b="0" dirty="0">
                <a:solidFill>
                  <a:srgbClr val="000000"/>
                </a:solidFill>
              </a:rPr>
              <a:t> </a:t>
            </a:r>
            <a:r>
              <a:rPr lang="el-GR" sz="7000" b="0" dirty="0" err="1">
                <a:solidFill>
                  <a:srgbClr val="000000"/>
                </a:solidFill>
              </a:rPr>
              <a:t>mano</a:t>
            </a:r>
            <a:r>
              <a:rPr lang="el-GR" sz="7000" b="0" dirty="0">
                <a:solidFill>
                  <a:srgbClr val="000000"/>
                </a:solidFill>
              </a:rPr>
              <a:t>,</a:t>
            </a:r>
            <a:r>
              <a:rPr lang="en-US" sz="7000" b="0" dirty="0">
                <a:solidFill>
                  <a:srgbClr val="000000"/>
                </a:solidFill>
              </a:rPr>
              <a:t> </a:t>
            </a:r>
            <a:r>
              <a:rPr lang="el-GR" sz="7000" b="0" dirty="0">
                <a:solidFill>
                  <a:srgbClr val="000000"/>
                </a:solidFill>
              </a:rPr>
              <a:t>e in </a:t>
            </a:r>
            <a:r>
              <a:rPr lang="el-GR" sz="7000" b="0" dirty="0" err="1">
                <a:solidFill>
                  <a:srgbClr val="000000"/>
                </a:solidFill>
              </a:rPr>
              <a:t>nessun</a:t>
            </a:r>
            <a:r>
              <a:rPr lang="el-GR" sz="7000" b="0" dirty="0">
                <a:solidFill>
                  <a:srgbClr val="000000"/>
                </a:solidFill>
              </a:rPr>
              <a:t> </a:t>
            </a:r>
            <a:r>
              <a:rPr lang="el-GR" sz="7000" b="0" dirty="0" err="1">
                <a:solidFill>
                  <a:srgbClr val="000000"/>
                </a:solidFill>
              </a:rPr>
              <a:t>caso</a:t>
            </a:r>
            <a:r>
              <a:rPr lang="el-GR" sz="7000" b="0" dirty="0">
                <a:solidFill>
                  <a:srgbClr val="000000"/>
                </a:solidFill>
              </a:rPr>
              <a:t> non </a:t>
            </a:r>
            <a:r>
              <a:rPr lang="el-GR" sz="7000" b="0" dirty="0" err="1">
                <a:solidFill>
                  <a:srgbClr val="000000"/>
                </a:solidFill>
              </a:rPr>
              <a:t>si</a:t>
            </a:r>
            <a:r>
              <a:rPr lang="el-GR" sz="7000" b="0" dirty="0">
                <a:solidFill>
                  <a:srgbClr val="000000"/>
                </a:solidFill>
              </a:rPr>
              <a:t> </a:t>
            </a:r>
            <a:r>
              <a:rPr lang="el-GR" sz="7000" b="0" dirty="0" err="1">
                <a:solidFill>
                  <a:srgbClr val="000000"/>
                </a:solidFill>
              </a:rPr>
              <a:t>raccoglie</a:t>
            </a:r>
            <a:r>
              <a:rPr lang="el-GR" sz="7000" b="0" dirty="0">
                <a:solidFill>
                  <a:srgbClr val="000000"/>
                </a:solidFill>
              </a:rPr>
              <a:t> </a:t>
            </a:r>
            <a:r>
              <a:rPr lang="el-GR" sz="7000" b="0" dirty="0" err="1">
                <a:solidFill>
                  <a:srgbClr val="000000"/>
                </a:solidFill>
              </a:rPr>
              <a:t>il</a:t>
            </a:r>
            <a:r>
              <a:rPr lang="el-GR" sz="7000" b="0" dirty="0">
                <a:solidFill>
                  <a:srgbClr val="000000"/>
                </a:solidFill>
              </a:rPr>
              <a:t> </a:t>
            </a:r>
            <a:r>
              <a:rPr lang="el-GR" sz="7000" b="0" dirty="0" err="1">
                <a:solidFill>
                  <a:srgbClr val="000000"/>
                </a:solidFill>
              </a:rPr>
              <a:t>frutto</a:t>
            </a:r>
            <a:r>
              <a:rPr lang="el-GR" sz="7000" b="0" dirty="0">
                <a:solidFill>
                  <a:srgbClr val="000000"/>
                </a:solidFill>
              </a:rPr>
              <a:t> </a:t>
            </a:r>
            <a:r>
              <a:rPr lang="el-GR" sz="7000" b="0" dirty="0" err="1">
                <a:solidFill>
                  <a:srgbClr val="000000"/>
                </a:solidFill>
              </a:rPr>
              <a:t>maturo</a:t>
            </a:r>
            <a:r>
              <a:rPr lang="el-GR" sz="7000" b="0" dirty="0">
                <a:solidFill>
                  <a:srgbClr val="000000"/>
                </a:solidFill>
              </a:rPr>
              <a:t> </a:t>
            </a:r>
            <a:r>
              <a:rPr lang="el-GR" sz="7000" b="0" dirty="0" err="1">
                <a:solidFill>
                  <a:srgbClr val="000000"/>
                </a:solidFill>
              </a:rPr>
              <a:t>caduto</a:t>
            </a:r>
            <a:r>
              <a:rPr lang="el-GR" sz="7000" b="0" dirty="0">
                <a:solidFill>
                  <a:srgbClr val="000000"/>
                </a:solidFill>
              </a:rPr>
              <a:t> </a:t>
            </a:r>
            <a:r>
              <a:rPr lang="el-GR" sz="7000" b="0" dirty="0" err="1">
                <a:solidFill>
                  <a:srgbClr val="000000"/>
                </a:solidFill>
              </a:rPr>
              <a:t>dall’albero</a:t>
            </a:r>
            <a:r>
              <a:rPr lang="el-GR" sz="7000" b="0" dirty="0">
                <a:solidFill>
                  <a:srgbClr val="000000"/>
                </a:solidFill>
              </a:rPr>
              <a:t>.</a:t>
            </a:r>
            <a:endParaRPr sz="70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000" b="0" dirty="0">
                <a:solidFill>
                  <a:srgbClr val="000000"/>
                </a:solidFill>
              </a:rPr>
              <a:t>- </a:t>
            </a:r>
            <a:r>
              <a:rPr lang="el-GR" sz="7000" b="0" dirty="0" err="1">
                <a:solidFill>
                  <a:srgbClr val="000000"/>
                </a:solidFill>
              </a:rPr>
              <a:t>Il</a:t>
            </a:r>
            <a:r>
              <a:rPr lang="el-GR" sz="7000" b="0" dirty="0">
                <a:solidFill>
                  <a:srgbClr val="000000"/>
                </a:solidFill>
              </a:rPr>
              <a:t> </a:t>
            </a:r>
            <a:r>
              <a:rPr lang="el-GR" sz="7000" b="0" dirty="0" err="1">
                <a:solidFill>
                  <a:srgbClr val="000000"/>
                </a:solidFill>
              </a:rPr>
              <a:t>trasporto</a:t>
            </a:r>
            <a:r>
              <a:rPr lang="el-GR" sz="7000" b="0" dirty="0">
                <a:solidFill>
                  <a:srgbClr val="000000"/>
                </a:solidFill>
              </a:rPr>
              <a:t> </a:t>
            </a:r>
            <a:r>
              <a:rPr lang="el-GR" sz="7000" b="0" dirty="0" err="1">
                <a:solidFill>
                  <a:srgbClr val="000000"/>
                </a:solidFill>
              </a:rPr>
              <a:t>delle</a:t>
            </a:r>
            <a:r>
              <a:rPr lang="el-GR" sz="7000" b="0" dirty="0">
                <a:solidFill>
                  <a:srgbClr val="000000"/>
                </a:solidFill>
              </a:rPr>
              <a:t> olive </a:t>
            </a:r>
            <a:r>
              <a:rPr lang="el-GR" sz="7000" b="0" dirty="0" err="1">
                <a:solidFill>
                  <a:srgbClr val="000000"/>
                </a:solidFill>
              </a:rPr>
              <a:t>ai</a:t>
            </a:r>
            <a:r>
              <a:rPr lang="el-GR" sz="7000" b="0" dirty="0">
                <a:solidFill>
                  <a:srgbClr val="000000"/>
                </a:solidFill>
              </a:rPr>
              <a:t> </a:t>
            </a:r>
            <a:r>
              <a:rPr lang="el-GR" sz="7000" b="0" dirty="0" err="1">
                <a:solidFill>
                  <a:srgbClr val="000000"/>
                </a:solidFill>
              </a:rPr>
              <a:t>frantoi</a:t>
            </a:r>
            <a:r>
              <a:rPr lang="el-GR" sz="7000" b="0" dirty="0">
                <a:solidFill>
                  <a:srgbClr val="000000"/>
                </a:solidFill>
              </a:rPr>
              <a:t> </a:t>
            </a:r>
            <a:r>
              <a:rPr lang="el-GR" sz="7000" b="0" dirty="0" err="1">
                <a:solidFill>
                  <a:srgbClr val="000000"/>
                </a:solidFill>
              </a:rPr>
              <a:t>avviene</a:t>
            </a:r>
            <a:r>
              <a:rPr lang="el-GR" sz="7000" b="0" dirty="0">
                <a:solidFill>
                  <a:srgbClr val="000000"/>
                </a:solidFill>
              </a:rPr>
              <a:t> in </a:t>
            </a:r>
            <a:r>
              <a:rPr lang="el-GR" sz="7000" b="0" dirty="0" err="1">
                <a:solidFill>
                  <a:srgbClr val="000000"/>
                </a:solidFill>
              </a:rPr>
              <a:t>cassette</a:t>
            </a:r>
            <a:r>
              <a:rPr lang="el-GR" sz="7000" b="0" dirty="0">
                <a:solidFill>
                  <a:srgbClr val="000000"/>
                </a:solidFill>
              </a:rPr>
              <a:t> </a:t>
            </a:r>
            <a:r>
              <a:rPr lang="el-GR" sz="7000" b="0" dirty="0" err="1">
                <a:solidFill>
                  <a:srgbClr val="000000"/>
                </a:solidFill>
              </a:rPr>
              <a:t>di</a:t>
            </a:r>
            <a:r>
              <a:rPr lang="el-GR" sz="7000" b="0" dirty="0">
                <a:solidFill>
                  <a:srgbClr val="000000"/>
                </a:solidFill>
              </a:rPr>
              <a:t> </a:t>
            </a:r>
            <a:r>
              <a:rPr lang="el-GR" sz="7000" b="0" dirty="0" err="1">
                <a:solidFill>
                  <a:srgbClr val="000000"/>
                </a:solidFill>
              </a:rPr>
              <a:t>plastica</a:t>
            </a:r>
            <a:r>
              <a:rPr lang="el-GR" sz="7000" b="0" dirty="0">
                <a:solidFill>
                  <a:srgbClr val="000000"/>
                </a:solidFill>
              </a:rPr>
              <a:t> </a:t>
            </a:r>
            <a:r>
              <a:rPr lang="el-GR" sz="7000" b="0" dirty="0" err="1">
                <a:solidFill>
                  <a:srgbClr val="000000"/>
                </a:solidFill>
              </a:rPr>
              <a:t>perforate</a:t>
            </a:r>
            <a:r>
              <a:rPr lang="en-US" sz="7000" b="0" dirty="0">
                <a:solidFill>
                  <a:srgbClr val="000000"/>
                </a:solidFill>
              </a:rPr>
              <a:t> </a:t>
            </a:r>
            <a:r>
              <a:rPr lang="el-GR" sz="7000" b="0" dirty="0">
                <a:solidFill>
                  <a:srgbClr val="000000"/>
                </a:solidFill>
              </a:rPr>
              <a:t>o </a:t>
            </a:r>
            <a:r>
              <a:rPr lang="el-GR" sz="7000" b="0" dirty="0" err="1">
                <a:solidFill>
                  <a:srgbClr val="000000"/>
                </a:solidFill>
              </a:rPr>
              <a:t>sacchi</a:t>
            </a:r>
            <a:r>
              <a:rPr lang="el-GR" sz="7000" b="0" dirty="0">
                <a:solidFill>
                  <a:srgbClr val="000000"/>
                </a:solidFill>
              </a:rPr>
              <a:t> </a:t>
            </a:r>
            <a:r>
              <a:rPr lang="el-GR" sz="7000" b="0" dirty="0" err="1">
                <a:solidFill>
                  <a:srgbClr val="000000"/>
                </a:solidFill>
              </a:rPr>
              <a:t>di</a:t>
            </a:r>
            <a:r>
              <a:rPr lang="el-GR" sz="7000" b="0" dirty="0">
                <a:solidFill>
                  <a:srgbClr val="000000"/>
                </a:solidFill>
              </a:rPr>
              <a:t> </a:t>
            </a:r>
            <a:r>
              <a:rPr lang="el-GR" sz="7000" b="0" dirty="0" err="1">
                <a:solidFill>
                  <a:srgbClr val="000000"/>
                </a:solidFill>
              </a:rPr>
              <a:t>materiale</a:t>
            </a:r>
            <a:r>
              <a:rPr lang="el-GR" sz="7000" b="0" dirty="0">
                <a:solidFill>
                  <a:srgbClr val="000000"/>
                </a:solidFill>
              </a:rPr>
              <a:t> </a:t>
            </a:r>
            <a:r>
              <a:rPr lang="el-GR" sz="7000" b="0" dirty="0" err="1">
                <a:solidFill>
                  <a:srgbClr val="000000"/>
                </a:solidFill>
              </a:rPr>
              <a:t>vegetale</a:t>
            </a:r>
            <a:r>
              <a:rPr lang="el-GR" sz="7000" b="0" dirty="0">
                <a:solidFill>
                  <a:srgbClr val="000000"/>
                </a:solidFill>
              </a:rPr>
              <a:t> </a:t>
            </a:r>
            <a:r>
              <a:rPr lang="el-GR" sz="7000" b="0" dirty="0" err="1">
                <a:solidFill>
                  <a:srgbClr val="000000"/>
                </a:solidFill>
              </a:rPr>
              <a:t>di</a:t>
            </a:r>
            <a:r>
              <a:rPr lang="el-GR" sz="7000" b="0" dirty="0">
                <a:solidFill>
                  <a:srgbClr val="000000"/>
                </a:solidFill>
              </a:rPr>
              <a:t> </a:t>
            </a:r>
            <a:r>
              <a:rPr lang="el-GR" sz="7000" b="0" dirty="0" err="1">
                <a:solidFill>
                  <a:srgbClr val="000000"/>
                </a:solidFill>
              </a:rPr>
              <a:t>capacità</a:t>
            </a:r>
            <a:r>
              <a:rPr lang="el-GR" sz="7000" b="0" dirty="0">
                <a:solidFill>
                  <a:srgbClr val="000000"/>
                </a:solidFill>
              </a:rPr>
              <a:t> </a:t>
            </a:r>
            <a:r>
              <a:rPr lang="el-GR" sz="7000" b="0" dirty="0" err="1">
                <a:solidFill>
                  <a:srgbClr val="000000"/>
                </a:solidFill>
              </a:rPr>
              <a:t>fra</a:t>
            </a:r>
            <a:r>
              <a:rPr lang="el-GR" sz="7000" b="0" dirty="0">
                <a:solidFill>
                  <a:srgbClr val="000000"/>
                </a:solidFill>
              </a:rPr>
              <a:t> i 30 e i 50 </a:t>
            </a:r>
            <a:r>
              <a:rPr lang="el-GR" sz="7000" b="0" dirty="0" err="1">
                <a:solidFill>
                  <a:srgbClr val="000000"/>
                </a:solidFill>
              </a:rPr>
              <a:t>kg</a:t>
            </a:r>
            <a:r>
              <a:rPr lang="el-GR" sz="7000" b="0" dirty="0">
                <a:solidFill>
                  <a:srgbClr val="000000"/>
                </a:solidFill>
              </a:rPr>
              <a:t>.</a:t>
            </a:r>
            <a:endParaRPr sz="7000" b="0" dirty="0">
              <a:solidFill>
                <a:srgbClr val="000000"/>
              </a:solidFill>
            </a:endParaRPr>
          </a:p>
          <a:p>
            <a:pPr marL="0" lvl="0" indent="0" algn="just" rtl="0">
              <a:lnSpc>
                <a:spcPct val="120000"/>
              </a:lnSpc>
              <a:spcBef>
                <a:spcPts val="600"/>
              </a:spcBef>
              <a:spcAft>
                <a:spcPts val="600"/>
              </a:spcAft>
              <a:buClr>
                <a:schemeClr val="dk1"/>
              </a:buClr>
              <a:buSzPts val="275"/>
              <a:buFont typeface="Arial"/>
              <a:buNone/>
            </a:pPr>
            <a:r>
              <a:rPr lang="el-GR" sz="7000" b="0" dirty="0">
                <a:solidFill>
                  <a:srgbClr val="000000"/>
                </a:solidFill>
              </a:rPr>
              <a:t>- </a:t>
            </a:r>
            <a:r>
              <a:rPr lang="el-GR" sz="7000" b="0" dirty="0" err="1">
                <a:solidFill>
                  <a:srgbClr val="000000"/>
                </a:solidFill>
              </a:rPr>
              <a:t>La</a:t>
            </a:r>
            <a:r>
              <a:rPr lang="el-GR" sz="7000" b="0" dirty="0">
                <a:solidFill>
                  <a:srgbClr val="000000"/>
                </a:solidFill>
              </a:rPr>
              <a:t> </a:t>
            </a:r>
            <a:r>
              <a:rPr lang="el-GR" sz="7000" b="0" dirty="0" err="1">
                <a:solidFill>
                  <a:srgbClr val="000000"/>
                </a:solidFill>
              </a:rPr>
              <a:t>molitura</a:t>
            </a:r>
            <a:r>
              <a:rPr lang="el-GR" sz="7000" b="0" dirty="0">
                <a:solidFill>
                  <a:srgbClr val="000000"/>
                </a:solidFill>
              </a:rPr>
              <a:t> </a:t>
            </a:r>
            <a:r>
              <a:rPr lang="el-GR" sz="7000" b="0" dirty="0" err="1">
                <a:solidFill>
                  <a:srgbClr val="000000"/>
                </a:solidFill>
              </a:rPr>
              <a:t>delle</a:t>
            </a:r>
            <a:r>
              <a:rPr lang="el-GR" sz="7000" b="0" dirty="0">
                <a:solidFill>
                  <a:srgbClr val="000000"/>
                </a:solidFill>
              </a:rPr>
              <a:t> olive </a:t>
            </a:r>
            <a:r>
              <a:rPr lang="el-GR" sz="7000" b="0" dirty="0" err="1">
                <a:solidFill>
                  <a:srgbClr val="000000"/>
                </a:solidFill>
              </a:rPr>
              <a:t>avviene</a:t>
            </a:r>
            <a:r>
              <a:rPr lang="el-GR" sz="7000" b="0" dirty="0">
                <a:solidFill>
                  <a:srgbClr val="000000"/>
                </a:solidFill>
              </a:rPr>
              <a:t> </a:t>
            </a:r>
            <a:r>
              <a:rPr lang="el-GR" sz="7000" b="0" dirty="0" err="1">
                <a:solidFill>
                  <a:srgbClr val="000000"/>
                </a:solidFill>
              </a:rPr>
              <a:t>entro</a:t>
            </a:r>
            <a:r>
              <a:rPr lang="el-GR" sz="7000" b="0" dirty="0">
                <a:solidFill>
                  <a:srgbClr val="000000"/>
                </a:solidFill>
              </a:rPr>
              <a:t> 3 </a:t>
            </a:r>
            <a:r>
              <a:rPr lang="el-GR" sz="7000" b="0" dirty="0" err="1">
                <a:solidFill>
                  <a:srgbClr val="000000"/>
                </a:solidFill>
              </a:rPr>
              <a:t>giorni</a:t>
            </a:r>
            <a:r>
              <a:rPr lang="el-GR" sz="7000" b="0" dirty="0">
                <a:solidFill>
                  <a:srgbClr val="000000"/>
                </a:solidFill>
              </a:rPr>
              <a:t> </a:t>
            </a:r>
            <a:r>
              <a:rPr lang="el-GR" sz="7000" b="0" dirty="0" err="1">
                <a:solidFill>
                  <a:srgbClr val="000000"/>
                </a:solidFill>
              </a:rPr>
              <a:t>dalla</a:t>
            </a:r>
            <a:r>
              <a:rPr lang="el-GR" sz="7000" b="0" dirty="0">
                <a:solidFill>
                  <a:srgbClr val="000000"/>
                </a:solidFill>
              </a:rPr>
              <a:t> </a:t>
            </a:r>
            <a:r>
              <a:rPr lang="el-GR" sz="7000" b="0" dirty="0" err="1">
                <a:solidFill>
                  <a:srgbClr val="000000"/>
                </a:solidFill>
              </a:rPr>
              <a:t>raccolta</a:t>
            </a:r>
            <a:r>
              <a:rPr lang="el-GR" sz="7000" b="0" dirty="0">
                <a:solidFill>
                  <a:srgbClr val="000000"/>
                </a:solidFill>
              </a:rPr>
              <a:t> in </a:t>
            </a:r>
            <a:r>
              <a:rPr lang="el-GR" sz="7000" b="0" dirty="0" err="1">
                <a:solidFill>
                  <a:srgbClr val="000000"/>
                </a:solidFill>
              </a:rPr>
              <a:t>frantoi</a:t>
            </a:r>
            <a:r>
              <a:rPr lang="en-US" sz="7000" b="0" dirty="0">
                <a:solidFill>
                  <a:srgbClr val="000000"/>
                </a:solidFill>
              </a:rPr>
              <a:t> </a:t>
            </a:r>
            <a:r>
              <a:rPr lang="el-GR" sz="7000" b="0" dirty="0" err="1">
                <a:solidFill>
                  <a:srgbClr val="000000"/>
                </a:solidFill>
              </a:rPr>
              <a:t>classici</a:t>
            </a:r>
            <a:r>
              <a:rPr lang="el-GR" sz="7000" b="0" dirty="0">
                <a:solidFill>
                  <a:srgbClr val="000000"/>
                </a:solidFill>
              </a:rPr>
              <a:t> o a </a:t>
            </a:r>
            <a:r>
              <a:rPr lang="el-GR" sz="7000" b="0" dirty="0" err="1">
                <a:solidFill>
                  <a:srgbClr val="000000"/>
                </a:solidFill>
              </a:rPr>
              <a:t>centrifuga</a:t>
            </a:r>
            <a:r>
              <a:rPr lang="el-GR" sz="7000" b="0" dirty="0">
                <a:solidFill>
                  <a:srgbClr val="000000"/>
                </a:solidFill>
              </a:rPr>
              <a:t> </a:t>
            </a:r>
            <a:r>
              <a:rPr lang="el-GR" sz="7000" b="0" dirty="0" err="1">
                <a:solidFill>
                  <a:srgbClr val="000000"/>
                </a:solidFill>
              </a:rPr>
              <a:t>che</a:t>
            </a:r>
            <a:r>
              <a:rPr lang="el-GR" sz="7000" b="0" dirty="0">
                <a:solidFill>
                  <a:srgbClr val="000000"/>
                </a:solidFill>
              </a:rPr>
              <a:t> </a:t>
            </a:r>
            <a:r>
              <a:rPr lang="el-GR" sz="7000" b="0" dirty="0" err="1">
                <a:solidFill>
                  <a:srgbClr val="000000"/>
                </a:solidFill>
              </a:rPr>
              <a:t>assicurano</a:t>
            </a:r>
            <a:r>
              <a:rPr lang="el-GR" sz="7000" b="0" dirty="0">
                <a:solidFill>
                  <a:srgbClr val="000000"/>
                </a:solidFill>
              </a:rPr>
              <a:t> </a:t>
            </a:r>
            <a:r>
              <a:rPr lang="el-GR" sz="7000" b="0" dirty="0" err="1">
                <a:solidFill>
                  <a:srgbClr val="000000"/>
                </a:solidFill>
              </a:rPr>
              <a:t>temperature</a:t>
            </a:r>
            <a:r>
              <a:rPr lang="el-GR" sz="7000" b="0" dirty="0">
                <a:solidFill>
                  <a:srgbClr val="000000"/>
                </a:solidFill>
              </a:rPr>
              <a:t> </a:t>
            </a:r>
            <a:r>
              <a:rPr lang="el-GR" sz="7000" b="0" dirty="0" err="1">
                <a:solidFill>
                  <a:srgbClr val="000000"/>
                </a:solidFill>
              </a:rPr>
              <a:t>basse</a:t>
            </a:r>
            <a:r>
              <a:rPr lang="el-GR" sz="7000" b="0" dirty="0">
                <a:solidFill>
                  <a:srgbClr val="000000"/>
                </a:solidFill>
              </a:rPr>
              <a:t> </a:t>
            </a:r>
            <a:r>
              <a:rPr lang="el-GR" sz="7000" b="0" dirty="0" err="1">
                <a:solidFill>
                  <a:srgbClr val="000000"/>
                </a:solidFill>
              </a:rPr>
              <a:t>di</a:t>
            </a:r>
            <a:r>
              <a:rPr lang="el-GR" sz="7000" b="0" dirty="0">
                <a:solidFill>
                  <a:srgbClr val="000000"/>
                </a:solidFill>
              </a:rPr>
              <a:t> </a:t>
            </a:r>
            <a:r>
              <a:rPr lang="el-GR" sz="7000" b="0" dirty="0" err="1">
                <a:solidFill>
                  <a:srgbClr val="000000"/>
                </a:solidFill>
              </a:rPr>
              <a:t>spremitura</a:t>
            </a:r>
            <a:r>
              <a:rPr lang="el-GR" sz="7000" b="0" dirty="0">
                <a:solidFill>
                  <a:srgbClr val="000000"/>
                </a:solidFill>
              </a:rPr>
              <a:t>.</a:t>
            </a:r>
            <a:endParaRPr sz="7000" b="0" dirty="0">
              <a:solidFill>
                <a:srgbClr val="000000"/>
              </a:solidFill>
            </a:endParaRPr>
          </a:p>
          <a:p>
            <a:pPr marL="0" lvl="0" indent="0" algn="just" rtl="0">
              <a:lnSpc>
                <a:spcPct val="120000"/>
              </a:lnSpc>
              <a:spcBef>
                <a:spcPts val="0"/>
              </a:spcBef>
              <a:spcAft>
                <a:spcPts val="0"/>
              </a:spcAft>
              <a:buClr>
                <a:schemeClr val="dk1"/>
              </a:buClr>
              <a:buSzPts val="275"/>
              <a:buNone/>
            </a:pPr>
            <a:endParaRPr sz="7000" b="0" dirty="0">
              <a:solidFill>
                <a:srgbClr val="000000"/>
              </a:solidFill>
            </a:endParaRPr>
          </a:p>
          <a:p>
            <a:pPr marL="0" lvl="0" indent="0" algn="just" rtl="0">
              <a:lnSpc>
                <a:spcPct val="120000"/>
              </a:lnSpc>
              <a:spcBef>
                <a:spcPts val="0"/>
              </a:spcBef>
              <a:spcAft>
                <a:spcPts val="0"/>
              </a:spcAft>
              <a:buClr>
                <a:srgbClr val="000000"/>
              </a:buClr>
              <a:buSzPts val="425"/>
              <a:buNone/>
            </a:pPr>
            <a:endParaRPr sz="7000" b="0" dirty="0">
              <a:solidFill>
                <a:srgbClr val="000000"/>
              </a:solidFill>
            </a:endParaRPr>
          </a:p>
          <a:p>
            <a:pPr marL="342900" lvl="0" indent="-234950" algn="just" rtl="0">
              <a:lnSpc>
                <a:spcPct val="120000"/>
              </a:lnSpc>
              <a:spcBef>
                <a:spcPts val="600"/>
              </a:spcBef>
              <a:spcAft>
                <a:spcPts val="0"/>
              </a:spcAft>
              <a:buClr>
                <a:schemeClr val="lt2"/>
              </a:buClr>
              <a:buSzPct val="100000"/>
              <a:buFont typeface="Arial"/>
              <a:buNone/>
            </a:pPr>
            <a:endParaRPr sz="1700" b="0" dirty="0">
              <a:solidFill>
                <a:srgbClr val="000000"/>
              </a:solidFill>
            </a:endParaRPr>
          </a:p>
          <a:p>
            <a:pPr marL="0" lvl="0" indent="0" algn="just" rtl="0">
              <a:lnSpc>
                <a:spcPct val="120000"/>
              </a:lnSpc>
              <a:spcBef>
                <a:spcPts val="600"/>
              </a:spcBef>
              <a:spcAft>
                <a:spcPts val="0"/>
              </a:spcAft>
              <a:buClr>
                <a:schemeClr val="lt2"/>
              </a:buClr>
              <a:buSzPct val="100000"/>
              <a:buNone/>
            </a:pPr>
            <a:endParaRPr sz="1800" dirty="0">
              <a:solidFill>
                <a:schemeClr val="dk1"/>
              </a:solidFill>
            </a:endParaRPr>
          </a:p>
          <a:p>
            <a:pPr marL="342900" lvl="0" indent="0" algn="just" rtl="0">
              <a:lnSpc>
                <a:spcPct val="120000"/>
              </a:lnSpc>
              <a:spcBef>
                <a:spcPts val="600"/>
              </a:spcBef>
              <a:spcAft>
                <a:spcPts val="0"/>
              </a:spcAft>
              <a:buClr>
                <a:schemeClr val="lt2"/>
              </a:buClr>
              <a:buSzPct val="100000"/>
              <a:buFont typeface="Noto Sans Symbols"/>
              <a:buNone/>
            </a:pPr>
            <a:endParaRPr sz="8000" b="0" dirty="0">
              <a:solidFill>
                <a:schemeClr val="dk1"/>
              </a:solidFil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l" rtl="0">
              <a:spcBef>
                <a:spcPts val="1600"/>
              </a:spcBef>
              <a:spcAft>
                <a:spcPts val="0"/>
              </a:spcAft>
              <a:buClr>
                <a:schemeClr val="lt2"/>
              </a:buClr>
              <a:buSzPct val="100000"/>
              <a:buNone/>
            </a:pPr>
            <a:endParaRPr sz="8000" dirty="0">
              <a:solidFill>
                <a:schemeClr val="dk2"/>
              </a:solidFill>
              <a:latin typeface="Arial"/>
              <a:ea typeface="Arial"/>
              <a:cs typeface="Arial"/>
              <a:sym typeface="Arial"/>
            </a:endParaRPr>
          </a:p>
          <a:p>
            <a:pPr marL="0" lvl="0" indent="0" algn="just" rtl="0">
              <a:lnSpc>
                <a:spcPct val="120000"/>
              </a:lnSpc>
              <a:spcBef>
                <a:spcPts val="600"/>
              </a:spcBef>
              <a:spcAft>
                <a:spcPts val="0"/>
              </a:spcAft>
              <a:buClr>
                <a:schemeClr val="lt2"/>
              </a:buClr>
              <a:buSzPct val="100000"/>
              <a:buNone/>
            </a:pPr>
            <a:endParaRPr sz="8000" b="0" dirty="0">
              <a:solidFill>
                <a:schemeClr val="dk1"/>
              </a:solidFill>
              <a:latin typeface="Arial"/>
              <a:ea typeface="Arial"/>
              <a:cs typeface="Arial"/>
              <a:sym typeface="Arial"/>
            </a:endParaRPr>
          </a:p>
          <a:p>
            <a:pPr marL="342900" lvl="0" indent="-165100" algn="just" rtl="0">
              <a:lnSpc>
                <a:spcPct val="80000"/>
              </a:lnSpc>
              <a:spcBef>
                <a:spcPts val="116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342900" lvl="0" indent="-165100" algn="just" rtl="0">
              <a:lnSpc>
                <a:spcPct val="80000"/>
              </a:lnSpc>
              <a:spcBef>
                <a:spcPts val="1120"/>
              </a:spcBef>
              <a:spcAft>
                <a:spcPts val="0"/>
              </a:spcAft>
              <a:buClr>
                <a:schemeClr val="lt2"/>
              </a:buClr>
              <a:buSzPct val="100000"/>
              <a:buFont typeface="Noto Sans Symbols"/>
              <a:buNone/>
            </a:pPr>
            <a:endParaRPr sz="2800" b="0" dirty="0">
              <a:solidFill>
                <a:schemeClr val="dk1"/>
              </a:solidFill>
              <a:latin typeface="Verdana"/>
              <a:ea typeface="Verdana"/>
              <a:cs typeface="Verdana"/>
              <a:sym typeface="Verdana"/>
            </a:endParaRPr>
          </a:p>
          <a:p>
            <a:pPr marL="742950" lvl="1" indent="-171450" algn="just" rtl="0">
              <a:lnSpc>
                <a:spcPct val="80000"/>
              </a:lnSpc>
              <a:spcBef>
                <a:spcPts val="920"/>
              </a:spcBef>
              <a:spcAft>
                <a:spcPts val="0"/>
              </a:spcAft>
              <a:buClr>
                <a:schemeClr val="dk1"/>
              </a:buClr>
              <a:buSzPct val="100000"/>
              <a:buNone/>
            </a:pPr>
            <a:endParaRPr sz="1800" b="1" dirty="0">
              <a:latin typeface="Verdana"/>
              <a:ea typeface="Verdana"/>
              <a:cs typeface="Verdana"/>
              <a:sym typeface="Verdana"/>
            </a:endParaRPr>
          </a:p>
        </p:txBody>
      </p:sp>
      <p:graphicFrame>
        <p:nvGraphicFramePr>
          <p:cNvPr id="197" name="Google Shape;197;p11"/>
          <p:cNvGraphicFramePr/>
          <p:nvPr/>
        </p:nvGraphicFramePr>
        <p:xfrm>
          <a:off x="8316416" y="5589239"/>
          <a:ext cx="49188" cy="316909"/>
        </p:xfrm>
        <a:graphic>
          <a:graphicData uri="http://schemas.openxmlformats.org/drawingml/2006/chart">
            <c:chart xmlns:c="http://schemas.openxmlformats.org/drawingml/2006/chart" xmlns:r="http://schemas.openxmlformats.org/officeDocument/2006/relationships" r:id="rId3"/>
          </a:graphicData>
        </a:graphic>
      </p:graphicFrame>
      <p:sp>
        <p:nvSpPr>
          <p:cNvPr id="198" name="Google Shape;198;p11"/>
          <p:cNvSpPr txBox="1"/>
          <p:nvPr/>
        </p:nvSpPr>
        <p:spPr>
          <a:xfrm>
            <a:off x="0" y="5733256"/>
            <a:ext cx="1691680" cy="288032"/>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lnSpc>
                <a:spcPct val="100000"/>
              </a:lnSpc>
              <a:spcBef>
                <a:spcPts val="0"/>
              </a:spcBef>
              <a:spcAft>
                <a:spcPts val="0"/>
              </a:spcAft>
              <a:buClr>
                <a:schemeClr val="dk1"/>
              </a:buClr>
              <a:buSzPct val="100000"/>
              <a:buFont typeface="Arial"/>
              <a:buNone/>
            </a:pPr>
            <a:endParaRPr sz="1600" b="0" i="0" u="none" strike="noStrike" cap="none">
              <a:solidFill>
                <a:schemeClr val="dk1"/>
              </a:solidFill>
              <a:latin typeface="Arial"/>
              <a:ea typeface="Arial"/>
              <a:cs typeface="Arial"/>
              <a:sym typeface="Arial"/>
            </a:endParaRPr>
          </a:p>
        </p:txBody>
      </p:sp>
      <p:pic>
        <p:nvPicPr>
          <p:cNvPr id="199" name="Google Shape;199;p11" descr="C:\Users\user\AppData\Local\Microsoft\Windows\Temporary Internet Files\Content.Outlook\0TVTFSZK\AUTHENTIC-OLIVE-NET_Logo.png"/>
          <p:cNvPicPr preferRelativeResize="0"/>
          <p:nvPr/>
        </p:nvPicPr>
        <p:blipFill rotWithShape="1">
          <a:blip r:embed="rId4">
            <a:alphaModFix/>
          </a:blip>
          <a:srcRect/>
          <a:stretch/>
        </p:blipFill>
        <p:spPr>
          <a:xfrm>
            <a:off x="6991359" y="0"/>
            <a:ext cx="2152650" cy="713740"/>
          </a:xfrm>
          <a:prstGeom prst="rect">
            <a:avLst/>
          </a:prstGeom>
          <a:noFill/>
          <a:ln>
            <a:noFill/>
          </a:ln>
        </p:spPr>
      </p:pic>
      <p:pic>
        <p:nvPicPr>
          <p:cNvPr id="200" name="Google Shape;200;p11"/>
          <p:cNvPicPr preferRelativeResize="0"/>
          <p:nvPr/>
        </p:nvPicPr>
        <p:blipFill rotWithShape="1">
          <a:blip r:embed="rId5">
            <a:alphaModFix/>
          </a:blip>
          <a:srcRect/>
          <a:stretch/>
        </p:blipFill>
        <p:spPr>
          <a:xfrm>
            <a:off x="5" y="-1479"/>
            <a:ext cx="864096" cy="716704"/>
          </a:xfrm>
          <a:prstGeom prst="rect">
            <a:avLst/>
          </a:prstGeom>
          <a:noFill/>
          <a:ln>
            <a:noFill/>
          </a:ln>
        </p:spPr>
      </p:pic>
    </p:spTree>
  </p:cSld>
  <p:clrMapOvr>
    <a:masterClrMapping/>
  </p:clrMapOvr>
</p:sld>
</file>

<file path=ppt/theme/theme1.xml><?xml version="1.0" encoding="utf-8"?>
<a:theme xmlns:a="http://schemas.openxmlformats.org/drawingml/2006/main" name="Θέμα του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2105</Words>
  <Application>Microsoft Office PowerPoint</Application>
  <PresentationFormat>Προβολή στην οθόνη (4:3)</PresentationFormat>
  <Paragraphs>226</Paragraphs>
  <Slides>13</Slides>
  <Notes>13</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1</vt:i4>
      </vt:variant>
      <vt:variant>
        <vt:lpstr>Τίτλοι διαφανειών</vt:lpstr>
      </vt:variant>
      <vt:variant>
        <vt:i4>13</vt:i4>
      </vt:variant>
    </vt:vector>
  </HeadingPairs>
  <TitlesOfParts>
    <vt:vector size="19" baseType="lpstr">
      <vt:lpstr>Arial</vt:lpstr>
      <vt:lpstr>Calibri</vt:lpstr>
      <vt:lpstr>Noto Sans Symbols</vt:lpstr>
      <vt:lpstr>Times New Roman</vt:lpstr>
      <vt:lpstr>Verdana</vt:lpstr>
      <vt:lpstr>Θέμα του Office</vt:lpstr>
      <vt:lpstr>    U.T. 5: PRESENTAZIONE DEL 1° PORTALE DEL SISTEMA DI CERTIFICAZIONE DI AUTENTICITÀ DELL’OLIO DI OLIVA    ”Certification of Authenticity and Development of a Promotion Network olive products in the across border GREECE – ITALY area” https://interreg-authentic-olive-net.eu/         Il presente testo è stato prodotto con il sostegno economico dell’Unione Europea e rispecchia i punti di vista degli autori e l’Autorità di Gestione non è responsabile per qualsiasi uso delle informazioni contenute in questo documento. </vt:lpstr>
      <vt:lpstr> VARIET    A      LOCALI DI OLIVE DALLA ZONA COMUNE TRANSFRONTALIERA  GRECIA – ITALIA KORONEIKI       </vt:lpstr>
      <vt:lpstr>     VARIETA LOCALI DI OLIVE DALLA ZONA COMUNE TRANSFRONTALIERA GRECIA – ITALIA LIANOLIA      </vt:lpstr>
      <vt:lpstr>     VARIETA LOCALI DIOLIVE DALLA ZONA COMUNE TRANSFRONTALIERA GRECIA – ITALIA Favolosa FS – 17      </vt:lpstr>
      <vt:lpstr>     VARIETA LOCALI DI OLIVE DALLA ZONA COMUNE TRANSFRONTALIERA GRECIA – ITALIA CORATINA      </vt:lpstr>
      <vt:lpstr>   VARIETA LOCALI DI OLIVE DALLA ZONA COMUNE TRANSFRONTALIERA GRECIA – ITALIA PERANZANA      </vt:lpstr>
      <vt:lpstr>      DEFINIZIONE DELL’ORIGINE      </vt:lpstr>
      <vt:lpstr>        SPECIFICHE DI PRODOTTI DOP/IGP     </vt:lpstr>
      <vt:lpstr>      IGP OLYMPIA     </vt:lpstr>
      <vt:lpstr>      PGE PREVEZA     </vt:lpstr>
      <vt:lpstr>      DOP TERRE DI BARI     </vt:lpstr>
      <vt:lpstr>      DOP CASTEL DEL MONTE     </vt:lpstr>
      <vt:lpstr>      DOP Bitonto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U.T. 5: PRESENTAZIONE DEL 1° PORTALE DEL SISTEMA DI CERTIFICAZIONE DI AUTENTICITÀ DELL’OLIO DI OLIVA    ”Certification of Authenticity and Development of a Promotion Network olive products in the across border GREECE – ITALY area” https://interreg-authentic-olive-net.eu/        Il presente testo è stato prodotto con il sostegno economico dell’Unione Europea e rispecchia i punti di vista degli autori e l’Autorità di Gestione non è responsabile per qualsiasi uso delle informazioni contenute in questo documento. </dc:title>
  <dc:creator>Stevy</dc:creator>
  <cp:lastModifiedBy>EURICON</cp:lastModifiedBy>
  <cp:revision>52</cp:revision>
  <dcterms:created xsi:type="dcterms:W3CDTF">2012-09-06T09:03:05Z</dcterms:created>
  <dcterms:modified xsi:type="dcterms:W3CDTF">2021-08-05T18:01:42Z</dcterms:modified>
</cp:coreProperties>
</file>