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10071100" cy="75565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49262" rtl="0" fontAlgn="auto" latinLnBrk="0" hangingPunct="0">
      <a:lnSpc>
        <a:spcPct val="93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1pPr>
    <a:lvl2pPr marL="0" marR="0" indent="0" algn="l" defTabSz="449262" rtl="0" fontAlgn="auto" latinLnBrk="0" hangingPunct="0">
      <a:lnSpc>
        <a:spcPct val="93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2pPr>
    <a:lvl3pPr marL="0" marR="0" indent="0" algn="l" defTabSz="449262" rtl="0" fontAlgn="auto" latinLnBrk="0" hangingPunct="0">
      <a:lnSpc>
        <a:spcPct val="93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3pPr>
    <a:lvl4pPr marL="0" marR="0" indent="0" algn="l" defTabSz="449262" rtl="0" fontAlgn="auto" latinLnBrk="0" hangingPunct="0">
      <a:lnSpc>
        <a:spcPct val="93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4pPr>
    <a:lvl5pPr marL="0" marR="0" indent="0" algn="l" defTabSz="449262" rtl="0" fontAlgn="auto" latinLnBrk="0" hangingPunct="0">
      <a:lnSpc>
        <a:spcPct val="93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5pPr>
    <a:lvl6pPr marL="0" marR="0" indent="0" algn="l" defTabSz="449262" rtl="0" fontAlgn="auto" latinLnBrk="0" hangingPunct="0">
      <a:lnSpc>
        <a:spcPct val="93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6pPr>
    <a:lvl7pPr marL="0" marR="0" indent="0" algn="l" defTabSz="449262" rtl="0" fontAlgn="auto" latinLnBrk="0" hangingPunct="0">
      <a:lnSpc>
        <a:spcPct val="93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7pPr>
    <a:lvl8pPr marL="0" marR="0" indent="0" algn="l" defTabSz="449262" rtl="0" fontAlgn="auto" latinLnBrk="0" hangingPunct="0">
      <a:lnSpc>
        <a:spcPct val="93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8pPr>
    <a:lvl9pPr marL="0" marR="0" indent="0" algn="l" defTabSz="449262" rtl="0" fontAlgn="auto" latinLnBrk="0" hangingPunct="0">
      <a:lnSpc>
        <a:spcPct val="93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ECDD"/>
          </a:solidFill>
        </a:fill>
      </a:tcStyle>
    </a:wholeTbl>
    <a:band2H>
      <a:tcTxStyle/>
      <a:tcStyle>
        <a:tcBdr/>
        <a:fill>
          <a:solidFill>
            <a:srgbClr val="E6F6EF"/>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Arial"/>
          <a:ea typeface="Arial"/>
          <a:cs typeface="Arial"/>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Arial"/>
          <a:ea typeface="Arial"/>
          <a:cs typeface="Arial"/>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Arial"/>
          <a:ea typeface="Arial"/>
          <a:cs typeface="Arial"/>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Arial"/>
          <a:ea typeface="Arial"/>
          <a:cs typeface="Arial"/>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7" d="100"/>
          <a:sy n="107" d="100"/>
        </p:scale>
        <p:origin x="-1392" y="324"/>
      </p:cViewPr>
      <p:guideLst>
        <p:guide orient="horz" pos="2380"/>
        <p:guide pos="3172"/>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2" name="Shape 32"/>
          <p:cNvSpPr>
            <a:spLocks noGrp="1" noRot="1" noChangeAspect="1"/>
          </p:cNvSpPr>
          <p:nvPr>
            <p:ph type="sldImg"/>
          </p:nvPr>
        </p:nvSpPr>
        <p:spPr>
          <a:xfrm>
            <a:off x="1143000" y="685800"/>
            <a:ext cx="4572000" cy="3429000"/>
          </a:xfrm>
          <a:prstGeom prst="rect">
            <a:avLst/>
          </a:prstGeom>
        </p:spPr>
        <p:txBody>
          <a:bodyPr/>
          <a:lstStyle/>
          <a:p>
            <a:endParaRPr/>
          </a:p>
        </p:txBody>
      </p:sp>
      <p:sp>
        <p:nvSpPr>
          <p:cNvPr id="33" name="Shape 33"/>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292654591"/>
      </p:ext>
    </p:extLst>
  </p:cSld>
  <p:clrMap bg1="lt1" tx1="dk1" bg2="lt2" tx2="dk2" accent1="accent1" accent2="accent2" accent3="accent3" accent4="accent4" accent5="accent5" accent6="accent6" hlink="hlink" folHlink="folHlink"/>
  <p:notesStyle>
    <a:lvl1pPr defTabSz="449262" latinLnBrk="0">
      <a:spcBef>
        <a:spcPts val="400"/>
      </a:spcBef>
      <a:defRPr sz="1200">
        <a:latin typeface="+mn-lt"/>
        <a:ea typeface="+mn-ea"/>
        <a:cs typeface="+mn-cs"/>
        <a:sym typeface="Times New Roman"/>
      </a:defRPr>
    </a:lvl1pPr>
    <a:lvl2pPr indent="228600" defTabSz="449262" latinLnBrk="0">
      <a:spcBef>
        <a:spcPts val="400"/>
      </a:spcBef>
      <a:defRPr sz="1200">
        <a:latin typeface="+mn-lt"/>
        <a:ea typeface="+mn-ea"/>
        <a:cs typeface="+mn-cs"/>
        <a:sym typeface="Times New Roman"/>
      </a:defRPr>
    </a:lvl2pPr>
    <a:lvl3pPr indent="457200" defTabSz="449262" latinLnBrk="0">
      <a:spcBef>
        <a:spcPts val="400"/>
      </a:spcBef>
      <a:defRPr sz="1200">
        <a:latin typeface="+mn-lt"/>
        <a:ea typeface="+mn-ea"/>
        <a:cs typeface="+mn-cs"/>
        <a:sym typeface="Times New Roman"/>
      </a:defRPr>
    </a:lvl3pPr>
    <a:lvl4pPr indent="685800" defTabSz="449262" latinLnBrk="0">
      <a:spcBef>
        <a:spcPts val="400"/>
      </a:spcBef>
      <a:defRPr sz="1200">
        <a:latin typeface="+mn-lt"/>
        <a:ea typeface="+mn-ea"/>
        <a:cs typeface="+mn-cs"/>
        <a:sym typeface="Times New Roman"/>
      </a:defRPr>
    </a:lvl4pPr>
    <a:lvl5pPr indent="914400" defTabSz="449262" latinLnBrk="0">
      <a:spcBef>
        <a:spcPts val="400"/>
      </a:spcBef>
      <a:defRPr sz="1200">
        <a:latin typeface="+mn-lt"/>
        <a:ea typeface="+mn-ea"/>
        <a:cs typeface="+mn-cs"/>
        <a:sym typeface="Times New Roman"/>
      </a:defRPr>
    </a:lvl5pPr>
    <a:lvl6pPr indent="1143000" defTabSz="449262" latinLnBrk="0">
      <a:spcBef>
        <a:spcPts val="400"/>
      </a:spcBef>
      <a:defRPr sz="1200">
        <a:latin typeface="+mn-lt"/>
        <a:ea typeface="+mn-ea"/>
        <a:cs typeface="+mn-cs"/>
        <a:sym typeface="Times New Roman"/>
      </a:defRPr>
    </a:lvl6pPr>
    <a:lvl7pPr indent="1371600" defTabSz="449262" latinLnBrk="0">
      <a:spcBef>
        <a:spcPts val="400"/>
      </a:spcBef>
      <a:defRPr sz="1200">
        <a:latin typeface="+mn-lt"/>
        <a:ea typeface="+mn-ea"/>
        <a:cs typeface="+mn-cs"/>
        <a:sym typeface="Times New Roman"/>
      </a:defRPr>
    </a:lvl7pPr>
    <a:lvl8pPr indent="1600200" defTabSz="449262" latinLnBrk="0">
      <a:spcBef>
        <a:spcPts val="400"/>
      </a:spcBef>
      <a:defRPr sz="1200">
        <a:latin typeface="+mn-lt"/>
        <a:ea typeface="+mn-ea"/>
        <a:cs typeface="+mn-cs"/>
        <a:sym typeface="Times New Roman"/>
      </a:defRPr>
    </a:lvl8pPr>
    <a:lvl9pPr indent="1828800" defTabSz="449262" latinLnBrk="0">
      <a:spcBef>
        <a:spcPts val="400"/>
      </a:spcBef>
      <a:defRPr sz="1200">
        <a:latin typeface="+mn-lt"/>
        <a:ea typeface="+mn-ea"/>
        <a:cs typeface="+mn-cs"/>
        <a:sym typeface="Times New Roman"/>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Default">
    <p:spTree>
      <p:nvGrpSpPr>
        <p:cNvPr id="1" name=""/>
        <p:cNvGrpSpPr/>
        <p:nvPr/>
      </p:nvGrpSpPr>
      <p:grpSpPr>
        <a:xfrm>
          <a:off x="0" y="0"/>
          <a:ext cx="0" cy="0"/>
          <a:chOff x="0" y="0"/>
          <a:chExt cx="0" cy="0"/>
        </a:xfrm>
      </p:grpSpPr>
      <p:sp>
        <p:nvSpPr>
          <p:cNvPr id="26" name="Numero diapositiva"/>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magine" descr="Immagine"/>
          <p:cNvPicPr>
            <a:picLocks/>
          </p:cNvPicPr>
          <p:nvPr/>
        </p:nvPicPr>
        <p:blipFill>
          <a:blip r:embed="rId3" cstate="print">
            <a:extLst/>
          </a:blip>
          <a:stretch>
            <a:fillRect/>
          </a:stretch>
        </p:blipFill>
        <p:spPr>
          <a:xfrm>
            <a:off x="657927" y="0"/>
            <a:ext cx="8755155" cy="227931"/>
          </a:xfrm>
          <a:prstGeom prst="rect">
            <a:avLst/>
          </a:prstGeom>
          <a:ln w="12700">
            <a:miter lim="400000"/>
          </a:ln>
        </p:spPr>
      </p:pic>
      <p:pic>
        <p:nvPicPr>
          <p:cNvPr id="3" name="Immagine" descr="Immagine"/>
          <p:cNvPicPr>
            <a:picLocks/>
          </p:cNvPicPr>
          <p:nvPr/>
        </p:nvPicPr>
        <p:blipFill>
          <a:blip r:embed="rId3" cstate="print">
            <a:extLst/>
          </a:blip>
          <a:srcRect/>
          <a:stretch>
            <a:fillRect/>
          </a:stretch>
        </p:blipFill>
        <p:spPr>
          <a:xfrm rot="10800000">
            <a:off x="657927" y="7328569"/>
            <a:ext cx="8755155" cy="227931"/>
          </a:xfrm>
          <a:prstGeom prst="rect">
            <a:avLst/>
          </a:prstGeom>
          <a:ln w="12700">
            <a:miter lim="400000"/>
          </a:ln>
        </p:spPr>
      </p:pic>
      <p:grpSp>
        <p:nvGrpSpPr>
          <p:cNvPr id="14" name="Gruppo"/>
          <p:cNvGrpSpPr/>
          <p:nvPr/>
        </p:nvGrpSpPr>
        <p:grpSpPr>
          <a:xfrm>
            <a:off x="-492126" y="-690563"/>
            <a:ext cx="11552239" cy="8396289"/>
            <a:chOff x="0" y="0"/>
            <a:chExt cx="11552237" cy="8396287"/>
          </a:xfrm>
        </p:grpSpPr>
        <p:sp>
          <p:nvSpPr>
            <p:cNvPr id="4" name="Straight Connector 31"/>
            <p:cNvSpPr/>
            <p:nvPr/>
          </p:nvSpPr>
          <p:spPr>
            <a:xfrm>
              <a:off x="8361079" y="639838"/>
              <a:ext cx="1379185" cy="7756450"/>
            </a:xfrm>
            <a:prstGeom prst="line">
              <a:avLst/>
            </a:prstGeom>
            <a:noFill/>
            <a:ln w="3175" cap="rnd">
              <a:solidFill>
                <a:srgbClr val="BFBFBF"/>
              </a:solidFill>
              <a:prstDash val="solid"/>
              <a:round/>
            </a:ln>
            <a:effectLst/>
          </p:spPr>
          <p:txBody>
            <a:bodyPr wrap="square" lIns="45719" tIns="45719" rIns="45719" bIns="45719" numCol="1" anchor="t">
              <a:noAutofit/>
            </a:bodyPr>
            <a:lstStyle/>
            <a:p>
              <a:endParaRPr/>
            </a:p>
          </p:txBody>
        </p:sp>
        <p:sp>
          <p:nvSpPr>
            <p:cNvPr id="5" name="Straight Connector 20"/>
            <p:cNvSpPr/>
            <p:nvPr/>
          </p:nvSpPr>
          <p:spPr>
            <a:xfrm flipH="1">
              <a:off x="6160014" y="4803543"/>
              <a:ext cx="5388633" cy="3592745"/>
            </a:xfrm>
            <a:prstGeom prst="line">
              <a:avLst/>
            </a:prstGeom>
            <a:noFill/>
            <a:ln w="3175" cap="rnd">
              <a:solidFill>
                <a:srgbClr val="D9D9D9"/>
              </a:solidFill>
              <a:prstDash val="solid"/>
              <a:round/>
            </a:ln>
            <a:effectLst/>
          </p:spPr>
          <p:txBody>
            <a:bodyPr wrap="square" lIns="45719" tIns="45719" rIns="45719" bIns="45719" numCol="1" anchor="t">
              <a:noAutofit/>
            </a:bodyPr>
            <a:lstStyle/>
            <a:p>
              <a:endParaRPr/>
            </a:p>
          </p:txBody>
        </p:sp>
        <p:sp>
          <p:nvSpPr>
            <p:cNvPr id="6" name="Rectangle 23"/>
            <p:cNvSpPr/>
            <p:nvPr/>
          </p:nvSpPr>
          <p:spPr>
            <a:xfrm>
              <a:off x="8146672" y="630262"/>
              <a:ext cx="3401974" cy="7766026"/>
            </a:xfrm>
            <a:custGeom>
              <a:avLst/>
              <a:gdLst/>
              <a:ahLst/>
              <a:cxnLst>
                <a:cxn ang="0">
                  <a:pos x="wd2" y="hd2"/>
                </a:cxn>
                <a:cxn ang="5400000">
                  <a:pos x="wd2" y="hd2"/>
                </a:cxn>
                <a:cxn ang="10800000">
                  <a:pos x="wd2" y="hd2"/>
                </a:cxn>
                <a:cxn ang="16200000">
                  <a:pos x="wd2" y="hd2"/>
                </a:cxn>
              </a:cxnLst>
              <a:rect l="0" t="0" r="r" b="b"/>
              <a:pathLst>
                <a:path w="21600" h="21600" extrusionOk="0">
                  <a:moveTo>
                    <a:pt x="14692" y="0"/>
                  </a:moveTo>
                  <a:lnTo>
                    <a:pt x="21600" y="0"/>
                  </a:lnTo>
                  <a:lnTo>
                    <a:pt x="21600" y="21600"/>
                  </a:lnTo>
                  <a:lnTo>
                    <a:pt x="0" y="21600"/>
                  </a:lnTo>
                  <a:lnTo>
                    <a:pt x="14692" y="0"/>
                  </a:lnTo>
                  <a:close/>
                </a:path>
              </a:pathLst>
            </a:custGeom>
            <a:gradFill flip="none" rotWithShape="1">
              <a:gsLst>
                <a:gs pos="0">
                  <a:srgbClr val="6FB617">
                    <a:alpha val="10678"/>
                  </a:srgbClr>
                </a:gs>
                <a:gs pos="34999">
                  <a:srgbClr val="82D61B">
                    <a:alpha val="10678"/>
                  </a:srgbClr>
                </a:gs>
                <a:gs pos="100000">
                  <a:srgbClr val="82D61B">
                    <a:alpha val="10678"/>
                  </a:srgbClr>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defRPr>
              </a:pPr>
              <a:endParaRPr/>
            </a:p>
          </p:txBody>
        </p:sp>
        <p:sp>
          <p:nvSpPr>
            <p:cNvPr id="7" name="Rectangle 25"/>
            <p:cNvSpPr/>
            <p:nvPr/>
          </p:nvSpPr>
          <p:spPr>
            <a:xfrm>
              <a:off x="8624007" y="630262"/>
              <a:ext cx="2928231" cy="77660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0092" y="21600"/>
                  </a:lnTo>
                  <a:lnTo>
                    <a:pt x="0" y="0"/>
                  </a:lnTo>
                  <a:close/>
                </a:path>
              </a:pathLst>
            </a:custGeom>
            <a:solidFill>
              <a:srgbClr val="6FB617">
                <a:alpha val="57419"/>
              </a:srgbClr>
            </a:solidFill>
            <a:ln w="12700" cap="flat">
              <a:noFill/>
              <a:miter lim="400000"/>
            </a:ln>
            <a:effectLst>
              <a:reflection stA="43278" endPos="40000" dir="5400000" sy="-100000" algn="bl" rotWithShape="0"/>
            </a:effectLst>
          </p:spPr>
          <p:txBody>
            <a:bodyPr wrap="square" lIns="45719" tIns="45719" rIns="45719" bIns="45719" numCol="1" anchor="t">
              <a:noAutofit/>
            </a:bodyPr>
            <a:lstStyle/>
            <a:p>
              <a:pPr>
                <a:defRPr>
                  <a:solidFill>
                    <a:srgbClr val="8FCCE3"/>
                  </a:solidFill>
                </a:defRPr>
              </a:pPr>
              <a:endParaRPr/>
            </a:p>
          </p:txBody>
        </p:sp>
        <p:sp>
          <p:nvSpPr>
            <p:cNvPr id="8" name="Isosceles Triangle 26"/>
            <p:cNvSpPr/>
            <p:nvPr/>
          </p:nvSpPr>
          <p:spPr>
            <a:xfrm>
              <a:off x="7864836" y="4087149"/>
              <a:ext cx="3687402" cy="430913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6FB617">
                <a:alpha val="57419"/>
              </a:srgbClr>
            </a:solidFill>
            <a:ln w="12700" cap="flat">
              <a:noFill/>
              <a:miter lim="400000"/>
            </a:ln>
            <a:effectLst>
              <a:reflection stA="43278" endPos="40000" dir="5400000" sy="-100000" algn="bl" rotWithShape="0"/>
            </a:effectLst>
          </p:spPr>
          <p:txBody>
            <a:bodyPr wrap="square" lIns="45719" tIns="45719" rIns="45719" bIns="45719" numCol="1" anchor="t">
              <a:noAutofit/>
            </a:bodyPr>
            <a:lstStyle/>
            <a:p>
              <a:pPr>
                <a:defRPr>
                  <a:solidFill>
                    <a:srgbClr val="FFFFFF"/>
                  </a:solidFill>
                </a:defRPr>
              </a:pPr>
              <a:endParaRPr/>
            </a:p>
          </p:txBody>
        </p:sp>
        <p:sp>
          <p:nvSpPr>
            <p:cNvPr id="9" name="Rectangle 27"/>
            <p:cNvSpPr/>
            <p:nvPr/>
          </p:nvSpPr>
          <p:spPr>
            <a:xfrm>
              <a:off x="8319776" y="630262"/>
              <a:ext cx="3228871" cy="77660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8697" y="21600"/>
                  </a:lnTo>
                  <a:lnTo>
                    <a:pt x="0" y="0"/>
                  </a:lnTo>
                  <a:close/>
                </a:path>
              </a:pathLst>
            </a:custGeom>
            <a:solidFill>
              <a:srgbClr val="6FB617">
                <a:alpha val="41546"/>
              </a:srgbClr>
            </a:solidFill>
            <a:ln w="12700" cap="flat">
              <a:noFill/>
              <a:miter lim="400000"/>
            </a:ln>
            <a:effectLst/>
          </p:spPr>
          <p:txBody>
            <a:bodyPr wrap="square" lIns="45719" tIns="45719" rIns="45719" bIns="45719" numCol="1" anchor="t">
              <a:noAutofit/>
            </a:bodyPr>
            <a:lstStyle/>
            <a:p>
              <a:pPr>
                <a:defRPr>
                  <a:solidFill>
                    <a:srgbClr val="FFFFFF"/>
                  </a:solidFill>
                </a:defRPr>
              </a:pPr>
              <a:endParaRPr/>
            </a:p>
          </p:txBody>
        </p:sp>
        <p:sp>
          <p:nvSpPr>
            <p:cNvPr id="10" name="Rectangle 28"/>
            <p:cNvSpPr/>
            <p:nvPr/>
          </p:nvSpPr>
          <p:spPr>
            <a:xfrm>
              <a:off x="10089262" y="630262"/>
              <a:ext cx="1459383" cy="7766026"/>
            </a:xfrm>
            <a:custGeom>
              <a:avLst/>
              <a:gdLst/>
              <a:ahLst/>
              <a:cxnLst>
                <a:cxn ang="0">
                  <a:pos x="wd2" y="hd2"/>
                </a:cxn>
                <a:cxn ang="5400000">
                  <a:pos x="wd2" y="hd2"/>
                </a:cxn>
                <a:cxn ang="10800000">
                  <a:pos x="wd2" y="hd2"/>
                </a:cxn>
                <a:cxn ang="16200000">
                  <a:pos x="wd2" y="hd2"/>
                </a:cxn>
              </a:cxnLst>
              <a:rect l="0" t="0" r="r" b="b"/>
              <a:pathLst>
                <a:path w="21600" h="21600" extrusionOk="0">
                  <a:moveTo>
                    <a:pt x="17073" y="0"/>
                  </a:moveTo>
                  <a:lnTo>
                    <a:pt x="21600" y="0"/>
                  </a:lnTo>
                  <a:lnTo>
                    <a:pt x="21600" y="21600"/>
                  </a:lnTo>
                  <a:lnTo>
                    <a:pt x="0" y="21600"/>
                  </a:lnTo>
                  <a:lnTo>
                    <a:pt x="17073" y="0"/>
                  </a:lnTo>
                  <a:close/>
                </a:path>
              </a:pathLst>
            </a:custGeom>
            <a:gradFill flip="none" rotWithShape="1">
              <a:gsLst>
                <a:gs pos="0">
                  <a:srgbClr val="6FB617"/>
                </a:gs>
                <a:gs pos="34999">
                  <a:srgbClr val="6FB617"/>
                </a:gs>
                <a:gs pos="100000">
                  <a:srgbClr val="82D61B"/>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defRPr>
              </a:pPr>
              <a:endParaRPr/>
            </a:p>
          </p:txBody>
        </p:sp>
        <p:sp>
          <p:nvSpPr>
            <p:cNvPr id="11" name="Rectangle 29"/>
            <p:cNvSpPr/>
            <p:nvPr/>
          </p:nvSpPr>
          <p:spPr>
            <a:xfrm>
              <a:off x="10134816" y="630262"/>
              <a:ext cx="1413829" cy="77660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19173" y="21600"/>
                  </a:lnTo>
                  <a:lnTo>
                    <a:pt x="0" y="0"/>
                  </a:lnTo>
                  <a:close/>
                </a:path>
              </a:pathLst>
            </a:custGeom>
            <a:solidFill>
              <a:srgbClr val="82D61B">
                <a:alpha val="41546"/>
              </a:srgbClr>
            </a:solidFill>
            <a:ln w="12700" cap="flat">
              <a:noFill/>
              <a:miter lim="400000"/>
            </a:ln>
            <a:effectLst/>
          </p:spPr>
          <p:txBody>
            <a:bodyPr wrap="square" lIns="45719" tIns="45719" rIns="45719" bIns="45719" numCol="1" anchor="t">
              <a:noAutofit/>
            </a:bodyPr>
            <a:lstStyle/>
            <a:p>
              <a:pPr>
                <a:defRPr>
                  <a:solidFill>
                    <a:srgbClr val="FFFFFF"/>
                  </a:solidFill>
                </a:defRPr>
              </a:pPr>
              <a:endParaRPr/>
            </a:p>
          </p:txBody>
        </p:sp>
        <p:sp>
          <p:nvSpPr>
            <p:cNvPr id="12" name="Isosceles Triangle 30"/>
            <p:cNvSpPr/>
            <p:nvPr/>
          </p:nvSpPr>
          <p:spPr>
            <a:xfrm>
              <a:off x="9493038" y="4700003"/>
              <a:ext cx="2055609" cy="369628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82D61B">
                <a:alpha val="41546"/>
              </a:srgbClr>
            </a:solidFill>
            <a:ln w="12700" cap="flat">
              <a:noFill/>
              <a:miter lim="400000"/>
            </a:ln>
            <a:effectLst/>
          </p:spPr>
          <p:txBody>
            <a:bodyPr wrap="square" lIns="45719" tIns="45719" rIns="45719" bIns="45719" numCol="1" anchor="t">
              <a:noAutofit/>
            </a:bodyPr>
            <a:lstStyle/>
            <a:p>
              <a:pPr>
                <a:defRPr>
                  <a:solidFill>
                    <a:srgbClr val="FFFFFF"/>
                  </a:solidFill>
                </a:defRPr>
              </a:pPr>
              <a:endParaRPr/>
            </a:p>
          </p:txBody>
        </p:sp>
        <p:sp>
          <p:nvSpPr>
            <p:cNvPr id="13" name="Isosceles Triangle 18"/>
            <p:cNvSpPr/>
            <p:nvPr/>
          </p:nvSpPr>
          <p:spPr>
            <a:xfrm rot="10800000">
              <a:off x="0" y="0"/>
              <a:ext cx="2420572" cy="805066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82D61B">
                <a:alpha val="79507"/>
              </a:srgbClr>
            </a:solidFill>
            <a:ln w="12700" cap="flat">
              <a:noFill/>
              <a:miter lim="400000"/>
            </a:ln>
            <a:effectLst/>
          </p:spPr>
          <p:txBody>
            <a:bodyPr wrap="square" lIns="45719" tIns="45719" rIns="45719" bIns="45719" numCol="1" anchor="t">
              <a:noAutofit/>
            </a:bodyPr>
            <a:lstStyle/>
            <a:p>
              <a:pPr>
                <a:defRPr>
                  <a:solidFill>
                    <a:srgbClr val="FFFFFF"/>
                  </a:solidFill>
                </a:defRPr>
              </a:pPr>
              <a:endParaRPr/>
            </a:p>
          </p:txBody>
        </p:sp>
      </p:grpSp>
      <p:pic>
        <p:nvPicPr>
          <p:cNvPr id="15" name="Immagine" descr="Immagine"/>
          <p:cNvPicPr>
            <a:picLocks noChangeAspect="1"/>
          </p:cNvPicPr>
          <p:nvPr/>
        </p:nvPicPr>
        <p:blipFill>
          <a:blip r:embed="rId4" cstate="print">
            <a:extLst/>
          </a:blip>
          <a:stretch>
            <a:fillRect/>
          </a:stretch>
        </p:blipFill>
        <p:spPr>
          <a:xfrm>
            <a:off x="3889070" y="342139"/>
            <a:ext cx="2292960" cy="750822"/>
          </a:xfrm>
          <a:prstGeom prst="rect">
            <a:avLst/>
          </a:prstGeom>
          <a:ln w="12700">
            <a:miter lim="400000"/>
          </a:ln>
        </p:spPr>
      </p:pic>
      <p:pic>
        <p:nvPicPr>
          <p:cNvPr id="16" name="Immagine" descr="Immagine"/>
          <p:cNvPicPr>
            <a:picLocks noChangeAspect="1"/>
          </p:cNvPicPr>
          <p:nvPr/>
        </p:nvPicPr>
        <p:blipFill>
          <a:blip r:embed="rId5" cstate="print">
            <a:extLst/>
          </a:blip>
          <a:stretch>
            <a:fillRect/>
          </a:stretch>
        </p:blipFill>
        <p:spPr>
          <a:xfrm>
            <a:off x="1926909" y="6113743"/>
            <a:ext cx="6217099" cy="1335308"/>
          </a:xfrm>
          <a:prstGeom prst="rect">
            <a:avLst/>
          </a:prstGeom>
          <a:ln w="12700">
            <a:miter lim="400000"/>
          </a:ln>
        </p:spPr>
      </p:pic>
      <p:sp>
        <p:nvSpPr>
          <p:cNvPr id="17" name="Titolo Testo"/>
          <p:cNvSpPr txBox="1">
            <a:spLocks noGrp="1"/>
          </p:cNvSpPr>
          <p:nvPr>
            <p:ph type="title"/>
          </p:nvPr>
        </p:nvSpPr>
        <p:spPr>
          <a:xfrm>
            <a:off x="503237" y="301625"/>
            <a:ext cx="9063038" cy="12588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Titolo Testo</a:t>
            </a:r>
          </a:p>
        </p:txBody>
      </p:sp>
      <p:sp>
        <p:nvSpPr>
          <p:cNvPr id="18" name="Corpo livello uno…"/>
          <p:cNvSpPr txBox="1">
            <a:spLocks noGrp="1"/>
          </p:cNvSpPr>
          <p:nvPr>
            <p:ph type="body" idx="1"/>
          </p:nvPr>
        </p:nvSpPr>
        <p:spPr>
          <a:xfrm>
            <a:off x="503237" y="1762125"/>
            <a:ext cx="9063038" cy="49879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Corpo livello uno</a:t>
            </a:r>
          </a:p>
          <a:p>
            <a:pPr lvl="1"/>
            <a:r>
              <a:t>Corpo livello due</a:t>
            </a:r>
          </a:p>
          <a:p>
            <a:pPr lvl="2"/>
            <a:r>
              <a:t>Corpo livello tre</a:t>
            </a:r>
          </a:p>
          <a:p>
            <a:pPr lvl="3"/>
            <a:r>
              <a:t>Corpo livello quattro</a:t>
            </a:r>
          </a:p>
          <a:p>
            <a:pPr lvl="4"/>
            <a:r>
              <a:t>Corpo livello cinque</a:t>
            </a:r>
          </a:p>
        </p:txBody>
      </p:sp>
      <p:sp>
        <p:nvSpPr>
          <p:cNvPr id="19" name="Numero diapositiva"/>
          <p:cNvSpPr txBox="1">
            <a:spLocks noGrp="1"/>
          </p:cNvSpPr>
          <p:nvPr>
            <p:ph type="sldNum" sz="quarter" idx="2"/>
          </p:nvPr>
        </p:nvSpPr>
        <p:spPr>
          <a:xfrm>
            <a:off x="7451574" y="5984415"/>
            <a:ext cx="208114" cy="202533"/>
          </a:xfrm>
          <a:prstGeom prst="rect">
            <a:avLst/>
          </a:prstGeom>
          <a:ln w="12700">
            <a:miter lim="400000"/>
          </a:ln>
        </p:spPr>
        <p:txBody>
          <a:bodyPr wrap="none" lIns="37765" tIns="37765" rIns="37765" bIns="37765" anchor="ctr">
            <a:spAutoFit/>
          </a:bodyPr>
          <a:lstStyle>
            <a:lvl1pPr algn="r" defTabSz="503237">
              <a:lnSpc>
                <a:spcPct val="100000"/>
              </a:lnSpc>
              <a:defRPr sz="900">
                <a:solidFill>
                  <a:srgbClr val="90C226"/>
                </a:solidFill>
                <a:latin typeface="Trebuchet MS"/>
                <a:ea typeface="Trebuchet MS"/>
                <a:cs typeface="Trebuchet MS"/>
                <a:sym typeface="Trebuchet MS"/>
              </a:defRPr>
            </a:lvl1pPr>
          </a:lstStyle>
          <a:p>
            <a:fld id="{86CB4B4D-7CA3-9044-876B-883B54F8677D}" type="slidenum">
              <a:rPr/>
              <a:pPr/>
              <a:t>‹#›</a:t>
            </a:fld>
            <a:endParaRPr/>
          </a:p>
        </p:txBody>
      </p:sp>
    </p:spTree>
  </p:cSld>
  <p:clrMap bg1="lt1" tx1="dk1" bg2="lt2" tx2="dk2" accent1="accent1" accent2="accent2" accent3="accent3" accent4="accent4" accent5="accent5" accent6="accent6" hlink="hlink" folHlink="folHlink"/>
  <p:sldLayoutIdLst>
    <p:sldLayoutId id="2147483649" r:id="rId1"/>
  </p:sldLayoutIdLst>
  <p:transition spd="med"/>
  <p:txStyles>
    <p:titleStyle>
      <a:lvl1pPr marL="0" marR="0" indent="0" algn="ctr" defTabSz="449262" rtl="0" latinLnBrk="0">
        <a:lnSpc>
          <a:spcPct val="93000"/>
        </a:lnSpc>
        <a:spcBef>
          <a:spcPts val="0"/>
        </a:spcBef>
        <a:spcAft>
          <a:spcPts val="0"/>
        </a:spcAft>
        <a:buClrTx/>
        <a:buSzTx/>
        <a:buFontTx/>
        <a:buNone/>
        <a:tabLst/>
        <a:defRPr sz="4400" b="0" i="0" u="none" strike="noStrike" cap="none" spc="0" baseline="0">
          <a:solidFill>
            <a:srgbClr val="000000"/>
          </a:solidFill>
          <a:uFillTx/>
          <a:latin typeface="Arial"/>
          <a:ea typeface="Arial"/>
          <a:cs typeface="Arial"/>
          <a:sym typeface="Arial"/>
        </a:defRPr>
      </a:lvl1pPr>
      <a:lvl2pPr marL="0" marR="0" indent="0" algn="ctr" defTabSz="449262" rtl="0" latinLnBrk="0">
        <a:lnSpc>
          <a:spcPct val="93000"/>
        </a:lnSpc>
        <a:spcBef>
          <a:spcPts val="0"/>
        </a:spcBef>
        <a:spcAft>
          <a:spcPts val="0"/>
        </a:spcAft>
        <a:buClrTx/>
        <a:buSzTx/>
        <a:buFontTx/>
        <a:buNone/>
        <a:tabLst/>
        <a:defRPr sz="4400" b="0" i="0" u="none" strike="noStrike" cap="none" spc="0" baseline="0">
          <a:solidFill>
            <a:srgbClr val="000000"/>
          </a:solidFill>
          <a:uFillTx/>
          <a:latin typeface="Arial"/>
          <a:ea typeface="Arial"/>
          <a:cs typeface="Arial"/>
          <a:sym typeface="Arial"/>
        </a:defRPr>
      </a:lvl2pPr>
      <a:lvl3pPr marL="0" marR="0" indent="0" algn="ctr" defTabSz="449262" rtl="0" latinLnBrk="0">
        <a:lnSpc>
          <a:spcPct val="93000"/>
        </a:lnSpc>
        <a:spcBef>
          <a:spcPts val="0"/>
        </a:spcBef>
        <a:spcAft>
          <a:spcPts val="0"/>
        </a:spcAft>
        <a:buClrTx/>
        <a:buSzTx/>
        <a:buFontTx/>
        <a:buNone/>
        <a:tabLst/>
        <a:defRPr sz="4400" b="0" i="0" u="none" strike="noStrike" cap="none" spc="0" baseline="0">
          <a:solidFill>
            <a:srgbClr val="000000"/>
          </a:solidFill>
          <a:uFillTx/>
          <a:latin typeface="Arial"/>
          <a:ea typeface="Arial"/>
          <a:cs typeface="Arial"/>
          <a:sym typeface="Arial"/>
        </a:defRPr>
      </a:lvl3pPr>
      <a:lvl4pPr marL="0" marR="0" indent="0" algn="ctr" defTabSz="449262" rtl="0" latinLnBrk="0">
        <a:lnSpc>
          <a:spcPct val="93000"/>
        </a:lnSpc>
        <a:spcBef>
          <a:spcPts val="0"/>
        </a:spcBef>
        <a:spcAft>
          <a:spcPts val="0"/>
        </a:spcAft>
        <a:buClrTx/>
        <a:buSzTx/>
        <a:buFontTx/>
        <a:buNone/>
        <a:tabLst/>
        <a:defRPr sz="4400" b="0" i="0" u="none" strike="noStrike" cap="none" spc="0" baseline="0">
          <a:solidFill>
            <a:srgbClr val="000000"/>
          </a:solidFill>
          <a:uFillTx/>
          <a:latin typeface="Arial"/>
          <a:ea typeface="Arial"/>
          <a:cs typeface="Arial"/>
          <a:sym typeface="Arial"/>
        </a:defRPr>
      </a:lvl4pPr>
      <a:lvl5pPr marL="0" marR="0" indent="0" algn="ctr" defTabSz="449262" rtl="0" latinLnBrk="0">
        <a:lnSpc>
          <a:spcPct val="93000"/>
        </a:lnSpc>
        <a:spcBef>
          <a:spcPts val="0"/>
        </a:spcBef>
        <a:spcAft>
          <a:spcPts val="0"/>
        </a:spcAft>
        <a:buClrTx/>
        <a:buSzTx/>
        <a:buFontTx/>
        <a:buNone/>
        <a:tabLst/>
        <a:defRPr sz="4400" b="0" i="0" u="none" strike="noStrike" cap="none" spc="0" baseline="0">
          <a:solidFill>
            <a:srgbClr val="000000"/>
          </a:solidFill>
          <a:uFillTx/>
          <a:latin typeface="Arial"/>
          <a:ea typeface="Arial"/>
          <a:cs typeface="Arial"/>
          <a:sym typeface="Arial"/>
        </a:defRPr>
      </a:lvl5pPr>
      <a:lvl6pPr marL="0" marR="0" indent="457200" algn="ctr" defTabSz="449262" rtl="0" latinLnBrk="0">
        <a:lnSpc>
          <a:spcPct val="93000"/>
        </a:lnSpc>
        <a:spcBef>
          <a:spcPts val="0"/>
        </a:spcBef>
        <a:spcAft>
          <a:spcPts val="0"/>
        </a:spcAft>
        <a:buClrTx/>
        <a:buSzTx/>
        <a:buFontTx/>
        <a:buNone/>
        <a:tabLst/>
        <a:defRPr sz="4400" b="0" i="0" u="none" strike="noStrike" cap="none" spc="0" baseline="0">
          <a:solidFill>
            <a:srgbClr val="000000"/>
          </a:solidFill>
          <a:uFillTx/>
          <a:latin typeface="Arial"/>
          <a:ea typeface="Arial"/>
          <a:cs typeface="Arial"/>
          <a:sym typeface="Arial"/>
        </a:defRPr>
      </a:lvl6pPr>
      <a:lvl7pPr marL="0" marR="0" indent="914400" algn="ctr" defTabSz="449262" rtl="0" latinLnBrk="0">
        <a:lnSpc>
          <a:spcPct val="93000"/>
        </a:lnSpc>
        <a:spcBef>
          <a:spcPts val="0"/>
        </a:spcBef>
        <a:spcAft>
          <a:spcPts val="0"/>
        </a:spcAft>
        <a:buClrTx/>
        <a:buSzTx/>
        <a:buFontTx/>
        <a:buNone/>
        <a:tabLst/>
        <a:defRPr sz="4400" b="0" i="0" u="none" strike="noStrike" cap="none" spc="0" baseline="0">
          <a:solidFill>
            <a:srgbClr val="000000"/>
          </a:solidFill>
          <a:uFillTx/>
          <a:latin typeface="Arial"/>
          <a:ea typeface="Arial"/>
          <a:cs typeface="Arial"/>
          <a:sym typeface="Arial"/>
        </a:defRPr>
      </a:lvl7pPr>
      <a:lvl8pPr marL="0" marR="0" indent="1371600" algn="ctr" defTabSz="449262" rtl="0" latinLnBrk="0">
        <a:lnSpc>
          <a:spcPct val="93000"/>
        </a:lnSpc>
        <a:spcBef>
          <a:spcPts val="0"/>
        </a:spcBef>
        <a:spcAft>
          <a:spcPts val="0"/>
        </a:spcAft>
        <a:buClrTx/>
        <a:buSzTx/>
        <a:buFontTx/>
        <a:buNone/>
        <a:tabLst/>
        <a:defRPr sz="4400" b="0" i="0" u="none" strike="noStrike" cap="none" spc="0" baseline="0">
          <a:solidFill>
            <a:srgbClr val="000000"/>
          </a:solidFill>
          <a:uFillTx/>
          <a:latin typeface="Arial"/>
          <a:ea typeface="Arial"/>
          <a:cs typeface="Arial"/>
          <a:sym typeface="Arial"/>
        </a:defRPr>
      </a:lvl8pPr>
      <a:lvl9pPr marL="0" marR="0" indent="1828800" algn="ctr" defTabSz="449262" rtl="0" latinLnBrk="0">
        <a:lnSpc>
          <a:spcPct val="93000"/>
        </a:lnSpc>
        <a:spcBef>
          <a:spcPts val="0"/>
        </a:spcBef>
        <a:spcAft>
          <a:spcPts val="0"/>
        </a:spcAft>
        <a:buClrTx/>
        <a:buSzTx/>
        <a:buFontTx/>
        <a:buNone/>
        <a:tabLst/>
        <a:defRPr sz="4400" b="0" i="0" u="none" strike="noStrike" cap="none" spc="0" baseline="0">
          <a:solidFill>
            <a:srgbClr val="000000"/>
          </a:solidFill>
          <a:uFillTx/>
          <a:latin typeface="Arial"/>
          <a:ea typeface="Arial"/>
          <a:cs typeface="Arial"/>
          <a:sym typeface="Arial"/>
        </a:defRPr>
      </a:lvl9pPr>
    </p:titleStyle>
    <p:bodyStyle>
      <a:lvl1pPr marL="342900" marR="0" indent="-342900" algn="ctr" defTabSz="449262" rtl="0" latinLnBrk="0">
        <a:lnSpc>
          <a:spcPct val="93000"/>
        </a:lnSpc>
        <a:spcBef>
          <a:spcPts val="0"/>
        </a:spcBef>
        <a:spcAft>
          <a:spcPts val="0"/>
        </a:spcAft>
        <a:buClrTx/>
        <a:buSzTx/>
        <a:buFontTx/>
        <a:buNone/>
        <a:tabLst/>
        <a:defRPr sz="3200" b="0" i="0" u="none" strike="noStrike" cap="none" spc="0" baseline="0">
          <a:solidFill>
            <a:srgbClr val="000000"/>
          </a:solidFill>
          <a:uFillTx/>
          <a:latin typeface="Arial"/>
          <a:ea typeface="Arial"/>
          <a:cs typeface="Arial"/>
          <a:sym typeface="Arial"/>
        </a:defRPr>
      </a:lvl1pPr>
      <a:lvl2pPr marL="342900" marR="0" indent="0" algn="ctr" defTabSz="449262" rtl="0" latinLnBrk="0">
        <a:lnSpc>
          <a:spcPct val="93000"/>
        </a:lnSpc>
        <a:spcBef>
          <a:spcPts val="0"/>
        </a:spcBef>
        <a:spcAft>
          <a:spcPts val="0"/>
        </a:spcAft>
        <a:buClrTx/>
        <a:buSzTx/>
        <a:buFontTx/>
        <a:buNone/>
        <a:tabLst/>
        <a:defRPr sz="3200" b="0" i="0" u="none" strike="noStrike" cap="none" spc="0" baseline="0">
          <a:solidFill>
            <a:srgbClr val="000000"/>
          </a:solidFill>
          <a:uFillTx/>
          <a:latin typeface="Arial"/>
          <a:ea typeface="Arial"/>
          <a:cs typeface="Arial"/>
          <a:sym typeface="Arial"/>
        </a:defRPr>
      </a:lvl2pPr>
      <a:lvl3pPr marL="342900" marR="0" indent="0" algn="ctr" defTabSz="449262" rtl="0" latinLnBrk="0">
        <a:lnSpc>
          <a:spcPct val="93000"/>
        </a:lnSpc>
        <a:spcBef>
          <a:spcPts val="0"/>
        </a:spcBef>
        <a:spcAft>
          <a:spcPts val="0"/>
        </a:spcAft>
        <a:buClrTx/>
        <a:buSzTx/>
        <a:buFontTx/>
        <a:buNone/>
        <a:tabLst/>
        <a:defRPr sz="3200" b="0" i="0" u="none" strike="noStrike" cap="none" spc="0" baseline="0">
          <a:solidFill>
            <a:srgbClr val="000000"/>
          </a:solidFill>
          <a:uFillTx/>
          <a:latin typeface="Arial"/>
          <a:ea typeface="Arial"/>
          <a:cs typeface="Arial"/>
          <a:sym typeface="Arial"/>
        </a:defRPr>
      </a:lvl3pPr>
      <a:lvl4pPr marL="342900" marR="0" indent="0" algn="ctr" defTabSz="449262" rtl="0" latinLnBrk="0">
        <a:lnSpc>
          <a:spcPct val="93000"/>
        </a:lnSpc>
        <a:spcBef>
          <a:spcPts val="0"/>
        </a:spcBef>
        <a:spcAft>
          <a:spcPts val="0"/>
        </a:spcAft>
        <a:buClrTx/>
        <a:buSzTx/>
        <a:buFontTx/>
        <a:buNone/>
        <a:tabLst/>
        <a:defRPr sz="3200" b="0" i="0" u="none" strike="noStrike" cap="none" spc="0" baseline="0">
          <a:solidFill>
            <a:srgbClr val="000000"/>
          </a:solidFill>
          <a:uFillTx/>
          <a:latin typeface="Arial"/>
          <a:ea typeface="Arial"/>
          <a:cs typeface="Arial"/>
          <a:sym typeface="Arial"/>
        </a:defRPr>
      </a:lvl4pPr>
      <a:lvl5pPr marL="342900" marR="0" indent="0" algn="ctr" defTabSz="449262" rtl="0" latinLnBrk="0">
        <a:lnSpc>
          <a:spcPct val="93000"/>
        </a:lnSpc>
        <a:spcBef>
          <a:spcPts val="0"/>
        </a:spcBef>
        <a:spcAft>
          <a:spcPts val="0"/>
        </a:spcAft>
        <a:buClrTx/>
        <a:buSzTx/>
        <a:buFontTx/>
        <a:buNone/>
        <a:tabLst/>
        <a:defRPr sz="3200" b="0" i="0" u="none" strike="noStrike" cap="none" spc="0" baseline="0">
          <a:solidFill>
            <a:srgbClr val="000000"/>
          </a:solidFill>
          <a:uFillTx/>
          <a:latin typeface="Arial"/>
          <a:ea typeface="Arial"/>
          <a:cs typeface="Arial"/>
          <a:sym typeface="Arial"/>
        </a:defRPr>
      </a:lvl5pPr>
      <a:lvl6pPr marL="342900" marR="0" indent="457200" algn="ctr" defTabSz="449262" rtl="0" latinLnBrk="0">
        <a:lnSpc>
          <a:spcPct val="93000"/>
        </a:lnSpc>
        <a:spcBef>
          <a:spcPts val="0"/>
        </a:spcBef>
        <a:spcAft>
          <a:spcPts val="0"/>
        </a:spcAft>
        <a:buClrTx/>
        <a:buSzTx/>
        <a:buFontTx/>
        <a:buNone/>
        <a:tabLst/>
        <a:defRPr sz="3200" b="0" i="0" u="none" strike="noStrike" cap="none" spc="0" baseline="0">
          <a:solidFill>
            <a:srgbClr val="000000"/>
          </a:solidFill>
          <a:uFillTx/>
          <a:latin typeface="Arial"/>
          <a:ea typeface="Arial"/>
          <a:cs typeface="Arial"/>
          <a:sym typeface="Arial"/>
        </a:defRPr>
      </a:lvl6pPr>
      <a:lvl7pPr marL="342900" marR="0" indent="914400" algn="ctr" defTabSz="449262" rtl="0" latinLnBrk="0">
        <a:lnSpc>
          <a:spcPct val="93000"/>
        </a:lnSpc>
        <a:spcBef>
          <a:spcPts val="0"/>
        </a:spcBef>
        <a:spcAft>
          <a:spcPts val="0"/>
        </a:spcAft>
        <a:buClrTx/>
        <a:buSzTx/>
        <a:buFontTx/>
        <a:buNone/>
        <a:tabLst/>
        <a:defRPr sz="3200" b="0" i="0" u="none" strike="noStrike" cap="none" spc="0" baseline="0">
          <a:solidFill>
            <a:srgbClr val="000000"/>
          </a:solidFill>
          <a:uFillTx/>
          <a:latin typeface="Arial"/>
          <a:ea typeface="Arial"/>
          <a:cs typeface="Arial"/>
          <a:sym typeface="Arial"/>
        </a:defRPr>
      </a:lvl7pPr>
      <a:lvl8pPr marL="342900" marR="0" indent="1371600" algn="ctr" defTabSz="449262" rtl="0" latinLnBrk="0">
        <a:lnSpc>
          <a:spcPct val="93000"/>
        </a:lnSpc>
        <a:spcBef>
          <a:spcPts val="0"/>
        </a:spcBef>
        <a:spcAft>
          <a:spcPts val="0"/>
        </a:spcAft>
        <a:buClrTx/>
        <a:buSzTx/>
        <a:buFontTx/>
        <a:buNone/>
        <a:tabLst/>
        <a:defRPr sz="3200" b="0" i="0" u="none" strike="noStrike" cap="none" spc="0" baseline="0">
          <a:solidFill>
            <a:srgbClr val="000000"/>
          </a:solidFill>
          <a:uFillTx/>
          <a:latin typeface="Arial"/>
          <a:ea typeface="Arial"/>
          <a:cs typeface="Arial"/>
          <a:sym typeface="Arial"/>
        </a:defRPr>
      </a:lvl8pPr>
      <a:lvl9pPr marL="342900" marR="0" indent="1828800" algn="ctr" defTabSz="449262" rtl="0" latinLnBrk="0">
        <a:lnSpc>
          <a:spcPct val="93000"/>
        </a:lnSpc>
        <a:spcBef>
          <a:spcPts val="0"/>
        </a:spcBef>
        <a:spcAft>
          <a:spcPts val="0"/>
        </a:spcAft>
        <a:buClrTx/>
        <a:buSzTx/>
        <a:buFontTx/>
        <a:buNone/>
        <a:tabLst/>
        <a:defRPr sz="3200" b="0" i="0" u="none" strike="noStrike" cap="none" spc="0" baseline="0">
          <a:solidFill>
            <a:srgbClr val="000000"/>
          </a:solidFill>
          <a:uFillTx/>
          <a:latin typeface="Arial"/>
          <a:ea typeface="Arial"/>
          <a:cs typeface="Arial"/>
          <a:sym typeface="Arial"/>
        </a:defRPr>
      </a:lvl9pPr>
    </p:bodyStyle>
    <p:otherStyle>
      <a:lvl1pPr marL="0" marR="0" indent="0" algn="r" defTabSz="503237"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Trebuchet MS"/>
        </a:defRPr>
      </a:lvl1pPr>
      <a:lvl2pPr marL="0" marR="0" indent="0" algn="r" defTabSz="503237"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Trebuchet MS"/>
        </a:defRPr>
      </a:lvl2pPr>
      <a:lvl3pPr marL="0" marR="0" indent="0" algn="r" defTabSz="503237"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Trebuchet MS"/>
        </a:defRPr>
      </a:lvl3pPr>
      <a:lvl4pPr marL="0" marR="0" indent="0" algn="r" defTabSz="503237"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Trebuchet MS"/>
        </a:defRPr>
      </a:lvl4pPr>
      <a:lvl5pPr marL="0" marR="0" indent="0" algn="r" defTabSz="503237"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Trebuchet MS"/>
        </a:defRPr>
      </a:lvl5pPr>
      <a:lvl6pPr marL="0" marR="0" indent="0" algn="r" defTabSz="503237"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Trebuchet MS"/>
        </a:defRPr>
      </a:lvl6pPr>
      <a:lvl7pPr marL="0" marR="0" indent="0" algn="r" defTabSz="503237"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Trebuchet MS"/>
        </a:defRPr>
      </a:lvl7pPr>
      <a:lvl8pPr marL="0" marR="0" indent="0" algn="r" defTabSz="503237"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Trebuchet MS"/>
        </a:defRPr>
      </a:lvl8pPr>
      <a:lvl9pPr marL="0" marR="0" indent="0" algn="r" defTabSz="503237"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Trebuchet M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1.png"/><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 Id="rId9" Type="http://schemas.openxmlformats.org/officeDocument/2006/relationships/image" Target="../media/image39.png"/></Relationships>
</file>

<file path=ppt/slides/_rels/slide1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9.png"/><Relationship Id="rId3" Type="http://schemas.openxmlformats.org/officeDocument/2006/relationships/image" Target="../media/image41.png"/><Relationship Id="rId7" Type="http://schemas.openxmlformats.org/officeDocument/2006/relationships/image" Target="../media/image44.png"/><Relationship Id="rId12" Type="http://schemas.openxmlformats.org/officeDocument/2006/relationships/image" Target="../media/image48.png"/><Relationship Id="rId2" Type="http://schemas.openxmlformats.org/officeDocument/2006/relationships/image" Target="../media/image31.png"/><Relationship Id="rId1" Type="http://schemas.openxmlformats.org/officeDocument/2006/relationships/slideLayout" Target="../slideLayouts/slideLayout1.xml"/><Relationship Id="rId6" Type="http://schemas.openxmlformats.org/officeDocument/2006/relationships/image" Target="../media/image36.png"/><Relationship Id="rId11" Type="http://schemas.openxmlformats.org/officeDocument/2006/relationships/image" Target="../media/image47.png"/><Relationship Id="rId5" Type="http://schemas.openxmlformats.org/officeDocument/2006/relationships/image" Target="../media/image43.png"/><Relationship Id="rId10" Type="http://schemas.openxmlformats.org/officeDocument/2006/relationships/image" Target="../media/image46.png"/><Relationship Id="rId4" Type="http://schemas.openxmlformats.org/officeDocument/2006/relationships/image" Target="../media/image42.png"/><Relationship Id="rId9" Type="http://schemas.openxmlformats.org/officeDocument/2006/relationships/image" Target="../media/image4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50.png"/></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image" Target="../media/image28.png"/><Relationship Id="rId1" Type="http://schemas.openxmlformats.org/officeDocument/2006/relationships/slideLayout" Target="../slideLayouts/slideLayout1.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22.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9.png"/><Relationship Id="rId7" Type="http://schemas.openxmlformats.org/officeDocument/2006/relationships/image" Target="../media/image56.png"/><Relationship Id="rId2" Type="http://schemas.openxmlformats.org/officeDocument/2006/relationships/image" Target="../media/image58.png"/><Relationship Id="rId1"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image" Target="../media/image61.png"/><Relationship Id="rId4" Type="http://schemas.openxmlformats.org/officeDocument/2006/relationships/image" Target="../media/image60.png"/></Relationships>
</file>

<file path=ppt/slides/_rels/slide23.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image" Target="../media/image62.png"/><Relationship Id="rId1" Type="http://schemas.openxmlformats.org/officeDocument/2006/relationships/slideLayout" Target="../slideLayouts/slideLayout1.xml"/><Relationship Id="rId6" Type="http://schemas.openxmlformats.org/officeDocument/2006/relationships/image" Target="../media/image66.png"/><Relationship Id="rId5" Type="http://schemas.openxmlformats.org/officeDocument/2006/relationships/image" Target="../media/image65.png"/><Relationship Id="rId10" Type="http://schemas.openxmlformats.org/officeDocument/2006/relationships/image" Target="../media/image56.png"/><Relationship Id="rId4" Type="http://schemas.openxmlformats.org/officeDocument/2006/relationships/image" Target="../media/image64.png"/><Relationship Id="rId9" Type="http://schemas.openxmlformats.org/officeDocument/2006/relationships/image" Target="../media/image28.png"/></Relationships>
</file>

<file path=ppt/slides/_rels/slide2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7.png"/><Relationship Id="rId7" Type="http://schemas.openxmlformats.org/officeDocument/2006/relationships/image" Target="../media/image24.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image.png" descr="image.png"/>
          <p:cNvPicPr>
            <a:picLocks noChangeAspect="1"/>
          </p:cNvPicPr>
          <p:nvPr/>
        </p:nvPicPr>
        <p:blipFill>
          <a:blip r:embed="rId2" cstate="print">
            <a:extLst/>
          </a:blip>
          <a:stretch>
            <a:fillRect/>
          </a:stretch>
        </p:blipFill>
        <p:spPr>
          <a:xfrm>
            <a:off x="3154362" y="3041650"/>
            <a:ext cx="3762376" cy="2676525"/>
          </a:xfrm>
          <a:prstGeom prst="rect">
            <a:avLst/>
          </a:prstGeom>
          <a:ln w="12700">
            <a:miter lim="400000"/>
          </a:ln>
        </p:spPr>
      </p:pic>
      <p:sp>
        <p:nvSpPr>
          <p:cNvPr id="36" name="Small taste training"/>
          <p:cNvSpPr txBox="1">
            <a:spLocks noGrp="1"/>
          </p:cNvSpPr>
          <p:nvPr>
            <p:ph type="ctrTitle" idx="4294967295"/>
          </p:nvPr>
        </p:nvSpPr>
        <p:spPr>
          <a:xfrm>
            <a:off x="503237" y="1461293"/>
            <a:ext cx="9070976" cy="750821"/>
          </a:xfrm>
          <a:prstGeom prst="rect">
            <a:avLst/>
          </a:prstGeom>
        </p:spPr>
        <p:txBody>
          <a:bodyPr lIns="0" tIns="0" rIns="0" bIns="0" anchor="ctr">
            <a:normAutofit fontScale="90000"/>
          </a:bodyPr>
          <a:lstStyle>
            <a:lvl1pPr defTabSz="503237">
              <a:lnSpc>
                <a:spcPct val="100000"/>
              </a:lnSpc>
              <a:defRPr sz="5000">
                <a:solidFill>
                  <a:srgbClr val="0D64BF"/>
                </a:solidFill>
                <a:latin typeface="Trebuchet MS"/>
                <a:ea typeface="Trebuchet MS"/>
                <a:cs typeface="Trebuchet MS"/>
                <a:sym typeface="Trebuchet MS"/>
              </a:defRPr>
            </a:lvl1pPr>
          </a:lstStyle>
          <a:p>
            <a:r>
              <a:rPr lang="el-GR" dirty="0" smtClean="0"/>
              <a:t>Μικρή Εκπαίδευση Γεύσης</a:t>
            </a:r>
            <a:endParaRPr dirty="0"/>
          </a:p>
        </p:txBody>
      </p:sp>
      <p:sp>
        <p:nvSpPr>
          <p:cNvPr id="37" name="sensory evaluation of virgin olive oils"/>
          <p:cNvSpPr txBox="1">
            <a:spLocks noGrp="1"/>
          </p:cNvSpPr>
          <p:nvPr>
            <p:ph type="subTitle" sz="quarter" idx="4294967295"/>
          </p:nvPr>
        </p:nvSpPr>
        <p:spPr>
          <a:xfrm>
            <a:off x="503237" y="2171104"/>
            <a:ext cx="9070976" cy="657556"/>
          </a:xfrm>
          <a:prstGeom prst="rect">
            <a:avLst/>
          </a:prstGeom>
        </p:spPr>
        <p:txBody>
          <a:bodyPr lIns="0" tIns="0" rIns="0" bIns="0" anchor="ctr"/>
          <a:lstStyle>
            <a:lvl1pPr marL="0" indent="0" defTabSz="503237">
              <a:lnSpc>
                <a:spcPct val="100000"/>
              </a:lnSpc>
              <a:spcBef>
                <a:spcPts val="1100"/>
              </a:spcBef>
              <a:defRPr sz="2200">
                <a:solidFill>
                  <a:srgbClr val="808080"/>
                </a:solidFill>
                <a:latin typeface="Trebuchet MS"/>
                <a:ea typeface="Trebuchet MS"/>
                <a:cs typeface="Trebuchet MS"/>
                <a:sym typeface="Trebuchet MS"/>
              </a:defRPr>
            </a:lvl1pPr>
          </a:lstStyle>
          <a:p>
            <a:r>
              <a:rPr lang="el-GR" dirty="0" smtClean="0"/>
              <a:t>Αισθητηριακή αξιολόγηση των παρθένων ελαιολάδων</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 name="image.png" descr="image.png"/>
          <p:cNvPicPr>
            <a:picLocks noChangeAspect="1"/>
          </p:cNvPicPr>
          <p:nvPr/>
        </p:nvPicPr>
        <p:blipFill>
          <a:blip r:embed="rId2" cstate="print">
            <a:extLst/>
          </a:blip>
          <a:stretch>
            <a:fillRect/>
          </a:stretch>
        </p:blipFill>
        <p:spPr>
          <a:xfrm>
            <a:off x="1346200" y="1863725"/>
            <a:ext cx="1649413" cy="2058988"/>
          </a:xfrm>
          <a:prstGeom prst="rect">
            <a:avLst/>
          </a:prstGeom>
          <a:ln w="12700">
            <a:miter lim="400000"/>
          </a:ln>
        </p:spPr>
      </p:pic>
      <p:sp>
        <p:nvSpPr>
          <p:cNvPr id="145" name="3 Positive Sensations"/>
          <p:cNvSpPr txBox="1"/>
          <p:nvPr/>
        </p:nvSpPr>
        <p:spPr>
          <a:xfrm>
            <a:off x="2562225" y="4481512"/>
            <a:ext cx="3647941" cy="5488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3200"/>
            </a:lvl1pPr>
          </a:lstStyle>
          <a:p>
            <a:r>
              <a:rPr dirty="0"/>
              <a:t>3 </a:t>
            </a:r>
            <a:r>
              <a:rPr lang="el-GR" dirty="0" smtClean="0"/>
              <a:t>Θετικές αισθήσεις</a:t>
            </a:r>
            <a:endParaRPr dirty="0"/>
          </a:p>
        </p:txBody>
      </p:sp>
      <p:sp>
        <p:nvSpPr>
          <p:cNvPr id="146" name="16 Negative Sensations"/>
          <p:cNvSpPr txBox="1"/>
          <p:nvPr/>
        </p:nvSpPr>
        <p:spPr>
          <a:xfrm>
            <a:off x="2222499" y="5456237"/>
            <a:ext cx="4314790" cy="5488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3200"/>
            </a:lvl1pPr>
          </a:lstStyle>
          <a:p>
            <a:r>
              <a:rPr dirty="0"/>
              <a:t>16 </a:t>
            </a:r>
            <a:r>
              <a:rPr lang="el-GR" dirty="0" smtClean="0"/>
              <a:t>Αρνητικές αισθήσεις</a:t>
            </a:r>
            <a:endParaRPr dirty="0"/>
          </a:p>
        </p:txBody>
      </p:sp>
      <p:sp>
        <p:nvSpPr>
          <p:cNvPr id="147" name="recognize and distinguish"/>
          <p:cNvSpPr txBox="1"/>
          <p:nvPr/>
        </p:nvSpPr>
        <p:spPr>
          <a:xfrm>
            <a:off x="2519362" y="3754437"/>
            <a:ext cx="4638597" cy="5488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3200"/>
            </a:lvl1pPr>
          </a:lstStyle>
          <a:p>
            <a:r>
              <a:rPr lang="el-GR" dirty="0" smtClean="0"/>
              <a:t>αναγνώριση</a:t>
            </a:r>
            <a:r>
              <a:rPr dirty="0" smtClean="0"/>
              <a:t> </a:t>
            </a:r>
            <a:r>
              <a:rPr lang="el-GR" dirty="0" smtClean="0"/>
              <a:t>και διάκριση</a:t>
            </a:r>
            <a:endParaRPr dirty="0"/>
          </a:p>
        </p:txBody>
      </p:sp>
      <p:pic>
        <p:nvPicPr>
          <p:cNvPr id="148" name="image.png" descr="image.png"/>
          <p:cNvPicPr>
            <a:picLocks noChangeAspect="1"/>
          </p:cNvPicPr>
          <p:nvPr/>
        </p:nvPicPr>
        <p:blipFill>
          <a:blip r:embed="rId3" cstate="print">
            <a:extLst/>
          </a:blip>
          <a:stretch>
            <a:fillRect/>
          </a:stretch>
        </p:blipFill>
        <p:spPr>
          <a:xfrm>
            <a:off x="6583362" y="4308475"/>
            <a:ext cx="1003301" cy="1003300"/>
          </a:xfrm>
          <a:prstGeom prst="rect">
            <a:avLst/>
          </a:prstGeom>
          <a:ln w="12700">
            <a:miter lim="400000"/>
          </a:ln>
        </p:spPr>
      </p:pic>
      <p:pic>
        <p:nvPicPr>
          <p:cNvPr id="149" name="image.png" descr="image.png"/>
          <p:cNvPicPr>
            <a:picLocks noChangeAspect="1"/>
          </p:cNvPicPr>
          <p:nvPr/>
        </p:nvPicPr>
        <p:blipFill>
          <a:blip r:embed="rId4" cstate="print">
            <a:extLst/>
          </a:blip>
          <a:stretch>
            <a:fillRect/>
          </a:stretch>
        </p:blipFill>
        <p:spPr>
          <a:xfrm>
            <a:off x="6769100" y="5380037"/>
            <a:ext cx="657225" cy="911226"/>
          </a:xfrm>
          <a:prstGeom prst="rect">
            <a:avLst/>
          </a:prstGeom>
          <a:ln w="12700">
            <a:miter lim="400000"/>
          </a:ln>
        </p:spPr>
      </p:pic>
      <p:sp>
        <p:nvSpPr>
          <p:cNvPr id="150" name="What we have to search while…"/>
          <p:cNvSpPr txBox="1"/>
          <p:nvPr/>
        </p:nvSpPr>
        <p:spPr>
          <a:xfrm>
            <a:off x="3120491" y="2720975"/>
            <a:ext cx="4239448" cy="72053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pPr algn="ctr">
              <a:tabLst>
                <a:tab pos="723900" algn="l"/>
                <a:tab pos="1447800" algn="l"/>
                <a:tab pos="2171700" algn="l"/>
                <a:tab pos="2895600" algn="l"/>
                <a:tab pos="3619500" algn="l"/>
                <a:tab pos="4343400" algn="l"/>
                <a:tab pos="5067300" algn="l"/>
                <a:tab pos="5791200" algn="l"/>
                <a:tab pos="6515100" algn="l"/>
              </a:tabLst>
              <a:defRPr sz="2200" b="1" u="sng"/>
            </a:pPr>
            <a:r>
              <a:rPr lang="el-GR" dirty="0" smtClean="0"/>
              <a:t>Τι πρέπει να ερευνήσουμε ενώ</a:t>
            </a:r>
          </a:p>
          <a:p>
            <a:pPr algn="ctr">
              <a:tabLst>
                <a:tab pos="723900" algn="l"/>
                <a:tab pos="1447800" algn="l"/>
                <a:tab pos="2171700" algn="l"/>
                <a:tab pos="2895600" algn="l"/>
                <a:tab pos="3619500" algn="l"/>
                <a:tab pos="4343400" algn="l"/>
                <a:tab pos="5067300" algn="l"/>
                <a:tab pos="5791200" algn="l"/>
                <a:tab pos="6515100" algn="l"/>
              </a:tabLst>
              <a:defRPr sz="2200" b="1" u="sng"/>
            </a:pPr>
            <a:r>
              <a:rPr lang="el-GR" dirty="0" smtClean="0"/>
              <a:t>δοκιμάζουμε το ελαιόλαδο;</a:t>
            </a:r>
            <a:endParaRPr dirty="0"/>
          </a:p>
        </p:txBody>
      </p:sp>
      <p:sp>
        <p:nvSpPr>
          <p:cNvPr id="151" name="HOW to taste a virgin olive oil?"/>
          <p:cNvSpPr txBox="1"/>
          <p:nvPr/>
        </p:nvSpPr>
        <p:spPr>
          <a:xfrm>
            <a:off x="-420297" y="1484312"/>
            <a:ext cx="10654518" cy="13388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defTabSz="503237">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4100" b="1">
                <a:solidFill>
                  <a:srgbClr val="0A57A9"/>
                </a:solidFill>
                <a:latin typeface="Trebuchet MS"/>
                <a:ea typeface="Trebuchet MS"/>
                <a:cs typeface="Trebuchet MS"/>
                <a:sym typeface="Trebuchet MS"/>
              </a:defRPr>
            </a:pPr>
            <a:r>
              <a:rPr lang="el-GR" sz="4000" dirty="0" smtClean="0"/>
              <a:t>ΠΩΣ να δοκιμάσετε ένα παρθένο ελαιόλαδο;</a:t>
            </a:r>
          </a:p>
          <a:p>
            <a:pPr algn="ctr" defTabSz="503237">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4100" b="1">
                <a:solidFill>
                  <a:srgbClr val="0A57A9"/>
                </a:solidFill>
                <a:latin typeface="Trebuchet MS"/>
                <a:ea typeface="Trebuchet MS"/>
                <a:cs typeface="Trebuchet MS"/>
                <a:sym typeface="Trebuchet MS"/>
              </a:defRPr>
            </a:pPr>
            <a:endParaRPr b="0" dirty="0"/>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 name="image.png" descr="image.png"/>
          <p:cNvPicPr>
            <a:picLocks noChangeAspect="1"/>
          </p:cNvPicPr>
          <p:nvPr/>
        </p:nvPicPr>
        <p:blipFill>
          <a:blip r:embed="rId2" cstate="print">
            <a:extLst/>
          </a:blip>
          <a:stretch>
            <a:fillRect/>
          </a:stretch>
        </p:blipFill>
        <p:spPr>
          <a:xfrm>
            <a:off x="6851650" y="1997075"/>
            <a:ext cx="866775" cy="863600"/>
          </a:xfrm>
          <a:prstGeom prst="rect">
            <a:avLst/>
          </a:prstGeom>
          <a:ln w="12700">
            <a:miter lim="400000"/>
          </a:ln>
        </p:spPr>
      </p:pic>
      <p:sp>
        <p:nvSpPr>
          <p:cNvPr id="154" name="FRUITY"/>
          <p:cNvSpPr txBox="1"/>
          <p:nvPr/>
        </p:nvSpPr>
        <p:spPr>
          <a:xfrm>
            <a:off x="723900" y="2854325"/>
            <a:ext cx="3308104" cy="663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4000">
                <a:solidFill>
                  <a:srgbClr val="008000"/>
                </a:solidFill>
              </a:defRPr>
            </a:lvl1pPr>
          </a:lstStyle>
          <a:p>
            <a:r>
              <a:rPr lang="el-GR" dirty="0" smtClean="0"/>
              <a:t>ΦΡΟΥΤΩΔΗΣ</a:t>
            </a:r>
            <a:endParaRPr dirty="0"/>
          </a:p>
        </p:txBody>
      </p:sp>
      <p:sp>
        <p:nvSpPr>
          <p:cNvPr id="155" name="BITTER"/>
          <p:cNvSpPr txBox="1"/>
          <p:nvPr/>
        </p:nvSpPr>
        <p:spPr>
          <a:xfrm>
            <a:off x="1433512" y="3886200"/>
            <a:ext cx="1657011" cy="663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4000">
                <a:solidFill>
                  <a:srgbClr val="4C1900"/>
                </a:solidFill>
              </a:defRPr>
            </a:lvl1pPr>
          </a:lstStyle>
          <a:p>
            <a:r>
              <a:rPr lang="el-GR" dirty="0" smtClean="0"/>
              <a:t>ΠΙΚΡΗ</a:t>
            </a:r>
            <a:endParaRPr dirty="0"/>
          </a:p>
        </p:txBody>
      </p:sp>
      <p:sp>
        <p:nvSpPr>
          <p:cNvPr id="156" name="SPICY/PIQUANT"/>
          <p:cNvSpPr txBox="1"/>
          <p:nvPr/>
        </p:nvSpPr>
        <p:spPr>
          <a:xfrm>
            <a:off x="3068637" y="4967287"/>
            <a:ext cx="5356742" cy="663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4000">
                <a:solidFill>
                  <a:srgbClr val="FF0000"/>
                </a:solidFill>
              </a:defRPr>
            </a:lvl1pPr>
          </a:lstStyle>
          <a:p>
            <a:r>
              <a:rPr lang="el-GR" dirty="0" smtClean="0"/>
              <a:t>ΚΑΥΤΕΡΗ/ΠΙΚΑΝΤΙΚΗ</a:t>
            </a:r>
            <a:endParaRPr dirty="0"/>
          </a:p>
        </p:txBody>
      </p:sp>
      <p:sp>
        <p:nvSpPr>
          <p:cNvPr id="157" name="Many ignorant people associate acidity to spicy"/>
          <p:cNvSpPr txBox="1"/>
          <p:nvPr/>
        </p:nvSpPr>
        <p:spPr>
          <a:xfrm>
            <a:off x="3068637" y="5508625"/>
            <a:ext cx="5157970" cy="8637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r>
              <a:rPr lang="el-GR" dirty="0" smtClean="0"/>
              <a:t>Πολλοί αδαείς συνδέουν την οξύτητα με πικάντικο</a:t>
            </a:r>
          </a:p>
          <a:p>
            <a:r>
              <a:rPr lang="el-GR" dirty="0" smtClean="0"/>
              <a:t/>
            </a:r>
            <a:br>
              <a:rPr lang="el-GR" dirty="0" smtClean="0"/>
            </a:br>
            <a:endParaRPr dirty="0"/>
          </a:p>
        </p:txBody>
      </p:sp>
      <p:sp>
        <p:nvSpPr>
          <p:cNvPr id="158" name="The fact: higher is the acidity, lower is the spicy"/>
          <p:cNvSpPr txBox="1"/>
          <p:nvPr/>
        </p:nvSpPr>
        <p:spPr>
          <a:xfrm>
            <a:off x="3068637" y="5772150"/>
            <a:ext cx="5053774" cy="3485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pPr>
              <a:tabLst>
                <a:tab pos="723900" algn="l"/>
                <a:tab pos="1447800" algn="l"/>
                <a:tab pos="2171700" algn="l"/>
                <a:tab pos="2895600" algn="l"/>
                <a:tab pos="3619500" algn="l"/>
                <a:tab pos="4343400" algn="l"/>
              </a:tabLst>
              <a:defRPr b="1"/>
            </a:pPr>
            <a:r>
              <a:rPr lang="el-GR" dirty="0" smtClean="0"/>
              <a:t>Ο λόγος</a:t>
            </a:r>
            <a:r>
              <a:rPr b="0" dirty="0" smtClean="0"/>
              <a:t>: </a:t>
            </a:r>
            <a:r>
              <a:rPr lang="el-GR" b="0" dirty="0" smtClean="0"/>
              <a:t>υψηλότερη οξύτητα, λιγότερο καυτερή</a:t>
            </a:r>
            <a:endParaRPr b="0" dirty="0"/>
          </a:p>
        </p:txBody>
      </p:sp>
      <p:sp>
        <p:nvSpPr>
          <p:cNvPr id="159" name="Bitter sensation depends on presence of oleuropein"/>
          <p:cNvSpPr txBox="1"/>
          <p:nvPr/>
        </p:nvSpPr>
        <p:spPr>
          <a:xfrm>
            <a:off x="1433512" y="4451350"/>
            <a:ext cx="6624717" cy="3485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pPr>
              <a:tabLst>
                <a:tab pos="723900" algn="l"/>
                <a:tab pos="1447800" algn="l"/>
                <a:tab pos="2171700" algn="l"/>
                <a:tab pos="2895600" algn="l"/>
                <a:tab pos="3619500" algn="l"/>
                <a:tab pos="4343400" algn="l"/>
                <a:tab pos="5067300" algn="l"/>
              </a:tabLst>
            </a:pPr>
            <a:r>
              <a:rPr lang="el-GR" dirty="0" smtClean="0"/>
              <a:t>Η πικρή αίσθηση εξαρτάται από την παρουσία της </a:t>
            </a:r>
            <a:r>
              <a:rPr lang="el-GR" dirty="0" err="1" smtClean="0"/>
              <a:t>ελαιοροπίνης</a:t>
            </a:r>
            <a:endParaRPr dirty="0"/>
          </a:p>
        </p:txBody>
      </p:sp>
      <p:sp>
        <p:nvSpPr>
          <p:cNvPr id="160" name="Fruity depends on thousands of molecules (VOCs)"/>
          <p:cNvSpPr txBox="1"/>
          <p:nvPr/>
        </p:nvSpPr>
        <p:spPr>
          <a:xfrm>
            <a:off x="723900" y="3455987"/>
            <a:ext cx="6349000" cy="3485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r>
              <a:rPr lang="el-GR" dirty="0" smtClean="0"/>
              <a:t>Η </a:t>
            </a:r>
            <a:r>
              <a:rPr lang="el-GR" dirty="0" err="1" smtClean="0"/>
              <a:t>φρουτώδης</a:t>
            </a:r>
            <a:r>
              <a:rPr lang="el-GR" dirty="0" smtClean="0"/>
              <a:t> αίσθηση εξαρτάται από χιλιάδες μόρια </a:t>
            </a:r>
            <a:r>
              <a:rPr dirty="0" smtClean="0"/>
              <a:t>(VOCs</a:t>
            </a:r>
            <a:r>
              <a:rPr dirty="0"/>
              <a:t>) </a:t>
            </a:r>
          </a:p>
        </p:txBody>
      </p:sp>
      <p:sp>
        <p:nvSpPr>
          <p:cNvPr id="161" name="3 Positive Sensations"/>
          <p:cNvSpPr txBox="1"/>
          <p:nvPr/>
        </p:nvSpPr>
        <p:spPr>
          <a:xfrm>
            <a:off x="2382837" y="2085975"/>
            <a:ext cx="4096782" cy="6060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3600"/>
            </a:lvl1pPr>
          </a:lstStyle>
          <a:p>
            <a:r>
              <a:rPr dirty="0"/>
              <a:t>3 </a:t>
            </a:r>
            <a:r>
              <a:rPr lang="el-GR" dirty="0" smtClean="0"/>
              <a:t>Θετικές αισθήσεις</a:t>
            </a:r>
            <a:endParaRPr dirty="0"/>
          </a:p>
        </p:txBody>
      </p:sp>
      <p:sp>
        <p:nvSpPr>
          <p:cNvPr id="162" name="HOW to taste a virgin olive oil?"/>
          <p:cNvSpPr txBox="1"/>
          <p:nvPr/>
        </p:nvSpPr>
        <p:spPr>
          <a:xfrm>
            <a:off x="-374650" y="1390650"/>
            <a:ext cx="10986011" cy="13388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lgn="ctr" defTabSz="503237">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4100" b="1">
                <a:solidFill>
                  <a:srgbClr val="0A57A9"/>
                </a:solidFill>
                <a:latin typeface="Trebuchet MS"/>
                <a:ea typeface="Trebuchet MS"/>
                <a:cs typeface="Trebuchet MS"/>
                <a:sym typeface="Trebuchet MS"/>
              </a:defRPr>
            </a:pPr>
            <a:r>
              <a:rPr lang="el-GR" sz="4000" dirty="0" smtClean="0"/>
              <a:t>ΠΩΣ να δοκιμάσετε ένα παρθένο ελαιόλαδο</a:t>
            </a:r>
          </a:p>
          <a:p>
            <a:pPr algn="ctr" defTabSz="503237">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4100" b="1">
                <a:solidFill>
                  <a:srgbClr val="0A57A9"/>
                </a:solidFill>
                <a:latin typeface="Trebuchet MS"/>
                <a:ea typeface="Trebuchet MS"/>
                <a:cs typeface="Trebuchet MS"/>
                <a:sym typeface="Trebuchet MS"/>
              </a:defRPr>
            </a:pPr>
            <a:endParaRPr b="0" dirty="0"/>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6" name="Gruppo"/>
          <p:cNvGrpSpPr/>
          <p:nvPr/>
        </p:nvGrpSpPr>
        <p:grpSpPr>
          <a:xfrm>
            <a:off x="5994400" y="2224087"/>
            <a:ext cx="3489325" cy="4052888"/>
            <a:chOff x="0" y="0"/>
            <a:chExt cx="3489325" cy="4052887"/>
          </a:xfrm>
        </p:grpSpPr>
        <p:pic>
          <p:nvPicPr>
            <p:cNvPr id="164" name="image.png" descr="image.png"/>
            <p:cNvPicPr>
              <a:picLocks noChangeAspect="1"/>
            </p:cNvPicPr>
            <p:nvPr/>
          </p:nvPicPr>
          <p:blipFill>
            <a:blip r:embed="rId2" cstate="print">
              <a:extLst/>
            </a:blip>
            <a:stretch>
              <a:fillRect/>
            </a:stretch>
          </p:blipFill>
          <p:spPr>
            <a:xfrm>
              <a:off x="203177" y="203174"/>
              <a:ext cx="3082971" cy="3608444"/>
            </a:xfrm>
            <a:prstGeom prst="rect">
              <a:avLst/>
            </a:prstGeom>
            <a:ln w="12700" cap="flat">
              <a:noFill/>
              <a:miter lim="400000"/>
            </a:ln>
            <a:effectLst/>
          </p:spPr>
        </p:pic>
        <p:pic>
          <p:nvPicPr>
            <p:cNvPr id="165" name="image.png" descr="image.png"/>
            <p:cNvPicPr>
              <a:picLocks noChangeAspect="1"/>
            </p:cNvPicPr>
            <p:nvPr/>
          </p:nvPicPr>
          <p:blipFill>
            <a:blip r:embed="rId3" cstate="print">
              <a:extLst/>
            </a:blip>
            <a:stretch>
              <a:fillRect/>
            </a:stretch>
          </p:blipFill>
          <p:spPr>
            <a:xfrm>
              <a:off x="0" y="0"/>
              <a:ext cx="3489325" cy="4052888"/>
            </a:xfrm>
            <a:prstGeom prst="rect">
              <a:avLst/>
            </a:prstGeom>
            <a:ln w="12700" cap="flat">
              <a:noFill/>
              <a:miter lim="400000"/>
            </a:ln>
            <a:effectLst/>
          </p:spPr>
        </p:pic>
      </p:grpSp>
      <p:sp>
        <p:nvSpPr>
          <p:cNvPr id="167" name="FRUITY"/>
          <p:cNvSpPr txBox="1"/>
          <p:nvPr/>
        </p:nvSpPr>
        <p:spPr>
          <a:xfrm>
            <a:off x="930275" y="3341687"/>
            <a:ext cx="3308104" cy="663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4000">
                <a:solidFill>
                  <a:srgbClr val="008000"/>
                </a:solidFill>
              </a:defRPr>
            </a:lvl1pPr>
          </a:lstStyle>
          <a:p>
            <a:r>
              <a:rPr lang="el-GR" dirty="0" smtClean="0"/>
              <a:t>ΦΡΟΥΤΩΔΗΣ</a:t>
            </a:r>
            <a:endParaRPr dirty="0"/>
          </a:p>
        </p:txBody>
      </p:sp>
      <p:sp>
        <p:nvSpPr>
          <p:cNvPr id="168" name="Set of olfactory sensations that depend on the variety of olives, characteristic of oil from good fresh fruit, green or ripe, perceived directly and / or postnasal"/>
          <p:cNvSpPr txBox="1"/>
          <p:nvPr/>
        </p:nvSpPr>
        <p:spPr>
          <a:xfrm>
            <a:off x="963612" y="4187825"/>
            <a:ext cx="4827588" cy="24953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4999" tIns="44999" rIns="44999" bIns="44999">
            <a:spAutoFit/>
          </a:bodyPr>
          <a:lstStyle/>
          <a:p>
            <a:pPr>
              <a:tabLst>
                <a:tab pos="723900" algn="l"/>
                <a:tab pos="1447800" algn="l"/>
                <a:tab pos="2171700" algn="l"/>
                <a:tab pos="2895600" algn="l"/>
                <a:tab pos="3619500" algn="l"/>
                <a:tab pos="4343400" algn="l"/>
              </a:tabLst>
              <a:defRPr sz="2400"/>
            </a:pPr>
            <a:r>
              <a:rPr lang="el-GR" dirty="0" smtClean="0"/>
              <a:t>Σύνολο </a:t>
            </a:r>
            <a:r>
              <a:rPr lang="el-GR" b="1" dirty="0" smtClean="0"/>
              <a:t>οσφρητικών</a:t>
            </a:r>
            <a:r>
              <a:rPr lang="el-GR" dirty="0" smtClean="0"/>
              <a:t> αισθήσεων που εξαρτώνται από την ποικιλία των ελιών, χαρακτηριστικό του ελαίου από καλά φρέσκα φρούτα, πράσινα ή ώριμα, αντιληπτά άμεσα ή / και μετά την </a:t>
            </a:r>
            <a:r>
              <a:rPr lang="el-GR" b="1" dirty="0" smtClean="0"/>
              <a:t>όσφρηση</a:t>
            </a:r>
            <a:r>
              <a:rPr lang="el-GR" dirty="0" smtClean="0"/>
              <a:t>.</a:t>
            </a:r>
            <a:r>
              <a:rPr lang="el-GR" b="1" u="sng" dirty="0" smtClean="0">
                <a:solidFill>
                  <a:srgbClr val="0000FF"/>
                </a:solidFill>
              </a:rPr>
              <a:t/>
            </a:r>
            <a:br>
              <a:rPr lang="el-GR" b="1" u="sng" dirty="0" smtClean="0">
                <a:solidFill>
                  <a:srgbClr val="0000FF"/>
                </a:solidFill>
              </a:rPr>
            </a:br>
            <a:endParaRPr b="1" u="sng" dirty="0">
              <a:solidFill>
                <a:srgbClr val="0000FF"/>
              </a:solidFill>
            </a:endParaRPr>
          </a:p>
        </p:txBody>
      </p:sp>
      <p:sp>
        <p:nvSpPr>
          <p:cNvPr id="169" name="“Human senses are tools that we need…"/>
          <p:cNvSpPr txBox="1"/>
          <p:nvPr/>
        </p:nvSpPr>
        <p:spPr>
          <a:xfrm>
            <a:off x="1125537" y="2119312"/>
            <a:ext cx="5683755" cy="11213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pPr>
            <a:r>
              <a:rPr dirty="0" smtClean="0"/>
              <a:t>“</a:t>
            </a:r>
            <a:r>
              <a:rPr lang="el-GR" dirty="0" smtClean="0"/>
              <a:t>Οι ανθρώπινες αισθήσεις είναι εργαλεία </a:t>
            </a:r>
          </a:p>
          <a:p>
            <a: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pPr>
            <a:r>
              <a:rPr lang="el-GR" dirty="0" smtClean="0"/>
              <a:t>τα οποία χρειάζεται να μάθουμε </a:t>
            </a:r>
          </a:p>
          <a:p>
            <a: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pPr>
            <a:r>
              <a:rPr lang="el-GR" dirty="0" smtClean="0"/>
              <a:t>να τα χρησιμοποιούμε</a:t>
            </a:r>
            <a:r>
              <a:rPr lang="en-US" dirty="0" smtClean="0"/>
              <a:t>” </a:t>
            </a:r>
            <a:r>
              <a:rPr dirty="0" smtClean="0"/>
              <a:t>- </a:t>
            </a:r>
            <a:r>
              <a:rPr dirty="0"/>
              <a:t>Voltaire</a:t>
            </a:r>
          </a:p>
        </p:txBody>
      </p:sp>
      <p:sp>
        <p:nvSpPr>
          <p:cNvPr id="170" name="HOW to taste a virgin olive oil?"/>
          <p:cNvSpPr txBox="1"/>
          <p:nvPr/>
        </p:nvSpPr>
        <p:spPr>
          <a:xfrm>
            <a:off x="-488558" y="1365250"/>
            <a:ext cx="10654517" cy="13388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defTabSz="503237">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4100" b="1">
                <a:solidFill>
                  <a:srgbClr val="0A57A9"/>
                </a:solidFill>
                <a:latin typeface="Trebuchet MS"/>
                <a:ea typeface="Trebuchet MS"/>
                <a:cs typeface="Trebuchet MS"/>
                <a:sym typeface="Trebuchet MS"/>
              </a:defRPr>
            </a:pPr>
            <a:r>
              <a:rPr lang="el-GR" sz="4000" dirty="0" smtClean="0"/>
              <a:t>ΠΩΣ να δοκιμάσετε ένα παρθένο ελαιόλαδο;</a:t>
            </a:r>
          </a:p>
          <a:p>
            <a:pPr algn="ctr" defTabSz="503237">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4100" b="1">
                <a:solidFill>
                  <a:srgbClr val="0A57A9"/>
                </a:solidFill>
                <a:latin typeface="Trebuchet MS"/>
                <a:ea typeface="Trebuchet MS"/>
                <a:cs typeface="Trebuchet MS"/>
                <a:sym typeface="Trebuchet MS"/>
              </a:defRPr>
            </a:pPr>
            <a:endParaRPr b="0" dirty="0"/>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FRUITY"/>
          <p:cNvSpPr txBox="1"/>
          <p:nvPr/>
        </p:nvSpPr>
        <p:spPr>
          <a:xfrm>
            <a:off x="1144587" y="2143125"/>
            <a:ext cx="3308104" cy="663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4000">
                <a:solidFill>
                  <a:srgbClr val="008000"/>
                </a:solidFill>
              </a:defRPr>
            </a:lvl1pPr>
          </a:lstStyle>
          <a:p>
            <a:r>
              <a:rPr lang="el-GR" dirty="0" smtClean="0"/>
              <a:t>ΦΡΟΥΤΩΔΗΣ</a:t>
            </a:r>
            <a:endParaRPr dirty="0"/>
          </a:p>
        </p:txBody>
      </p:sp>
      <p:pic>
        <p:nvPicPr>
          <p:cNvPr id="173" name="image.png" descr="image.png"/>
          <p:cNvPicPr>
            <a:picLocks noChangeAspect="1"/>
          </p:cNvPicPr>
          <p:nvPr/>
        </p:nvPicPr>
        <p:blipFill>
          <a:blip r:embed="rId2" cstate="print">
            <a:extLst/>
          </a:blip>
          <a:stretch>
            <a:fillRect/>
          </a:stretch>
        </p:blipFill>
        <p:spPr>
          <a:xfrm>
            <a:off x="1158875" y="2827337"/>
            <a:ext cx="3338513" cy="2376488"/>
          </a:xfrm>
          <a:prstGeom prst="rect">
            <a:avLst/>
          </a:prstGeom>
          <a:ln w="12700">
            <a:miter lim="400000"/>
          </a:ln>
        </p:spPr>
      </p:pic>
      <p:pic>
        <p:nvPicPr>
          <p:cNvPr id="174" name="image.png" descr="image.png"/>
          <p:cNvPicPr>
            <a:picLocks noChangeAspect="1"/>
          </p:cNvPicPr>
          <p:nvPr/>
        </p:nvPicPr>
        <p:blipFill>
          <a:blip r:embed="rId3" cstate="print">
            <a:extLst/>
          </a:blip>
          <a:stretch>
            <a:fillRect/>
          </a:stretch>
        </p:blipFill>
        <p:spPr>
          <a:xfrm>
            <a:off x="4926012" y="2827337"/>
            <a:ext cx="3527426" cy="2347913"/>
          </a:xfrm>
          <a:prstGeom prst="rect">
            <a:avLst/>
          </a:prstGeom>
          <a:ln w="12700">
            <a:miter lim="400000"/>
          </a:ln>
        </p:spPr>
      </p:pic>
      <p:sp>
        <p:nvSpPr>
          <p:cNvPr id="175" name="Linea"/>
          <p:cNvSpPr/>
          <p:nvPr/>
        </p:nvSpPr>
        <p:spPr>
          <a:xfrm flipV="1">
            <a:off x="4995862" y="2892425"/>
            <a:ext cx="3386139" cy="2216150"/>
          </a:xfrm>
          <a:prstGeom prst="line">
            <a:avLst/>
          </a:prstGeom>
          <a:ln w="108000">
            <a:solidFill>
              <a:srgbClr val="FF0000"/>
            </a:solidFill>
          </a:ln>
        </p:spPr>
        <p:txBody>
          <a:bodyPr lIns="45719" rIns="45719"/>
          <a:lstStyle/>
          <a:p>
            <a:endParaRPr/>
          </a:p>
        </p:txBody>
      </p:sp>
      <p:sp>
        <p:nvSpPr>
          <p:cNvPr id="176" name="Linea"/>
          <p:cNvSpPr/>
          <p:nvPr/>
        </p:nvSpPr>
        <p:spPr>
          <a:xfrm>
            <a:off x="4959349" y="2892425"/>
            <a:ext cx="3455989" cy="2214563"/>
          </a:xfrm>
          <a:prstGeom prst="line">
            <a:avLst/>
          </a:prstGeom>
          <a:ln w="108000">
            <a:solidFill>
              <a:srgbClr val="FF0000"/>
            </a:solidFill>
          </a:ln>
        </p:spPr>
        <p:txBody>
          <a:bodyPr lIns="45719" rIns="45719"/>
          <a:lstStyle/>
          <a:p>
            <a:endParaRPr/>
          </a:p>
        </p:txBody>
      </p:sp>
      <p:sp>
        <p:nvSpPr>
          <p:cNvPr id="177" name="FRESH OLIVES NOT PROCESSED OLIVES !!!!!"/>
          <p:cNvSpPr txBox="1"/>
          <p:nvPr/>
        </p:nvSpPr>
        <p:spPr>
          <a:xfrm>
            <a:off x="1406525" y="5635625"/>
            <a:ext cx="7540032" cy="434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2400"/>
            </a:lvl1pPr>
          </a:lstStyle>
          <a:p>
            <a:r>
              <a:rPr lang="el-GR" dirty="0" smtClean="0"/>
              <a:t>ΦΡΕΣΚΕΣ ΕΛΙΕΣ ΜΗ ΕΠΕΞΕΡΓΑΣΜΕΝΕΣ ΕΛΙΕΣ </a:t>
            </a:r>
            <a:r>
              <a:rPr dirty="0" smtClean="0"/>
              <a:t>!!!!!</a:t>
            </a:r>
            <a:endParaRPr dirty="0"/>
          </a:p>
        </p:txBody>
      </p:sp>
      <p:sp>
        <p:nvSpPr>
          <p:cNvPr id="178" name="Brine or pickle sensations (Deutsch: sole)"/>
          <p:cNvSpPr txBox="1"/>
          <p:nvPr/>
        </p:nvSpPr>
        <p:spPr>
          <a:xfrm>
            <a:off x="4919662" y="5251450"/>
            <a:ext cx="3513289" cy="3055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1500"/>
            </a:lvl1pPr>
          </a:lstStyle>
          <a:p>
            <a:r>
              <a:rPr lang="el-GR" dirty="0" smtClean="0"/>
              <a:t>Αίσθηση άλμης ή τουρσί </a:t>
            </a:r>
            <a:r>
              <a:rPr dirty="0" smtClean="0"/>
              <a:t>(Deutsch</a:t>
            </a:r>
            <a:r>
              <a:rPr dirty="0"/>
              <a:t>: sole)</a:t>
            </a:r>
          </a:p>
        </p:txBody>
      </p:sp>
      <p:sp>
        <p:nvSpPr>
          <p:cNvPr id="179" name="HOW to taste a virgin olive oil?"/>
          <p:cNvSpPr txBox="1"/>
          <p:nvPr/>
        </p:nvSpPr>
        <p:spPr>
          <a:xfrm>
            <a:off x="-224864" y="1416050"/>
            <a:ext cx="10127129" cy="13080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defTabSz="503237">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4100" b="1">
                <a:solidFill>
                  <a:srgbClr val="0A57A9"/>
                </a:solidFill>
                <a:latin typeface="Trebuchet MS"/>
                <a:ea typeface="Trebuchet MS"/>
                <a:cs typeface="Trebuchet MS"/>
                <a:sym typeface="Trebuchet MS"/>
              </a:defRPr>
            </a:pPr>
            <a:r>
              <a:rPr lang="el-GR" sz="3800" dirty="0" smtClean="0"/>
              <a:t>ΠΩΣ να δοκιμάσετε ένα παρθένο ελαιόλαδο;</a:t>
            </a:r>
          </a:p>
          <a:p>
            <a:pPr algn="ctr" defTabSz="503237">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4100" b="1">
                <a:solidFill>
                  <a:srgbClr val="0A57A9"/>
                </a:solidFill>
                <a:latin typeface="Trebuchet MS"/>
                <a:ea typeface="Trebuchet MS"/>
                <a:cs typeface="Trebuchet MS"/>
                <a:sym typeface="Trebuchet MS"/>
              </a:defRPr>
            </a:pPr>
            <a:endParaRPr b="0" dirty="0"/>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FRUITY"/>
          <p:cNvSpPr txBox="1"/>
          <p:nvPr/>
        </p:nvSpPr>
        <p:spPr>
          <a:xfrm>
            <a:off x="1855787" y="1801812"/>
            <a:ext cx="2184399" cy="4629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4000">
                <a:solidFill>
                  <a:srgbClr val="008000"/>
                </a:solidFill>
              </a:defRPr>
            </a:lvl1pPr>
          </a:lstStyle>
          <a:p>
            <a:r>
              <a:rPr lang="el-GR" sz="2600" dirty="0" smtClean="0"/>
              <a:t>ΦΡΟΥΤΩΔΗΣ</a:t>
            </a:r>
            <a:endParaRPr sz="2600" dirty="0"/>
          </a:p>
        </p:txBody>
      </p:sp>
      <p:grpSp>
        <p:nvGrpSpPr>
          <p:cNvPr id="184" name="Gruppo"/>
          <p:cNvGrpSpPr/>
          <p:nvPr/>
        </p:nvGrpSpPr>
        <p:grpSpPr>
          <a:xfrm>
            <a:off x="1868487" y="2439987"/>
            <a:ext cx="2578101" cy="1989138"/>
            <a:chOff x="0" y="0"/>
            <a:chExt cx="2578100" cy="1989137"/>
          </a:xfrm>
        </p:grpSpPr>
        <p:pic>
          <p:nvPicPr>
            <p:cNvPr id="182" name="image.png" descr="image.png"/>
            <p:cNvPicPr>
              <a:picLocks noChangeAspect="1"/>
            </p:cNvPicPr>
            <p:nvPr/>
          </p:nvPicPr>
          <p:blipFill>
            <a:blip r:embed="rId2" cstate="print">
              <a:extLst/>
            </a:blip>
            <a:stretch>
              <a:fillRect/>
            </a:stretch>
          </p:blipFill>
          <p:spPr>
            <a:xfrm>
              <a:off x="203218" y="203086"/>
              <a:ext cx="2171664" cy="1544886"/>
            </a:xfrm>
            <a:prstGeom prst="rect">
              <a:avLst/>
            </a:prstGeom>
            <a:ln w="12700" cap="flat">
              <a:noFill/>
              <a:miter lim="400000"/>
            </a:ln>
            <a:effectLst/>
          </p:spPr>
        </p:pic>
        <p:pic>
          <p:nvPicPr>
            <p:cNvPr id="183" name="image.png" descr="image.png"/>
            <p:cNvPicPr>
              <a:picLocks noChangeAspect="1"/>
            </p:cNvPicPr>
            <p:nvPr/>
          </p:nvPicPr>
          <p:blipFill>
            <a:blip r:embed="rId3" cstate="print">
              <a:extLst/>
            </a:blip>
            <a:stretch>
              <a:fillRect/>
            </a:stretch>
          </p:blipFill>
          <p:spPr>
            <a:xfrm>
              <a:off x="0" y="0"/>
              <a:ext cx="2578100" cy="1989138"/>
            </a:xfrm>
            <a:prstGeom prst="rect">
              <a:avLst/>
            </a:prstGeom>
            <a:ln w="12700" cap="flat">
              <a:noFill/>
              <a:miter lim="400000"/>
            </a:ln>
            <a:effectLst/>
          </p:spPr>
        </p:pic>
      </p:grpSp>
      <p:grpSp>
        <p:nvGrpSpPr>
          <p:cNvPr id="187" name="Gruppo"/>
          <p:cNvGrpSpPr/>
          <p:nvPr/>
        </p:nvGrpSpPr>
        <p:grpSpPr>
          <a:xfrm>
            <a:off x="1868487" y="4398962"/>
            <a:ext cx="2651126" cy="1849438"/>
            <a:chOff x="0" y="0"/>
            <a:chExt cx="2651125" cy="1849437"/>
          </a:xfrm>
        </p:grpSpPr>
        <p:pic>
          <p:nvPicPr>
            <p:cNvPr id="185" name="image.png" descr="image.png"/>
            <p:cNvPicPr>
              <a:picLocks noChangeAspect="1"/>
            </p:cNvPicPr>
            <p:nvPr/>
          </p:nvPicPr>
          <p:blipFill>
            <a:blip r:embed="rId4" cstate="print">
              <a:extLst/>
            </a:blip>
            <a:stretch>
              <a:fillRect/>
            </a:stretch>
          </p:blipFill>
          <p:spPr>
            <a:xfrm>
              <a:off x="203282" y="203198"/>
              <a:ext cx="2244561" cy="1404941"/>
            </a:xfrm>
            <a:prstGeom prst="rect">
              <a:avLst/>
            </a:prstGeom>
            <a:ln w="12700" cap="flat">
              <a:noFill/>
              <a:miter lim="400000"/>
            </a:ln>
            <a:effectLst/>
          </p:spPr>
        </p:pic>
        <p:pic>
          <p:nvPicPr>
            <p:cNvPr id="186" name="image.png" descr="image.png"/>
            <p:cNvPicPr>
              <a:picLocks noChangeAspect="1"/>
            </p:cNvPicPr>
            <p:nvPr/>
          </p:nvPicPr>
          <p:blipFill>
            <a:blip r:embed="rId5" cstate="print">
              <a:extLst/>
            </a:blip>
            <a:stretch>
              <a:fillRect/>
            </a:stretch>
          </p:blipFill>
          <p:spPr>
            <a:xfrm>
              <a:off x="0" y="0"/>
              <a:ext cx="2651125" cy="1849438"/>
            </a:xfrm>
            <a:prstGeom prst="rect">
              <a:avLst/>
            </a:prstGeom>
            <a:ln w="12700" cap="flat">
              <a:noFill/>
              <a:miter lim="400000"/>
            </a:ln>
            <a:effectLst/>
          </p:spPr>
        </p:pic>
      </p:grpSp>
      <p:grpSp>
        <p:nvGrpSpPr>
          <p:cNvPr id="190" name="Gruppo"/>
          <p:cNvGrpSpPr/>
          <p:nvPr/>
        </p:nvGrpSpPr>
        <p:grpSpPr>
          <a:xfrm>
            <a:off x="4783137" y="2438400"/>
            <a:ext cx="2473326" cy="1916113"/>
            <a:chOff x="0" y="0"/>
            <a:chExt cx="2473325" cy="1916112"/>
          </a:xfrm>
        </p:grpSpPr>
        <p:pic>
          <p:nvPicPr>
            <p:cNvPr id="188" name="image.png" descr="image.png"/>
            <p:cNvPicPr>
              <a:picLocks noChangeAspect="1"/>
            </p:cNvPicPr>
            <p:nvPr/>
          </p:nvPicPr>
          <p:blipFill>
            <a:blip r:embed="rId6" cstate="print">
              <a:extLst/>
            </a:blip>
            <a:stretch>
              <a:fillRect/>
            </a:stretch>
          </p:blipFill>
          <p:spPr>
            <a:xfrm>
              <a:off x="203355" y="203258"/>
              <a:ext cx="2066616" cy="1471486"/>
            </a:xfrm>
            <a:prstGeom prst="rect">
              <a:avLst/>
            </a:prstGeom>
            <a:ln w="12700" cap="flat">
              <a:noFill/>
              <a:miter lim="400000"/>
            </a:ln>
            <a:effectLst/>
          </p:spPr>
        </p:pic>
        <p:pic>
          <p:nvPicPr>
            <p:cNvPr id="189" name="image.png" descr="image.png"/>
            <p:cNvPicPr>
              <a:picLocks noChangeAspect="1"/>
            </p:cNvPicPr>
            <p:nvPr/>
          </p:nvPicPr>
          <p:blipFill>
            <a:blip r:embed="rId7" cstate="print">
              <a:extLst/>
            </a:blip>
            <a:stretch>
              <a:fillRect/>
            </a:stretch>
          </p:blipFill>
          <p:spPr>
            <a:xfrm>
              <a:off x="0" y="0"/>
              <a:ext cx="2473325" cy="1916113"/>
            </a:xfrm>
            <a:prstGeom prst="rect">
              <a:avLst/>
            </a:prstGeom>
            <a:ln w="12700" cap="flat">
              <a:noFill/>
              <a:miter lim="400000"/>
            </a:ln>
            <a:effectLst/>
          </p:spPr>
        </p:pic>
      </p:grpSp>
      <p:grpSp>
        <p:nvGrpSpPr>
          <p:cNvPr id="193" name="Gruppo"/>
          <p:cNvGrpSpPr/>
          <p:nvPr/>
        </p:nvGrpSpPr>
        <p:grpSpPr>
          <a:xfrm>
            <a:off x="4756150" y="4337050"/>
            <a:ext cx="2478088" cy="1974850"/>
            <a:chOff x="0" y="0"/>
            <a:chExt cx="2478087" cy="1974850"/>
          </a:xfrm>
        </p:grpSpPr>
        <p:pic>
          <p:nvPicPr>
            <p:cNvPr id="191" name="image.png" descr="image.png"/>
            <p:cNvPicPr>
              <a:picLocks noChangeAspect="1"/>
            </p:cNvPicPr>
            <p:nvPr/>
          </p:nvPicPr>
          <p:blipFill>
            <a:blip r:embed="rId8" cstate="print">
              <a:extLst/>
            </a:blip>
            <a:stretch>
              <a:fillRect/>
            </a:stretch>
          </p:blipFill>
          <p:spPr>
            <a:xfrm>
              <a:off x="203107" y="203164"/>
              <a:ext cx="2071873" cy="1530429"/>
            </a:xfrm>
            <a:prstGeom prst="rect">
              <a:avLst/>
            </a:prstGeom>
            <a:ln w="12700" cap="flat">
              <a:noFill/>
              <a:miter lim="400000"/>
            </a:ln>
            <a:effectLst/>
          </p:spPr>
        </p:pic>
        <p:pic>
          <p:nvPicPr>
            <p:cNvPr id="192" name="image.png" descr="image.png"/>
            <p:cNvPicPr>
              <a:picLocks noChangeAspect="1"/>
            </p:cNvPicPr>
            <p:nvPr/>
          </p:nvPicPr>
          <p:blipFill>
            <a:blip r:embed="rId9" cstate="print">
              <a:extLst/>
            </a:blip>
            <a:stretch>
              <a:fillRect/>
            </a:stretch>
          </p:blipFill>
          <p:spPr>
            <a:xfrm>
              <a:off x="0" y="0"/>
              <a:ext cx="2478088" cy="1974850"/>
            </a:xfrm>
            <a:prstGeom prst="rect">
              <a:avLst/>
            </a:prstGeom>
            <a:ln w="12700" cap="flat">
              <a:noFill/>
              <a:miter lim="400000"/>
            </a:ln>
            <a:effectLst/>
          </p:spPr>
        </p:pic>
      </p:grpSp>
      <p:sp>
        <p:nvSpPr>
          <p:cNvPr id="194" name="Sensations of green, fresh, vegetables"/>
          <p:cNvSpPr txBox="1"/>
          <p:nvPr/>
        </p:nvSpPr>
        <p:spPr>
          <a:xfrm>
            <a:off x="4094162" y="1949450"/>
            <a:ext cx="3910833" cy="3198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1600"/>
            </a:lvl1pPr>
          </a:lstStyle>
          <a:p>
            <a:r>
              <a:rPr lang="el-GR" dirty="0" smtClean="0"/>
              <a:t>Αισθήσεις πράσινου, φρέσκου, λαχανικών</a:t>
            </a:r>
            <a:endParaRPr dirty="0"/>
          </a:p>
        </p:txBody>
      </p:sp>
      <p:sp>
        <p:nvSpPr>
          <p:cNvPr id="195" name="HOW to taste a virgin olive oil?"/>
          <p:cNvSpPr txBox="1"/>
          <p:nvPr/>
        </p:nvSpPr>
        <p:spPr>
          <a:xfrm>
            <a:off x="-201052" y="1136650"/>
            <a:ext cx="10127129" cy="13080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defTabSz="503237">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4100" b="1">
                <a:solidFill>
                  <a:srgbClr val="0A57A9"/>
                </a:solidFill>
                <a:latin typeface="Trebuchet MS"/>
                <a:ea typeface="Trebuchet MS"/>
                <a:cs typeface="Trebuchet MS"/>
                <a:sym typeface="Trebuchet MS"/>
              </a:defRPr>
            </a:pPr>
            <a:r>
              <a:rPr lang="el-GR" sz="3800" dirty="0" smtClean="0"/>
              <a:t>ΠΩΣ να δοκιμάσετε ένα παρθένο ελαιόλαδο;</a:t>
            </a:r>
          </a:p>
          <a:p>
            <a:pPr algn="ctr" defTabSz="503237">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4100" b="1">
                <a:solidFill>
                  <a:srgbClr val="0A57A9"/>
                </a:solidFill>
                <a:latin typeface="Trebuchet MS"/>
                <a:ea typeface="Trebuchet MS"/>
                <a:cs typeface="Trebuchet MS"/>
                <a:sym typeface="Trebuchet MS"/>
              </a:defRPr>
            </a:pPr>
            <a:endParaRPr b="0" dirty="0"/>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7" name="image.png" descr="image.png"/>
          <p:cNvPicPr>
            <a:picLocks noChangeAspect="1"/>
          </p:cNvPicPr>
          <p:nvPr/>
        </p:nvPicPr>
        <p:blipFill>
          <a:blip r:embed="rId2" cstate="print">
            <a:extLst/>
          </a:blip>
          <a:stretch>
            <a:fillRect/>
          </a:stretch>
        </p:blipFill>
        <p:spPr>
          <a:xfrm>
            <a:off x="890587" y="2427287"/>
            <a:ext cx="4781551" cy="3819526"/>
          </a:xfrm>
          <a:prstGeom prst="rect">
            <a:avLst/>
          </a:prstGeom>
          <a:ln w="12700">
            <a:miter lim="400000"/>
          </a:ln>
        </p:spPr>
      </p:pic>
      <p:sp>
        <p:nvSpPr>
          <p:cNvPr id="198" name="LET'S TRY THE FRUITY SENSATION"/>
          <p:cNvSpPr txBox="1"/>
          <p:nvPr/>
        </p:nvSpPr>
        <p:spPr>
          <a:xfrm>
            <a:off x="1135062" y="1873250"/>
            <a:ext cx="9056473" cy="5202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3400">
                <a:solidFill>
                  <a:srgbClr val="008000"/>
                </a:solidFill>
              </a:defRPr>
            </a:lvl1pPr>
          </a:lstStyle>
          <a:p>
            <a:r>
              <a:rPr lang="el-GR" sz="3000" dirty="0" smtClean="0"/>
              <a:t>ΑΣ ΔΟΚΙΜΑΣΟΥΜΕ ΤΗΝ ΑΙΣΘΗΣΗ ΦΡΟΥΤΩΔΟΥΣ</a:t>
            </a:r>
            <a:endParaRPr sz="3000" dirty="0"/>
          </a:p>
        </p:txBody>
      </p:sp>
      <p:sp>
        <p:nvSpPr>
          <p:cNvPr id="199" name="1) Pour into a dark glass…"/>
          <p:cNvSpPr txBox="1"/>
          <p:nvPr/>
        </p:nvSpPr>
        <p:spPr>
          <a:xfrm>
            <a:off x="5846762" y="2557462"/>
            <a:ext cx="2717801" cy="41696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4999" tIns="44999" rIns="44999" bIns="44999">
            <a:spAutoFit/>
          </a:bodyPr>
          <a:lstStyle/>
          <a:p>
            <a:pPr>
              <a:tabLst>
                <a:tab pos="723900" algn="l"/>
                <a:tab pos="1447800" algn="l"/>
                <a:tab pos="2171700" algn="l"/>
              </a:tabLst>
              <a:defRPr sz="1500"/>
            </a:pPr>
            <a:r>
              <a:rPr dirty="0"/>
              <a:t>1) </a:t>
            </a:r>
            <a:r>
              <a:rPr lang="el-GR" dirty="0" smtClean="0"/>
              <a:t>Ρίξτε το μέσα σε ένα </a:t>
            </a:r>
            <a:r>
              <a:rPr lang="el-GR" smtClean="0"/>
              <a:t>σκούρο ποτήρι</a:t>
            </a:r>
            <a:endParaRPr dirty="0"/>
          </a:p>
          <a:p>
            <a:pPr>
              <a:tabLst>
                <a:tab pos="723900" algn="l"/>
                <a:tab pos="1447800" algn="l"/>
                <a:tab pos="2171700" algn="l"/>
              </a:tabLst>
              <a:defRPr sz="1500"/>
            </a:pPr>
            <a:endParaRPr dirty="0"/>
          </a:p>
          <a:p>
            <a:pPr>
              <a:tabLst>
                <a:tab pos="723900" algn="l"/>
                <a:tab pos="1447800" algn="l"/>
                <a:tab pos="2171700" algn="l"/>
              </a:tabLst>
              <a:defRPr sz="1500"/>
            </a:pPr>
            <a:r>
              <a:rPr dirty="0"/>
              <a:t>2) Warm the sample with your hands</a:t>
            </a:r>
          </a:p>
          <a:p>
            <a:pPr>
              <a:tabLst>
                <a:tab pos="723900" algn="l"/>
                <a:tab pos="1447800" algn="l"/>
                <a:tab pos="2171700" algn="l"/>
              </a:tabLst>
              <a:defRPr sz="1500"/>
            </a:pPr>
            <a:endParaRPr dirty="0"/>
          </a:p>
          <a:p>
            <a:pPr>
              <a:tabLst>
                <a:tab pos="723900" algn="l"/>
                <a:tab pos="1447800" algn="l"/>
                <a:tab pos="2171700" algn="l"/>
              </a:tabLst>
              <a:defRPr sz="1500"/>
            </a:pPr>
            <a:r>
              <a:rPr dirty="0"/>
              <a:t>3) first </a:t>
            </a:r>
            <a:r>
              <a:rPr dirty="0" err="1"/>
              <a:t>snif</a:t>
            </a:r>
            <a:endParaRPr dirty="0"/>
          </a:p>
          <a:p>
            <a:pPr>
              <a:tabLst>
                <a:tab pos="723900" algn="l"/>
                <a:tab pos="1447800" algn="l"/>
                <a:tab pos="2171700" algn="l"/>
              </a:tabLst>
              <a:defRPr sz="1500"/>
            </a:pPr>
            <a:endParaRPr dirty="0"/>
          </a:p>
          <a:p>
            <a:pPr>
              <a:tabLst>
                <a:tab pos="723900" algn="l"/>
                <a:tab pos="1447800" algn="l"/>
                <a:tab pos="2171700" algn="l"/>
              </a:tabLst>
              <a:defRPr sz="1500"/>
            </a:pPr>
            <a:r>
              <a:rPr dirty="0"/>
              <a:t>4) use your memory to associate the feeling with something already known</a:t>
            </a:r>
          </a:p>
          <a:p>
            <a:pPr>
              <a:tabLst>
                <a:tab pos="723900" algn="l"/>
                <a:tab pos="1447800" algn="l"/>
                <a:tab pos="2171700" algn="l"/>
              </a:tabLst>
              <a:defRPr sz="1500"/>
            </a:pPr>
            <a:endParaRPr dirty="0"/>
          </a:p>
          <a:p>
            <a:pPr>
              <a:tabLst>
                <a:tab pos="723900" algn="l"/>
                <a:tab pos="1447800" algn="l"/>
                <a:tab pos="2171700" algn="l"/>
              </a:tabLst>
              <a:defRPr sz="1500"/>
            </a:pPr>
            <a:r>
              <a:rPr dirty="0"/>
              <a:t>5) let's drink 3 ml (a </a:t>
            </a:r>
            <a:r>
              <a:rPr dirty="0" err="1"/>
              <a:t>litle</a:t>
            </a:r>
            <a:r>
              <a:rPr dirty="0"/>
              <a:t> spoon) and distribute oil on the palate</a:t>
            </a:r>
          </a:p>
          <a:p>
            <a:pPr>
              <a:tabLst>
                <a:tab pos="723900" algn="l"/>
                <a:tab pos="1447800" algn="l"/>
                <a:tab pos="2171700" algn="l"/>
              </a:tabLst>
              <a:defRPr sz="1500"/>
            </a:pPr>
            <a:endParaRPr dirty="0"/>
          </a:p>
          <a:p>
            <a:pPr>
              <a:tabLst>
                <a:tab pos="723900" algn="l"/>
                <a:tab pos="1447800" algn="l"/>
                <a:tab pos="2171700" algn="l"/>
              </a:tabLst>
              <a:defRPr sz="1500"/>
            </a:pPr>
            <a:r>
              <a:rPr dirty="0"/>
              <a:t>6) suck with force the air with the tongue pushed on the palate</a:t>
            </a:r>
          </a:p>
        </p:txBody>
      </p:sp>
      <p:sp>
        <p:nvSpPr>
          <p:cNvPr id="200" name="Linea"/>
          <p:cNvSpPr/>
          <p:nvPr/>
        </p:nvSpPr>
        <p:spPr>
          <a:xfrm>
            <a:off x="1128712" y="3154362"/>
            <a:ext cx="1254126" cy="1252539"/>
          </a:xfrm>
          <a:prstGeom prst="line">
            <a:avLst/>
          </a:prstGeom>
          <a:ln w="72000">
            <a:solidFill>
              <a:srgbClr val="000000"/>
            </a:solidFill>
          </a:ln>
        </p:spPr>
        <p:txBody>
          <a:bodyPr lIns="45719" rIns="45719"/>
          <a:lstStyle/>
          <a:p>
            <a:endParaRPr/>
          </a:p>
        </p:txBody>
      </p:sp>
      <p:sp>
        <p:nvSpPr>
          <p:cNvPr id="201" name="Linea"/>
          <p:cNvSpPr/>
          <p:nvPr/>
        </p:nvSpPr>
        <p:spPr>
          <a:xfrm flipV="1">
            <a:off x="944562" y="3152774"/>
            <a:ext cx="1255714" cy="1255714"/>
          </a:xfrm>
          <a:prstGeom prst="line">
            <a:avLst/>
          </a:prstGeom>
          <a:ln w="72000">
            <a:solidFill>
              <a:srgbClr val="000000"/>
            </a:solidFill>
          </a:ln>
        </p:spPr>
        <p:txBody>
          <a:bodyPr lIns="45719" rIns="45719"/>
          <a:lstStyle/>
          <a:p>
            <a:endParaRPr/>
          </a:p>
        </p:txBody>
      </p:sp>
      <p:sp>
        <p:nvSpPr>
          <p:cNvPr id="202" name="HOW to taste a virgin olive oil?"/>
          <p:cNvSpPr txBox="1"/>
          <p:nvPr/>
        </p:nvSpPr>
        <p:spPr>
          <a:xfrm>
            <a:off x="-201052" y="1263650"/>
            <a:ext cx="10127129" cy="13080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defTabSz="503237">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4100" b="1">
                <a:solidFill>
                  <a:srgbClr val="0A57A9"/>
                </a:solidFill>
                <a:latin typeface="Trebuchet MS"/>
                <a:ea typeface="Trebuchet MS"/>
                <a:cs typeface="Trebuchet MS"/>
                <a:sym typeface="Trebuchet MS"/>
              </a:defRPr>
            </a:pPr>
            <a:r>
              <a:rPr lang="el-GR" sz="3800" dirty="0" smtClean="0"/>
              <a:t>ΠΩΣ να δοκιμάσετε ένα παρθένο ελαιόλαδο;</a:t>
            </a:r>
          </a:p>
          <a:p>
            <a:pPr algn="ctr" defTabSz="503237">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4100" b="1">
                <a:solidFill>
                  <a:srgbClr val="0A57A9"/>
                </a:solidFill>
                <a:latin typeface="Trebuchet MS"/>
                <a:ea typeface="Trebuchet MS"/>
                <a:cs typeface="Trebuchet MS"/>
                <a:sym typeface="Trebuchet MS"/>
              </a:defRPr>
            </a:pPr>
            <a:endParaRPr b="0" dirty="0"/>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FOCUS YOUR MIND ON YOUR SMELLS MEMORIES:"/>
          <p:cNvSpPr txBox="1"/>
          <p:nvPr/>
        </p:nvSpPr>
        <p:spPr>
          <a:xfrm>
            <a:off x="215900" y="2479675"/>
            <a:ext cx="8836025" cy="37710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4999" tIns="44999" rIns="44999" bIns="44999">
            <a:spAutoFit/>
          </a:bodyPr>
          <a:lstStyle>
            <a:lvl1pPr algn="ctr">
              <a:defRPr sz="2300"/>
            </a:lvl1pPr>
          </a:lstStyle>
          <a:p>
            <a:r>
              <a:rPr lang="el-GR" sz="2000" dirty="0" smtClean="0"/>
              <a:t>ΕΣΤΙΑΣΤΕ ΤΟ ΜΥΑΛΟ ΣΑΣ ΣΤΗ ΣΤΙΣ ΜΝΗΜΕΣ ΤΩΝ ΜΥΡΩΔΙΩΝ ΣΑΣ</a:t>
            </a:r>
            <a:endParaRPr sz="2000" dirty="0"/>
          </a:p>
        </p:txBody>
      </p:sp>
      <p:grpSp>
        <p:nvGrpSpPr>
          <p:cNvPr id="207" name="Gruppo"/>
          <p:cNvGrpSpPr/>
          <p:nvPr/>
        </p:nvGrpSpPr>
        <p:grpSpPr>
          <a:xfrm>
            <a:off x="744537" y="2968625"/>
            <a:ext cx="2157413" cy="1574800"/>
            <a:chOff x="0" y="0"/>
            <a:chExt cx="2157412" cy="1574800"/>
          </a:xfrm>
        </p:grpSpPr>
        <p:pic>
          <p:nvPicPr>
            <p:cNvPr id="205" name="image.png" descr="image.png"/>
            <p:cNvPicPr>
              <a:picLocks noChangeAspect="1"/>
            </p:cNvPicPr>
            <p:nvPr/>
          </p:nvPicPr>
          <p:blipFill>
            <a:blip r:embed="rId2" cstate="print">
              <a:extLst/>
            </a:blip>
            <a:stretch>
              <a:fillRect/>
            </a:stretch>
          </p:blipFill>
          <p:spPr>
            <a:xfrm>
              <a:off x="203200" y="203395"/>
              <a:ext cx="1751013" cy="1129874"/>
            </a:xfrm>
            <a:prstGeom prst="rect">
              <a:avLst/>
            </a:prstGeom>
            <a:ln w="12700" cap="flat">
              <a:noFill/>
              <a:miter lim="400000"/>
            </a:ln>
            <a:effectLst/>
          </p:spPr>
        </p:pic>
        <p:pic>
          <p:nvPicPr>
            <p:cNvPr id="206" name="image.png" descr="image.png"/>
            <p:cNvPicPr>
              <a:picLocks noChangeAspect="1"/>
            </p:cNvPicPr>
            <p:nvPr/>
          </p:nvPicPr>
          <p:blipFill>
            <a:blip r:embed="rId3" cstate="print">
              <a:extLst/>
            </a:blip>
            <a:stretch>
              <a:fillRect/>
            </a:stretch>
          </p:blipFill>
          <p:spPr>
            <a:xfrm>
              <a:off x="0" y="0"/>
              <a:ext cx="2157413" cy="1574800"/>
            </a:xfrm>
            <a:prstGeom prst="rect">
              <a:avLst/>
            </a:prstGeom>
            <a:ln w="12700" cap="flat">
              <a:noFill/>
              <a:miter lim="400000"/>
            </a:ln>
            <a:effectLst/>
          </p:spPr>
        </p:pic>
      </p:grpSp>
      <p:grpSp>
        <p:nvGrpSpPr>
          <p:cNvPr id="210" name="Gruppo"/>
          <p:cNvGrpSpPr/>
          <p:nvPr/>
        </p:nvGrpSpPr>
        <p:grpSpPr>
          <a:xfrm>
            <a:off x="2420937" y="4618037"/>
            <a:ext cx="1990726" cy="1550988"/>
            <a:chOff x="0" y="0"/>
            <a:chExt cx="1990725" cy="1550987"/>
          </a:xfrm>
        </p:grpSpPr>
        <p:pic>
          <p:nvPicPr>
            <p:cNvPr id="208" name="image.png" descr="image.png"/>
            <p:cNvPicPr>
              <a:picLocks noChangeAspect="1"/>
            </p:cNvPicPr>
            <p:nvPr/>
          </p:nvPicPr>
          <p:blipFill>
            <a:blip r:embed="rId4" cstate="print">
              <a:extLst/>
            </a:blip>
            <a:stretch>
              <a:fillRect/>
            </a:stretch>
          </p:blipFill>
          <p:spPr>
            <a:xfrm>
              <a:off x="203200" y="203073"/>
              <a:ext cx="1584325" cy="1106764"/>
            </a:xfrm>
            <a:prstGeom prst="rect">
              <a:avLst/>
            </a:prstGeom>
            <a:ln w="12700" cap="flat">
              <a:noFill/>
              <a:miter lim="400000"/>
            </a:ln>
            <a:effectLst/>
          </p:spPr>
        </p:pic>
        <p:pic>
          <p:nvPicPr>
            <p:cNvPr id="209" name="image.png" descr="image.png"/>
            <p:cNvPicPr>
              <a:picLocks noChangeAspect="1"/>
            </p:cNvPicPr>
            <p:nvPr/>
          </p:nvPicPr>
          <p:blipFill>
            <a:blip r:embed="rId5" cstate="print">
              <a:extLst/>
            </a:blip>
            <a:stretch>
              <a:fillRect/>
            </a:stretch>
          </p:blipFill>
          <p:spPr>
            <a:xfrm>
              <a:off x="0" y="0"/>
              <a:ext cx="1990725" cy="1550988"/>
            </a:xfrm>
            <a:prstGeom prst="rect">
              <a:avLst/>
            </a:prstGeom>
            <a:ln w="12700" cap="flat">
              <a:noFill/>
              <a:miter lim="400000"/>
            </a:ln>
            <a:effectLst/>
          </p:spPr>
        </p:pic>
      </p:grpSp>
      <p:grpSp>
        <p:nvGrpSpPr>
          <p:cNvPr id="213" name="Gruppo"/>
          <p:cNvGrpSpPr/>
          <p:nvPr/>
        </p:nvGrpSpPr>
        <p:grpSpPr>
          <a:xfrm>
            <a:off x="6737350" y="2940050"/>
            <a:ext cx="1822450" cy="1641475"/>
            <a:chOff x="0" y="0"/>
            <a:chExt cx="1822450" cy="1641475"/>
          </a:xfrm>
        </p:grpSpPr>
        <p:pic>
          <p:nvPicPr>
            <p:cNvPr id="211" name="image.png" descr="image.png"/>
            <p:cNvPicPr>
              <a:picLocks noChangeAspect="1"/>
            </p:cNvPicPr>
            <p:nvPr/>
          </p:nvPicPr>
          <p:blipFill>
            <a:blip r:embed="rId6" cstate="print">
              <a:extLst/>
            </a:blip>
            <a:stretch>
              <a:fillRect/>
            </a:stretch>
          </p:blipFill>
          <p:spPr>
            <a:xfrm>
              <a:off x="203271" y="203115"/>
              <a:ext cx="1415908" cy="1197160"/>
            </a:xfrm>
            <a:prstGeom prst="rect">
              <a:avLst/>
            </a:prstGeom>
            <a:ln w="12700" cap="flat">
              <a:noFill/>
              <a:miter lim="400000"/>
            </a:ln>
            <a:effectLst/>
          </p:spPr>
        </p:pic>
        <p:pic>
          <p:nvPicPr>
            <p:cNvPr id="212" name="image.png" descr="image.png"/>
            <p:cNvPicPr>
              <a:picLocks noChangeAspect="1"/>
            </p:cNvPicPr>
            <p:nvPr/>
          </p:nvPicPr>
          <p:blipFill>
            <a:blip r:embed="rId7" cstate="print">
              <a:extLst/>
            </a:blip>
            <a:stretch>
              <a:fillRect/>
            </a:stretch>
          </p:blipFill>
          <p:spPr>
            <a:xfrm>
              <a:off x="0" y="0"/>
              <a:ext cx="1822450" cy="1641475"/>
            </a:xfrm>
            <a:prstGeom prst="rect">
              <a:avLst/>
            </a:prstGeom>
            <a:ln w="12700" cap="flat">
              <a:noFill/>
              <a:miter lim="400000"/>
            </a:ln>
            <a:effectLst/>
          </p:spPr>
        </p:pic>
      </p:grpSp>
      <p:grpSp>
        <p:nvGrpSpPr>
          <p:cNvPr id="216" name="Gruppo"/>
          <p:cNvGrpSpPr/>
          <p:nvPr/>
        </p:nvGrpSpPr>
        <p:grpSpPr>
          <a:xfrm>
            <a:off x="4667250" y="4575175"/>
            <a:ext cx="1820863" cy="1601788"/>
            <a:chOff x="0" y="0"/>
            <a:chExt cx="1820862" cy="1601787"/>
          </a:xfrm>
        </p:grpSpPr>
        <p:pic>
          <p:nvPicPr>
            <p:cNvPr id="214" name="image.png" descr="image.png"/>
            <p:cNvPicPr>
              <a:picLocks noChangeAspect="1"/>
            </p:cNvPicPr>
            <p:nvPr/>
          </p:nvPicPr>
          <p:blipFill>
            <a:blip r:embed="rId8" cstate="print">
              <a:extLst/>
            </a:blip>
            <a:stretch>
              <a:fillRect/>
            </a:stretch>
          </p:blipFill>
          <p:spPr>
            <a:xfrm>
              <a:off x="203094" y="203199"/>
              <a:ext cx="1414674" cy="1157288"/>
            </a:xfrm>
            <a:prstGeom prst="rect">
              <a:avLst/>
            </a:prstGeom>
            <a:ln w="12700" cap="flat">
              <a:noFill/>
              <a:miter lim="400000"/>
            </a:ln>
            <a:effectLst/>
          </p:spPr>
        </p:pic>
        <p:pic>
          <p:nvPicPr>
            <p:cNvPr id="215" name="image.png" descr="image.png"/>
            <p:cNvPicPr>
              <a:picLocks noChangeAspect="1"/>
            </p:cNvPicPr>
            <p:nvPr/>
          </p:nvPicPr>
          <p:blipFill>
            <a:blip r:embed="rId9" cstate="print">
              <a:extLst/>
            </a:blip>
            <a:stretch>
              <a:fillRect/>
            </a:stretch>
          </p:blipFill>
          <p:spPr>
            <a:xfrm>
              <a:off x="0" y="0"/>
              <a:ext cx="1820863" cy="1601788"/>
            </a:xfrm>
            <a:prstGeom prst="rect">
              <a:avLst/>
            </a:prstGeom>
            <a:ln w="12700" cap="flat">
              <a:noFill/>
              <a:miter lim="400000"/>
            </a:ln>
            <a:effectLst/>
          </p:spPr>
        </p:pic>
      </p:grpSp>
      <p:grpSp>
        <p:nvGrpSpPr>
          <p:cNvPr id="219" name="Gruppo"/>
          <p:cNvGrpSpPr/>
          <p:nvPr/>
        </p:nvGrpSpPr>
        <p:grpSpPr>
          <a:xfrm>
            <a:off x="3070225" y="3038475"/>
            <a:ext cx="1643063" cy="1436688"/>
            <a:chOff x="0" y="0"/>
            <a:chExt cx="1643062" cy="1436687"/>
          </a:xfrm>
        </p:grpSpPr>
        <p:pic>
          <p:nvPicPr>
            <p:cNvPr id="217" name="image.png" descr="image.png"/>
            <p:cNvPicPr>
              <a:picLocks noChangeAspect="1"/>
            </p:cNvPicPr>
            <p:nvPr/>
          </p:nvPicPr>
          <p:blipFill>
            <a:blip r:embed="rId10" cstate="print">
              <a:extLst/>
            </a:blip>
            <a:stretch>
              <a:fillRect/>
            </a:stretch>
          </p:blipFill>
          <p:spPr>
            <a:xfrm>
              <a:off x="203198" y="203100"/>
              <a:ext cx="1236665" cy="992405"/>
            </a:xfrm>
            <a:prstGeom prst="rect">
              <a:avLst/>
            </a:prstGeom>
            <a:ln w="12700" cap="flat">
              <a:noFill/>
              <a:miter lim="400000"/>
            </a:ln>
            <a:effectLst/>
          </p:spPr>
        </p:pic>
        <p:pic>
          <p:nvPicPr>
            <p:cNvPr id="218" name="image.png" descr="image.png"/>
            <p:cNvPicPr>
              <a:picLocks noChangeAspect="1"/>
            </p:cNvPicPr>
            <p:nvPr/>
          </p:nvPicPr>
          <p:blipFill>
            <a:blip r:embed="rId11" cstate="print">
              <a:extLst/>
            </a:blip>
            <a:stretch>
              <a:fillRect/>
            </a:stretch>
          </p:blipFill>
          <p:spPr>
            <a:xfrm>
              <a:off x="0" y="0"/>
              <a:ext cx="1643063" cy="1436688"/>
            </a:xfrm>
            <a:prstGeom prst="rect">
              <a:avLst/>
            </a:prstGeom>
            <a:ln w="12700" cap="flat">
              <a:noFill/>
              <a:miter lim="400000"/>
            </a:ln>
            <a:effectLst/>
          </p:spPr>
        </p:pic>
      </p:grpSp>
      <p:grpSp>
        <p:nvGrpSpPr>
          <p:cNvPr id="222" name="Gruppo"/>
          <p:cNvGrpSpPr/>
          <p:nvPr/>
        </p:nvGrpSpPr>
        <p:grpSpPr>
          <a:xfrm>
            <a:off x="4881562" y="2892425"/>
            <a:ext cx="1687513" cy="1668463"/>
            <a:chOff x="0" y="0"/>
            <a:chExt cx="1687512" cy="1668462"/>
          </a:xfrm>
        </p:grpSpPr>
        <p:pic>
          <p:nvPicPr>
            <p:cNvPr id="220" name="image.png" descr="image.png"/>
            <p:cNvPicPr>
              <a:picLocks noChangeAspect="1"/>
            </p:cNvPicPr>
            <p:nvPr/>
          </p:nvPicPr>
          <p:blipFill>
            <a:blip r:embed="rId12" cstate="print">
              <a:extLst/>
            </a:blip>
            <a:stretch>
              <a:fillRect/>
            </a:stretch>
          </p:blipFill>
          <p:spPr>
            <a:xfrm>
              <a:off x="203033" y="203198"/>
              <a:ext cx="1281446" cy="1223965"/>
            </a:xfrm>
            <a:prstGeom prst="rect">
              <a:avLst/>
            </a:prstGeom>
            <a:ln w="12700" cap="flat">
              <a:noFill/>
              <a:miter lim="400000"/>
            </a:ln>
            <a:effectLst/>
          </p:spPr>
        </p:pic>
        <p:pic>
          <p:nvPicPr>
            <p:cNvPr id="221" name="image.png" descr="image.png"/>
            <p:cNvPicPr>
              <a:picLocks noChangeAspect="1"/>
            </p:cNvPicPr>
            <p:nvPr/>
          </p:nvPicPr>
          <p:blipFill>
            <a:blip r:embed="rId13" cstate="print">
              <a:extLst/>
            </a:blip>
            <a:stretch>
              <a:fillRect/>
            </a:stretch>
          </p:blipFill>
          <p:spPr>
            <a:xfrm>
              <a:off x="0" y="0"/>
              <a:ext cx="1687513" cy="1668463"/>
            </a:xfrm>
            <a:prstGeom prst="rect">
              <a:avLst/>
            </a:prstGeom>
            <a:ln w="12700" cap="flat">
              <a:noFill/>
              <a:miter lim="400000"/>
            </a:ln>
            <a:effectLst/>
          </p:spPr>
        </p:pic>
      </p:grpSp>
      <p:sp>
        <p:nvSpPr>
          <p:cNvPr id="223" name="LET'S TRY THE FRUITY SENSATION"/>
          <p:cNvSpPr txBox="1"/>
          <p:nvPr/>
        </p:nvSpPr>
        <p:spPr>
          <a:xfrm>
            <a:off x="1135062" y="1860550"/>
            <a:ext cx="8500230" cy="5202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3400">
                <a:solidFill>
                  <a:srgbClr val="008000"/>
                </a:solidFill>
              </a:defRPr>
            </a:lvl1pPr>
          </a:lstStyle>
          <a:p>
            <a:r>
              <a:rPr lang="el-GR" sz="3000" dirty="0" smtClean="0"/>
              <a:t>ΑΣ ΔΟΚΙΜΑΣΟΥΜΕ ΤΗ ΦΡΟΥΤΩΔΗΣ ΑΙΣΘΗΣΗ</a:t>
            </a:r>
            <a:endParaRPr sz="3000" dirty="0"/>
          </a:p>
        </p:txBody>
      </p:sp>
      <p:sp>
        <p:nvSpPr>
          <p:cNvPr id="224" name="HOW to taste a virgin olive oil?"/>
          <p:cNvSpPr txBox="1"/>
          <p:nvPr/>
        </p:nvSpPr>
        <p:spPr>
          <a:xfrm>
            <a:off x="-222250" y="1250950"/>
            <a:ext cx="10937005" cy="6771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lgn="ctr" defTabSz="503237">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4100" b="1">
                <a:solidFill>
                  <a:srgbClr val="0A57A9"/>
                </a:solidFill>
                <a:latin typeface="Trebuchet MS"/>
                <a:ea typeface="Trebuchet MS"/>
                <a:cs typeface="Trebuchet MS"/>
                <a:sym typeface="Trebuchet MS"/>
              </a:defRPr>
            </a:pPr>
            <a:r>
              <a:rPr lang="el-GR" sz="3800" dirty="0"/>
              <a:t>ΠΩΣ να δοκιμάσετε ένα παρθένο ελαιόλαδο;</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IF YOU DON'T FEEL SENSATIONS THAT REMIND YOU SOMETHING FRESH AND GREEN....…"/>
          <p:cNvSpPr txBox="1"/>
          <p:nvPr/>
        </p:nvSpPr>
        <p:spPr>
          <a:xfrm>
            <a:off x="1141412" y="2816225"/>
            <a:ext cx="8836026" cy="31746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4999" tIns="44999" rIns="44999" bIns="44999">
            <a:spAutoFit/>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300"/>
            </a:pPr>
            <a:r>
              <a:rPr lang="el-GR" dirty="0" smtClean="0"/>
              <a:t>ΕΑΝ ΔΕΝ ΝΙΩΘΕΤΕ ΤΗΝ ΑΙΣΘΗΣΗ ΌΤΙ ΣΑΣ ΘΥΜΙΖΕΙ ΚΑΤΙ ΦΡΕΣΚΟ ΚΑΙ ΠΡΑΣΙΝΟ.... </a:t>
            </a:r>
          </a:p>
          <a:p>
            <a:pPr lvl="1" indent="457200">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300"/>
            </a:pPr>
            <a:r>
              <a:rPr lang="el-GR" dirty="0" smtClean="0"/>
              <a:t>ΜΑΛΛΟΝ ΑΝΤΙΜΕΤΩΠΙΖΕΤΕ</a:t>
            </a:r>
            <a:r>
              <a:rPr lang="el-GR" dirty="0" smtClean="0"/>
              <a:t>:</a:t>
            </a:r>
          </a:p>
          <a:p>
            <a:pPr lvl="1" indent="457200">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300"/>
            </a:pPr>
            <a:endParaRPr dirty="0" smtClean="0"/>
          </a:p>
          <a:p>
            <a: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pPr>
            <a:r>
              <a:rPr dirty="0" smtClean="0"/>
              <a:t>1</a:t>
            </a:r>
            <a:r>
              <a:rPr dirty="0"/>
              <a:t>) </a:t>
            </a:r>
            <a:r>
              <a:rPr lang="el-GR" dirty="0" smtClean="0"/>
              <a:t>Ένα παλιό λάδι </a:t>
            </a:r>
            <a:endParaRPr dirty="0"/>
          </a:p>
          <a:p>
            <a: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pPr>
            <a:r>
              <a:rPr dirty="0"/>
              <a:t>2) </a:t>
            </a:r>
            <a:r>
              <a:rPr lang="el-GR" dirty="0" smtClean="0"/>
              <a:t>Λάδι από κακής ποιότητας ελιές </a:t>
            </a:r>
            <a:endParaRPr dirty="0"/>
          </a:p>
          <a:p>
            <a: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pPr>
            <a:r>
              <a:rPr dirty="0"/>
              <a:t>3) </a:t>
            </a:r>
            <a:r>
              <a:rPr lang="el-GR" dirty="0" smtClean="0"/>
              <a:t>Λάδι από πολύ μαύρες ελιές </a:t>
            </a:r>
            <a:endParaRPr dirty="0"/>
          </a:p>
          <a:p>
            <a: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pPr>
            <a:r>
              <a:rPr dirty="0"/>
              <a:t>4) </a:t>
            </a:r>
            <a:r>
              <a:rPr lang="el-GR" dirty="0" smtClean="0"/>
              <a:t>Ελαττωματικό λάδι </a:t>
            </a:r>
            <a:endParaRPr dirty="0"/>
          </a:p>
          <a:p>
            <a: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pPr>
            <a:r>
              <a:rPr dirty="0"/>
              <a:t>5</a:t>
            </a:r>
            <a:r>
              <a:rPr dirty="0" smtClean="0"/>
              <a:t>)</a:t>
            </a:r>
            <a:r>
              <a:rPr lang="el-GR" dirty="0"/>
              <a:t> </a:t>
            </a:r>
            <a:r>
              <a:rPr lang="el-GR" dirty="0" smtClean="0"/>
              <a:t>Λάδι </a:t>
            </a:r>
            <a:r>
              <a:rPr lang="el-GR" dirty="0"/>
              <a:t>από άλλα είδη σπόρων ή χημικά επεξεργασμένων</a:t>
            </a:r>
            <a:endParaRPr dirty="0"/>
          </a:p>
        </p:txBody>
      </p:sp>
      <p:sp>
        <p:nvSpPr>
          <p:cNvPr id="227" name="LET'S TRY THE FRUITY SENSATION"/>
          <p:cNvSpPr txBox="1"/>
          <p:nvPr/>
        </p:nvSpPr>
        <p:spPr>
          <a:xfrm>
            <a:off x="1135062" y="2000250"/>
            <a:ext cx="8500230" cy="100683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3400">
                <a:solidFill>
                  <a:srgbClr val="008000"/>
                </a:solidFill>
              </a:defRPr>
            </a:lvl1pPr>
          </a:lstStyle>
          <a:p>
            <a:r>
              <a:rPr lang="el-GR" sz="3000" dirty="0"/>
              <a:t>ΑΣ ΔΟΚΙΜΑΣΟΥΜΕ ΤΗ ΦΡΟΥΤΩΔΗΣ ΑΙΣΘΗΣΗ</a:t>
            </a:r>
          </a:p>
          <a:p>
            <a:endParaRPr dirty="0"/>
          </a:p>
        </p:txBody>
      </p:sp>
      <p:sp>
        <p:nvSpPr>
          <p:cNvPr id="228" name="HOW to taste a virgin olive oil?"/>
          <p:cNvSpPr txBox="1"/>
          <p:nvPr/>
        </p:nvSpPr>
        <p:spPr>
          <a:xfrm>
            <a:off x="-201052" y="1390650"/>
            <a:ext cx="10127129" cy="6771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defTabSz="503237">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4100" b="1">
                <a:solidFill>
                  <a:srgbClr val="0A57A9"/>
                </a:solidFill>
                <a:latin typeface="Trebuchet MS"/>
                <a:ea typeface="Trebuchet MS"/>
                <a:cs typeface="Trebuchet MS"/>
                <a:sym typeface="Trebuchet MS"/>
              </a:defRPr>
            </a:pPr>
            <a:r>
              <a:rPr lang="el-GR" sz="3800" dirty="0"/>
              <a:t>ΠΩΣ να δοκιμάσετε ένα παρθένο ελαιόλαδο;</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2" name="image.png"/>
          <p:cNvGrpSpPr/>
          <p:nvPr/>
        </p:nvGrpSpPr>
        <p:grpSpPr>
          <a:xfrm>
            <a:off x="6853237" y="-230188"/>
            <a:ext cx="3430588" cy="1668463"/>
            <a:chOff x="0" y="0"/>
            <a:chExt cx="3430587" cy="1668462"/>
          </a:xfrm>
        </p:grpSpPr>
        <p:pic>
          <p:nvPicPr>
            <p:cNvPr id="231" name="image.png" descr="image.png"/>
            <p:cNvPicPr>
              <a:picLocks noChangeAspect="1"/>
            </p:cNvPicPr>
            <p:nvPr/>
          </p:nvPicPr>
          <p:blipFill>
            <a:blip r:embed="rId2" cstate="print">
              <a:extLst/>
            </a:blip>
            <a:stretch>
              <a:fillRect/>
            </a:stretch>
          </p:blipFill>
          <p:spPr>
            <a:xfrm>
              <a:off x="203200" y="203200"/>
              <a:ext cx="3024188" cy="1223963"/>
            </a:xfrm>
            <a:prstGeom prst="rect">
              <a:avLst/>
            </a:prstGeom>
            <a:ln>
              <a:noFill/>
            </a:ln>
            <a:effectLst/>
          </p:spPr>
        </p:pic>
        <p:pic>
          <p:nvPicPr>
            <p:cNvPr id="230" name="image.png" descr="image.png"/>
            <p:cNvPicPr>
              <a:picLocks/>
            </p:cNvPicPr>
            <p:nvPr/>
          </p:nvPicPr>
          <p:blipFill>
            <a:blip r:embed="rId3" cstate="print">
              <a:extLst/>
            </a:blip>
            <a:stretch>
              <a:fillRect/>
            </a:stretch>
          </p:blipFill>
          <p:spPr>
            <a:xfrm>
              <a:off x="0" y="0"/>
              <a:ext cx="3430588" cy="1668463"/>
            </a:xfrm>
            <a:prstGeom prst="rect">
              <a:avLst/>
            </a:prstGeom>
            <a:effectLst/>
          </p:spPr>
        </p:pic>
      </p:grpSp>
      <p:sp>
        <p:nvSpPr>
          <p:cNvPr id="233" name="SMELLS OR AROMAS?"/>
          <p:cNvSpPr txBox="1"/>
          <p:nvPr/>
        </p:nvSpPr>
        <p:spPr>
          <a:xfrm>
            <a:off x="1784350" y="2041525"/>
            <a:ext cx="6459608" cy="720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4400">
                <a:solidFill>
                  <a:srgbClr val="008000"/>
                </a:solidFill>
              </a:defRPr>
            </a:lvl1pPr>
          </a:lstStyle>
          <a:p>
            <a:r>
              <a:rPr lang="el-GR" dirty="0" smtClean="0"/>
              <a:t>ΜΥΡΩΔΙΕΣ </a:t>
            </a:r>
            <a:r>
              <a:rPr lang="el-GR" dirty="0" smtClean="0"/>
              <a:t>Η </a:t>
            </a:r>
            <a:r>
              <a:rPr lang="el-GR" dirty="0" smtClean="0"/>
              <a:t>ΑΡΩΜΑΤΑ</a:t>
            </a:r>
            <a:endParaRPr dirty="0"/>
          </a:p>
        </p:txBody>
      </p:sp>
      <p:sp>
        <p:nvSpPr>
          <p:cNvPr id="234" name="Smells (odors) are perceived by direct aspiration, while the flavors are perceived by the back of the nose"/>
          <p:cNvSpPr txBox="1"/>
          <p:nvPr/>
        </p:nvSpPr>
        <p:spPr>
          <a:xfrm>
            <a:off x="2730500" y="3813175"/>
            <a:ext cx="5597525" cy="9495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4999" tIns="44999" rIns="44999" bIns="44999">
            <a:spAutoFit/>
          </a:bodyPr>
          <a:lstStyle/>
          <a:p>
            <a:pPr algn="ctr">
              <a:tabLst>
                <a:tab pos="723900" algn="l"/>
                <a:tab pos="1447800" algn="l"/>
                <a:tab pos="2171700" algn="l"/>
                <a:tab pos="2895600" algn="l"/>
                <a:tab pos="3619500" algn="l"/>
                <a:tab pos="4343400" algn="l"/>
                <a:tab pos="5067300" algn="l"/>
              </a:tabLst>
              <a:defRPr sz="2600" b="1"/>
            </a:pPr>
            <a:r>
              <a:rPr lang="el-GR" sz="2000" dirty="0" smtClean="0"/>
              <a:t>Οι μυρωδιές (οσμές</a:t>
            </a:r>
            <a:r>
              <a:rPr lang="el-GR" sz="2000" dirty="0"/>
              <a:t>) γίνονται αντιληπτές από την άμεση </a:t>
            </a:r>
            <a:r>
              <a:rPr lang="el-GR" sz="2000" dirty="0" smtClean="0"/>
              <a:t>εισπνοή, </a:t>
            </a:r>
            <a:r>
              <a:rPr lang="el-GR" sz="2000" dirty="0"/>
              <a:t>ενώ οι γεύσεις γίνονται αντιληπτές από το πίσω μέρος της μύτης</a:t>
            </a:r>
            <a:endParaRPr sz="2000" dirty="0"/>
          </a:p>
        </p:txBody>
      </p:sp>
      <p:sp>
        <p:nvSpPr>
          <p:cNvPr id="235" name="Tastes are perceived by the tongue"/>
          <p:cNvSpPr txBox="1"/>
          <p:nvPr/>
        </p:nvSpPr>
        <p:spPr>
          <a:xfrm>
            <a:off x="2873375" y="5588000"/>
            <a:ext cx="5311775" cy="8350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4999" tIns="44999" rIns="44999" bIns="44999">
            <a:spAutoFit/>
          </a:bodyPr>
          <a:lstStyle>
            <a:lvl1pPr algn="ctr">
              <a:defRPr sz="2600"/>
            </a:lvl1pPr>
          </a:lstStyle>
          <a:p>
            <a:r>
              <a:rPr lang="el-GR" dirty="0" smtClean="0"/>
              <a:t>Οι γεύσεις γίνονται αντιληπτές από τη γλώσσα</a:t>
            </a:r>
            <a:endParaRPr dirty="0"/>
          </a:p>
        </p:txBody>
      </p:sp>
      <p:pic>
        <p:nvPicPr>
          <p:cNvPr id="236" name="Immagine" descr="Immagine"/>
          <p:cNvPicPr>
            <a:picLocks noChangeAspect="1"/>
          </p:cNvPicPr>
          <p:nvPr/>
        </p:nvPicPr>
        <p:blipFill>
          <a:blip r:embed="rId4" cstate="print">
            <a:extLst/>
          </a:blip>
          <a:stretch>
            <a:fillRect/>
          </a:stretch>
        </p:blipFill>
        <p:spPr>
          <a:xfrm>
            <a:off x="582612" y="2536825"/>
            <a:ext cx="2713038" cy="3332163"/>
          </a:xfrm>
          <a:prstGeom prst="rect">
            <a:avLst/>
          </a:prstGeom>
          <a:ln w="12700">
            <a:miter lim="400000"/>
          </a:ln>
        </p:spPr>
      </p:pic>
      <p:sp>
        <p:nvSpPr>
          <p:cNvPr id="237" name="Another important note"/>
          <p:cNvSpPr txBox="1">
            <a:spLocks noGrp="1"/>
          </p:cNvSpPr>
          <p:nvPr>
            <p:ph type="ctrTitle" idx="4294967295"/>
          </p:nvPr>
        </p:nvSpPr>
        <p:spPr>
          <a:xfrm>
            <a:off x="996950" y="1368425"/>
            <a:ext cx="6753225" cy="625475"/>
          </a:xfrm>
          <a:prstGeom prst="rect">
            <a:avLst/>
          </a:prstGeom>
        </p:spPr>
        <p:txBody>
          <a:bodyPr lIns="0" tIns="0" rIns="0" bIns="0" anchor="ctr">
            <a:normAutofit/>
          </a:bodyPr>
          <a:lstStyle>
            <a:lvl1pPr algn="r" defTabSz="366712">
              <a:lnSpc>
                <a:spcPct val="100000"/>
              </a:lnSpc>
              <a:defRPr sz="4200">
                <a:solidFill>
                  <a:srgbClr val="0A57A9"/>
                </a:solidFill>
                <a:latin typeface="Trebuchet MS"/>
                <a:ea typeface="Trebuchet MS"/>
                <a:cs typeface="Trebuchet MS"/>
                <a:sym typeface="Trebuchet MS"/>
              </a:defRPr>
            </a:lvl1pPr>
          </a:lstStyle>
          <a:p>
            <a:pPr algn="just"/>
            <a:r>
              <a:rPr lang="el-GR" sz="3500" dirty="0"/>
              <a:t>Α</a:t>
            </a:r>
            <a:r>
              <a:rPr lang="el-GR" sz="3500" dirty="0" smtClean="0"/>
              <a:t>ΛΛΗ ΜΙΑ ΣΗΜΑΝΤΙΚΗ ΣΗΜΕΙΩΣΗ </a:t>
            </a:r>
            <a:endParaRPr sz="3500" dirty="0"/>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9" name="image.png" descr="image.png"/>
          <p:cNvPicPr>
            <a:picLocks noChangeAspect="1"/>
          </p:cNvPicPr>
          <p:nvPr/>
        </p:nvPicPr>
        <p:blipFill>
          <a:blip r:embed="rId2" cstate="print">
            <a:extLst/>
          </a:blip>
          <a:stretch>
            <a:fillRect/>
          </a:stretch>
        </p:blipFill>
        <p:spPr>
          <a:xfrm>
            <a:off x="6119812" y="2136775"/>
            <a:ext cx="2397126" cy="4197350"/>
          </a:xfrm>
          <a:prstGeom prst="rect">
            <a:avLst/>
          </a:prstGeom>
          <a:ln w="12700">
            <a:miter lim="400000"/>
          </a:ln>
        </p:spPr>
      </p:pic>
      <p:sp>
        <p:nvSpPr>
          <p:cNvPr id="240" name="BITTER"/>
          <p:cNvSpPr txBox="1"/>
          <p:nvPr/>
        </p:nvSpPr>
        <p:spPr>
          <a:xfrm>
            <a:off x="996950" y="2271712"/>
            <a:ext cx="2264549" cy="7348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4500" b="1">
                <a:solidFill>
                  <a:srgbClr val="008000"/>
                </a:solidFill>
              </a:defRPr>
            </a:lvl1pPr>
          </a:lstStyle>
          <a:p>
            <a:r>
              <a:rPr lang="el-GR" dirty="0" smtClean="0"/>
              <a:t>ΠΙΚΡΟΣ</a:t>
            </a:r>
            <a:endParaRPr dirty="0"/>
          </a:p>
        </p:txBody>
      </p:sp>
      <p:sp>
        <p:nvSpPr>
          <p:cNvPr id="241" name="the area of the tongue sensitive to bitterness is located in the bottom of the tongue, below the soft palate.…"/>
          <p:cNvSpPr txBox="1"/>
          <p:nvPr/>
        </p:nvSpPr>
        <p:spPr>
          <a:xfrm>
            <a:off x="1006475" y="3127375"/>
            <a:ext cx="4779963" cy="192266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4999" tIns="44999" rIns="44999" bIns="44999">
            <a:spAutoFit/>
          </a:bodyPr>
          <a:lstStyle/>
          <a:p>
            <a:pPr>
              <a:tabLst>
                <a:tab pos="723900" algn="l"/>
                <a:tab pos="1447800" algn="l"/>
                <a:tab pos="2171700" algn="l"/>
                <a:tab pos="2895600" algn="l"/>
                <a:tab pos="3619500" algn="l"/>
                <a:tab pos="4343400" algn="l"/>
              </a:tabLst>
            </a:pPr>
            <a:r>
              <a:rPr lang="el-GR" sz="1600" dirty="0"/>
              <a:t>Η περιοχή της γλώσσας που είναι ευαίσθητη στην πικρία βρίσκεται στο κάτω μέρος της γλώσσας, κάτω από τον μαλακό ουρανίσκο</a:t>
            </a:r>
            <a:r>
              <a:rPr lang="el-GR" sz="1600" dirty="0" smtClean="0"/>
              <a:t>.</a:t>
            </a:r>
            <a:endParaRPr lang="en-US" sz="1600" dirty="0" smtClean="0"/>
          </a:p>
          <a:p>
            <a:pPr>
              <a:tabLst>
                <a:tab pos="723900" algn="l"/>
                <a:tab pos="1447800" algn="l"/>
                <a:tab pos="2171700" algn="l"/>
                <a:tab pos="2895600" algn="l"/>
                <a:tab pos="3619500" algn="l"/>
                <a:tab pos="4343400" algn="l"/>
              </a:tabLst>
            </a:pPr>
            <a:endParaRPr lang="en-US" sz="1600" dirty="0" smtClean="0"/>
          </a:p>
          <a:p>
            <a:pPr>
              <a:tabLst>
                <a:tab pos="723900" algn="l"/>
                <a:tab pos="1447800" algn="l"/>
                <a:tab pos="2171700" algn="l"/>
                <a:tab pos="2895600" algn="l"/>
                <a:tab pos="3619500" algn="l"/>
                <a:tab pos="4343400" algn="l"/>
              </a:tabLst>
            </a:pPr>
            <a:r>
              <a:rPr lang="el-GR" sz="1600" dirty="0"/>
              <a:t>Το πικρό, του λαδιού, δεν γίνεται αισθητό αμέσως μετά τη γεύση. Πρέπει να περιμένουμε 5-6 δευτερόλεπτα. Η πικρία παραμένει στο κάτω μέρος της γλώσσας και στα άκρα.</a:t>
            </a:r>
            <a:endParaRPr sz="1600" dirty="0"/>
          </a:p>
        </p:txBody>
      </p:sp>
      <p:sp>
        <p:nvSpPr>
          <p:cNvPr id="242" name="Ovale"/>
          <p:cNvSpPr/>
          <p:nvPr/>
        </p:nvSpPr>
        <p:spPr>
          <a:xfrm>
            <a:off x="6142037" y="4152900"/>
            <a:ext cx="2325688" cy="695325"/>
          </a:xfrm>
          <a:prstGeom prst="ellipse">
            <a:avLst/>
          </a:prstGeom>
          <a:ln w="72000">
            <a:solidFill>
              <a:srgbClr val="FF0000"/>
            </a:solidFill>
          </a:ln>
        </p:spPr>
        <p:txBody>
          <a:bodyPr lIns="45719" rIns="45719" anchor="ctr"/>
          <a:lstStyle/>
          <a:p>
            <a:endParaRPr/>
          </a:p>
        </p:txBody>
      </p:sp>
      <p:pic>
        <p:nvPicPr>
          <p:cNvPr id="243" name="image.png" descr="image.png"/>
          <p:cNvPicPr>
            <a:picLocks noChangeAspect="1"/>
          </p:cNvPicPr>
          <p:nvPr/>
        </p:nvPicPr>
        <p:blipFill>
          <a:blip r:embed="rId3" cstate="print">
            <a:extLst/>
          </a:blip>
          <a:stretch>
            <a:fillRect/>
          </a:stretch>
        </p:blipFill>
        <p:spPr>
          <a:xfrm>
            <a:off x="3317875" y="2206625"/>
            <a:ext cx="866775" cy="863600"/>
          </a:xfrm>
          <a:prstGeom prst="rect">
            <a:avLst/>
          </a:prstGeom>
          <a:ln w="12700">
            <a:miter lim="400000"/>
          </a:ln>
        </p:spPr>
      </p:pic>
      <p:sp>
        <p:nvSpPr>
          <p:cNvPr id="244" name="IF YOU FEEL A WELL BALANCED BITTER……"/>
          <p:cNvSpPr txBox="1"/>
          <p:nvPr/>
        </p:nvSpPr>
        <p:spPr>
          <a:xfrm>
            <a:off x="1030030" y="5340350"/>
            <a:ext cx="5318270" cy="6061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l-GR" dirty="0" smtClean="0"/>
              <a:t>ΕΑΝ ΝΟΙΩΘΕΙΣ ΙΣΟΡΡΟΠΟΙΗΜΕΝΗ ΠΙΚΡΑ...</a:t>
            </a:r>
            <a:endParaRPr lang="en-US" dirty="0" smtClean="0"/>
          </a:p>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l-GR" dirty="0" smtClean="0"/>
              <a:t>ΠΙΘΑΝΟ ΝΑ ΑΝΤΙΜΕΤΩΠΙΖΕΤΕ ΕΝΑ ΚΑΛΟ ΛΑΔΙ</a:t>
            </a:r>
          </a:p>
        </p:txBody>
      </p:sp>
      <p:sp>
        <p:nvSpPr>
          <p:cNvPr id="245" name="HOW to use our senses?"/>
          <p:cNvSpPr txBox="1"/>
          <p:nvPr/>
        </p:nvSpPr>
        <p:spPr>
          <a:xfrm>
            <a:off x="351335" y="1212850"/>
            <a:ext cx="8666794"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defTabSz="503237">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4100" b="1">
                <a:solidFill>
                  <a:srgbClr val="0A57A9"/>
                </a:solidFill>
                <a:latin typeface="Trebuchet MS"/>
                <a:ea typeface="Trebuchet MS"/>
                <a:cs typeface="Trebuchet MS"/>
                <a:sym typeface="Trebuchet MS"/>
              </a:defRPr>
            </a:pPr>
            <a:r>
              <a:rPr lang="el-GR" sz="3200" dirty="0" smtClean="0"/>
              <a:t>ΠΩΣ να χρησιμοποιήσουμε τις αισθήσεις μας;</a:t>
            </a:r>
            <a:endParaRPr sz="3200" dirty="0"/>
          </a:p>
        </p:txBody>
      </p:sp>
      <p:sp>
        <p:nvSpPr>
          <p:cNvPr id="246" name="“Human senses are tools that we need to learn to use” - Voltaire"/>
          <p:cNvSpPr txBox="1"/>
          <p:nvPr/>
        </p:nvSpPr>
        <p:spPr>
          <a:xfrm>
            <a:off x="539750" y="1720939"/>
            <a:ext cx="9098151" cy="5202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2100"/>
            </a:lvl1pPr>
          </a:lstStyle>
          <a:p>
            <a:r>
              <a:rPr lang="el-GR" sz="1500" dirty="0"/>
              <a:t>“Οι ανθρώπινες αισθήσεις είναι εργαλεία τα οποία χρειάζεται να μάθουμε να τα χρησιμοποιούμε” - </a:t>
            </a:r>
            <a:r>
              <a:rPr lang="el-GR" sz="1500" dirty="0" err="1"/>
              <a:t>Voltaire</a:t>
            </a:r>
            <a:endParaRPr lang="el-GR" sz="1500" dirty="0"/>
          </a:p>
          <a:p>
            <a:endParaRPr sz="1500"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Immagine" descr="Immagine"/>
          <p:cNvPicPr>
            <a:picLocks noChangeAspect="1"/>
          </p:cNvPicPr>
          <p:nvPr/>
        </p:nvPicPr>
        <p:blipFill>
          <a:blip r:embed="rId2" cstate="print">
            <a:extLst/>
          </a:blip>
          <a:stretch>
            <a:fillRect/>
          </a:stretch>
        </p:blipFill>
        <p:spPr>
          <a:xfrm>
            <a:off x="965200" y="2308225"/>
            <a:ext cx="3268663" cy="4014788"/>
          </a:xfrm>
          <a:prstGeom prst="rect">
            <a:avLst/>
          </a:prstGeom>
          <a:ln w="12700">
            <a:miter lim="400000"/>
          </a:ln>
        </p:spPr>
      </p:pic>
      <p:pic>
        <p:nvPicPr>
          <p:cNvPr id="40" name="image.png" descr="image.png"/>
          <p:cNvPicPr>
            <a:picLocks noChangeAspect="1"/>
          </p:cNvPicPr>
          <p:nvPr/>
        </p:nvPicPr>
        <p:blipFill>
          <a:blip r:embed="rId3" cstate="print">
            <a:extLst/>
          </a:blip>
          <a:stretch>
            <a:fillRect/>
          </a:stretch>
        </p:blipFill>
        <p:spPr>
          <a:xfrm>
            <a:off x="4344987" y="4103687"/>
            <a:ext cx="2392363" cy="2498726"/>
          </a:xfrm>
          <a:prstGeom prst="rect">
            <a:avLst/>
          </a:prstGeom>
          <a:ln w="12700">
            <a:miter lim="400000"/>
          </a:ln>
        </p:spPr>
      </p:pic>
      <p:sp>
        <p:nvSpPr>
          <p:cNvPr id="41" name="Forma"/>
          <p:cNvSpPr/>
          <p:nvPr/>
        </p:nvSpPr>
        <p:spPr>
          <a:xfrm>
            <a:off x="4076700" y="1893887"/>
            <a:ext cx="5256213" cy="2662238"/>
          </a:xfrm>
          <a:custGeom>
            <a:avLst/>
            <a:gdLst/>
            <a:ahLst/>
            <a:cxnLst>
              <a:cxn ang="0">
                <a:pos x="wd2" y="hd2"/>
              </a:cxn>
              <a:cxn ang="5400000">
                <a:pos x="wd2" y="hd2"/>
              </a:cxn>
              <a:cxn ang="10800000">
                <a:pos x="wd2" y="hd2"/>
              </a:cxn>
              <a:cxn ang="16200000">
                <a:pos x="wd2" y="hd2"/>
              </a:cxn>
            </a:cxnLst>
            <a:rect l="0" t="0" r="r" b="b"/>
            <a:pathLst>
              <a:path w="21600" h="21600" extrusionOk="0">
                <a:moveTo>
                  <a:pt x="1930" y="7160"/>
                </a:moveTo>
                <a:cubicBezTo>
                  <a:pt x="1530" y="4490"/>
                  <a:pt x="3400" y="1970"/>
                  <a:pt x="5270" y="1970"/>
                </a:cubicBezTo>
                <a:cubicBezTo>
                  <a:pt x="5860" y="1950"/>
                  <a:pt x="6470" y="2210"/>
                  <a:pt x="6970" y="2600"/>
                </a:cubicBezTo>
                <a:cubicBezTo>
                  <a:pt x="7450" y="1390"/>
                  <a:pt x="8340" y="650"/>
                  <a:pt x="9340" y="650"/>
                </a:cubicBezTo>
                <a:cubicBezTo>
                  <a:pt x="10004" y="690"/>
                  <a:pt x="10710" y="1050"/>
                  <a:pt x="11210" y="1700"/>
                </a:cubicBezTo>
                <a:cubicBezTo>
                  <a:pt x="11570" y="630"/>
                  <a:pt x="12330" y="0"/>
                  <a:pt x="13150" y="0"/>
                </a:cubicBezTo>
                <a:cubicBezTo>
                  <a:pt x="13840" y="0"/>
                  <a:pt x="14470" y="460"/>
                  <a:pt x="14870" y="1160"/>
                </a:cubicBezTo>
                <a:cubicBezTo>
                  <a:pt x="15330" y="440"/>
                  <a:pt x="16020" y="0"/>
                  <a:pt x="16740" y="0"/>
                </a:cubicBezTo>
                <a:cubicBezTo>
                  <a:pt x="17910" y="0"/>
                  <a:pt x="18900" y="1130"/>
                  <a:pt x="19110" y="2710"/>
                </a:cubicBezTo>
                <a:cubicBezTo>
                  <a:pt x="20240" y="3150"/>
                  <a:pt x="21060" y="4580"/>
                  <a:pt x="21060" y="6220"/>
                </a:cubicBezTo>
                <a:cubicBezTo>
                  <a:pt x="21060" y="6720"/>
                  <a:pt x="21000" y="7200"/>
                  <a:pt x="20830" y="7660"/>
                </a:cubicBezTo>
                <a:cubicBezTo>
                  <a:pt x="21310" y="8460"/>
                  <a:pt x="21600" y="9450"/>
                  <a:pt x="21600" y="10460"/>
                </a:cubicBezTo>
                <a:cubicBezTo>
                  <a:pt x="21600" y="12750"/>
                  <a:pt x="20310" y="14680"/>
                  <a:pt x="18650" y="15010"/>
                </a:cubicBezTo>
                <a:cubicBezTo>
                  <a:pt x="18650" y="17200"/>
                  <a:pt x="17370" y="18920"/>
                  <a:pt x="15770" y="18920"/>
                </a:cubicBezTo>
                <a:cubicBezTo>
                  <a:pt x="15220" y="18920"/>
                  <a:pt x="14700" y="18710"/>
                  <a:pt x="14240" y="18310"/>
                </a:cubicBezTo>
                <a:cubicBezTo>
                  <a:pt x="13820" y="20240"/>
                  <a:pt x="12490" y="21600"/>
                  <a:pt x="11000" y="21600"/>
                </a:cubicBezTo>
                <a:cubicBezTo>
                  <a:pt x="9890" y="21600"/>
                  <a:pt x="8840" y="20790"/>
                  <a:pt x="8210" y="19510"/>
                </a:cubicBezTo>
                <a:cubicBezTo>
                  <a:pt x="7620" y="20000"/>
                  <a:pt x="7930" y="20290"/>
                  <a:pt x="6240" y="20290"/>
                </a:cubicBezTo>
                <a:cubicBezTo>
                  <a:pt x="4850" y="20290"/>
                  <a:pt x="3570" y="19280"/>
                  <a:pt x="2900" y="17640"/>
                </a:cubicBezTo>
                <a:cubicBezTo>
                  <a:pt x="1300" y="17600"/>
                  <a:pt x="480" y="16300"/>
                  <a:pt x="480" y="14660"/>
                </a:cubicBezTo>
                <a:cubicBezTo>
                  <a:pt x="480" y="13900"/>
                  <a:pt x="690" y="13210"/>
                  <a:pt x="1070" y="12640"/>
                </a:cubicBezTo>
                <a:cubicBezTo>
                  <a:pt x="380" y="12160"/>
                  <a:pt x="0" y="11210"/>
                  <a:pt x="0" y="10120"/>
                </a:cubicBezTo>
                <a:cubicBezTo>
                  <a:pt x="0" y="8590"/>
                  <a:pt x="840" y="7330"/>
                  <a:pt x="1930" y="7160"/>
                </a:cubicBezTo>
                <a:close/>
              </a:path>
            </a:pathLst>
          </a:custGeom>
          <a:solidFill>
            <a:srgbClr val="CFE7F5"/>
          </a:solidFill>
          <a:ln>
            <a:solidFill>
              <a:srgbClr val="808080"/>
            </a:solidFill>
          </a:ln>
        </p:spPr>
        <p:txBody>
          <a:bodyPr lIns="45719" rIns="45719" anchor="ctr"/>
          <a:lstStyle/>
          <a:p>
            <a:pPr algn="ctr">
              <a:tabLst>
                <a:tab pos="723900" algn="l"/>
                <a:tab pos="1447800" algn="l"/>
                <a:tab pos="2171700" algn="l"/>
                <a:tab pos="2895600" algn="l"/>
                <a:tab pos="3619500" algn="l"/>
                <a:tab pos="4343400" algn="l"/>
                <a:tab pos="5067300" algn="l"/>
              </a:tabLst>
              <a:defRPr sz="3200"/>
            </a:pPr>
            <a:endParaRPr/>
          </a:p>
        </p:txBody>
      </p:sp>
      <p:sp>
        <p:nvSpPr>
          <p:cNvPr id="42" name="Ovale"/>
          <p:cNvSpPr/>
          <p:nvPr/>
        </p:nvSpPr>
        <p:spPr>
          <a:xfrm>
            <a:off x="3203575" y="3690937"/>
            <a:ext cx="341313" cy="173038"/>
          </a:xfrm>
          <a:prstGeom prst="ellipse">
            <a:avLst/>
          </a:prstGeom>
          <a:solidFill>
            <a:srgbClr val="CFE7F5"/>
          </a:solidFill>
          <a:ln>
            <a:solidFill>
              <a:srgbClr val="808080"/>
            </a:solidFill>
          </a:ln>
        </p:spPr>
        <p:txBody>
          <a:bodyPr lIns="45719" rIns="45719" anchor="ctr"/>
          <a:lstStyle/>
          <a:p>
            <a:pPr algn="ctr">
              <a:tabLst>
                <a:tab pos="723900" algn="l"/>
                <a:tab pos="1447800" algn="l"/>
                <a:tab pos="2171700" algn="l"/>
                <a:tab pos="2895600" algn="l"/>
                <a:tab pos="3619500" algn="l"/>
                <a:tab pos="4343400" algn="l"/>
                <a:tab pos="5067300" algn="l"/>
              </a:tabLst>
              <a:defRPr sz="3200"/>
            </a:pPr>
            <a:endParaRPr/>
          </a:p>
        </p:txBody>
      </p:sp>
      <p:sp>
        <p:nvSpPr>
          <p:cNvPr id="43" name="it is only an ingredient !!…"/>
          <p:cNvSpPr txBox="1"/>
          <p:nvPr/>
        </p:nvSpPr>
        <p:spPr>
          <a:xfrm>
            <a:off x="4181136" y="2715426"/>
            <a:ext cx="5045758" cy="77786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nchor="ctr">
            <a:spAutoFit/>
          </a:bodyPr>
          <a:lstStyle/>
          <a:p>
            <a:pPr algn="ctr">
              <a:tabLst>
                <a:tab pos="723900" algn="l"/>
                <a:tab pos="1447800" algn="l"/>
                <a:tab pos="2171700" algn="l"/>
                <a:tab pos="2895600" algn="l"/>
                <a:tab pos="3619500" algn="l"/>
                <a:tab pos="4343400" algn="l"/>
                <a:tab pos="5067300" algn="l"/>
              </a:tabLst>
              <a:defRPr sz="3200"/>
            </a:pPr>
            <a:r>
              <a:rPr lang="el-GR" sz="2400" dirty="0" smtClean="0"/>
              <a:t>Είναι μόνο ένα συστατικό!!</a:t>
            </a:r>
            <a:endParaRPr sz="2400" dirty="0"/>
          </a:p>
          <a:p>
            <a:pPr algn="ctr">
              <a:tabLst>
                <a:tab pos="723900" algn="l"/>
                <a:tab pos="1447800" algn="l"/>
                <a:tab pos="2171700" algn="l"/>
                <a:tab pos="2895600" algn="l"/>
                <a:tab pos="3619500" algn="l"/>
                <a:tab pos="4343400" algn="l"/>
                <a:tab pos="5067300" algn="l"/>
              </a:tabLst>
              <a:defRPr sz="3200"/>
            </a:pPr>
            <a:r>
              <a:rPr lang="el-GR" sz="2400" dirty="0" smtClean="0"/>
              <a:t>Η γεύση του κρασιού είναι καλύτερη</a:t>
            </a:r>
            <a:r>
              <a:rPr sz="2400" dirty="0" smtClean="0"/>
              <a:t>!</a:t>
            </a:r>
            <a:endParaRPr sz="2400" dirty="0"/>
          </a:p>
        </p:txBody>
      </p:sp>
      <p:sp>
        <p:nvSpPr>
          <p:cNvPr id="44" name="Ovale"/>
          <p:cNvSpPr/>
          <p:nvPr/>
        </p:nvSpPr>
        <p:spPr>
          <a:xfrm>
            <a:off x="3465512" y="3335337"/>
            <a:ext cx="682626" cy="346076"/>
          </a:xfrm>
          <a:prstGeom prst="ellipse">
            <a:avLst/>
          </a:prstGeom>
          <a:solidFill>
            <a:srgbClr val="CFE7F5"/>
          </a:solidFill>
          <a:ln>
            <a:solidFill>
              <a:srgbClr val="808080"/>
            </a:solidFill>
          </a:ln>
        </p:spPr>
        <p:txBody>
          <a:bodyPr lIns="45719" rIns="45719" anchor="ctr"/>
          <a:lstStyle/>
          <a:p>
            <a:pPr algn="ctr">
              <a:tabLst>
                <a:tab pos="723900" algn="l"/>
                <a:tab pos="1447800" algn="l"/>
                <a:tab pos="2171700" algn="l"/>
                <a:tab pos="2895600" algn="l"/>
                <a:tab pos="3619500" algn="l"/>
                <a:tab pos="4343400" algn="l"/>
                <a:tab pos="5067300" algn="l"/>
              </a:tabLst>
              <a:defRPr sz="3200"/>
            </a:pPr>
            <a:endParaRPr/>
          </a:p>
        </p:txBody>
      </p:sp>
      <p:sp>
        <p:nvSpPr>
          <p:cNvPr id="45" name="Why we should taste an olive oil ?"/>
          <p:cNvSpPr txBox="1"/>
          <p:nvPr/>
        </p:nvSpPr>
        <p:spPr>
          <a:xfrm>
            <a:off x="1474808" y="1207293"/>
            <a:ext cx="7121499" cy="63094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defTabSz="503237">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3500" b="1">
                <a:solidFill>
                  <a:srgbClr val="0A57A9"/>
                </a:solidFill>
                <a:latin typeface="Trebuchet MS"/>
                <a:ea typeface="Trebuchet MS"/>
                <a:cs typeface="Trebuchet MS"/>
                <a:sym typeface="Trebuchet MS"/>
              </a:defRPr>
            </a:pPr>
            <a:r>
              <a:rPr lang="el-GR" dirty="0" smtClean="0"/>
              <a:t>Γιατί πρέπει να γευτούμε το λάδι;</a:t>
            </a:r>
            <a:endParaRPr b="0" dirty="0">
              <a:latin typeface="Arial"/>
              <a:ea typeface="Arial"/>
              <a:cs typeface="Arial"/>
              <a:sym typeface="Arial"/>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8" name="image.png" descr="image.png"/>
          <p:cNvPicPr>
            <a:picLocks noChangeAspect="1"/>
          </p:cNvPicPr>
          <p:nvPr/>
        </p:nvPicPr>
        <p:blipFill>
          <a:blip r:embed="rId2" cstate="print">
            <a:extLst/>
          </a:blip>
          <a:stretch>
            <a:fillRect/>
          </a:stretch>
        </p:blipFill>
        <p:spPr>
          <a:xfrm>
            <a:off x="6145212" y="2189162"/>
            <a:ext cx="2371726" cy="4154488"/>
          </a:xfrm>
          <a:prstGeom prst="rect">
            <a:avLst/>
          </a:prstGeom>
          <a:ln w="12700">
            <a:miter lim="400000"/>
          </a:ln>
        </p:spPr>
      </p:pic>
      <p:sp>
        <p:nvSpPr>
          <p:cNvPr id="249" name="PIQUANT / SPICY"/>
          <p:cNvSpPr txBox="1"/>
          <p:nvPr/>
        </p:nvSpPr>
        <p:spPr>
          <a:xfrm>
            <a:off x="906462" y="2443162"/>
            <a:ext cx="4194564" cy="55254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lnSpc>
                <a:spcPct val="100000"/>
              </a:lnSpc>
              <a:defRPr sz="4000" b="1">
                <a:solidFill>
                  <a:srgbClr val="008000"/>
                </a:solidFill>
              </a:defRPr>
            </a:lvl1pPr>
          </a:lstStyle>
          <a:p>
            <a:r>
              <a:rPr lang="el-GR" sz="3000" dirty="0" smtClean="0"/>
              <a:t>ΠΙΚΑΝΤΙΚΟ/ΚΑΥΤΕΡΟ</a:t>
            </a:r>
            <a:endParaRPr sz="3000" dirty="0"/>
          </a:p>
        </p:txBody>
      </p:sp>
      <p:sp>
        <p:nvSpPr>
          <p:cNvPr id="250" name="All the palate is sensitive to spicy, especially in the throat.…"/>
          <p:cNvSpPr txBox="1"/>
          <p:nvPr/>
        </p:nvSpPr>
        <p:spPr>
          <a:xfrm>
            <a:off x="917575" y="3252787"/>
            <a:ext cx="4779963" cy="16936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4999" tIns="44999" rIns="44999" bIns="44999">
            <a:spAutoFit/>
          </a:bodyPr>
          <a:lstStyle/>
          <a:p>
            <a:pPr>
              <a:tabLst>
                <a:tab pos="723900" algn="l"/>
                <a:tab pos="1447800" algn="l"/>
                <a:tab pos="2171700" algn="l"/>
                <a:tab pos="2895600" algn="l"/>
                <a:tab pos="3619500" algn="l"/>
                <a:tab pos="4343400" algn="l"/>
              </a:tabLst>
            </a:pPr>
            <a:r>
              <a:rPr lang="el-GR" sz="1600" dirty="0"/>
              <a:t>Όλος ο ουρανίσκος είναι ευαίσθητος στο πικάντικο, ειδικά στο </a:t>
            </a:r>
            <a:r>
              <a:rPr lang="el-GR" sz="1600" dirty="0" smtClean="0"/>
              <a:t>λαιμό.</a:t>
            </a:r>
          </a:p>
          <a:p>
            <a:pPr>
              <a:tabLst>
                <a:tab pos="723900" algn="l"/>
                <a:tab pos="1447800" algn="l"/>
                <a:tab pos="2171700" algn="l"/>
                <a:tab pos="2895600" algn="l"/>
                <a:tab pos="3619500" algn="l"/>
                <a:tab pos="4343400" algn="l"/>
              </a:tabLst>
            </a:pPr>
            <a:endParaRPr lang="el-GR" sz="1600" dirty="0" smtClean="0"/>
          </a:p>
          <a:p>
            <a:pPr>
              <a:tabLst>
                <a:tab pos="723900" algn="l"/>
                <a:tab pos="1447800" algn="l"/>
                <a:tab pos="2171700" algn="l"/>
                <a:tab pos="2895600" algn="l"/>
                <a:tab pos="3619500" algn="l"/>
                <a:tab pos="4343400" algn="l"/>
              </a:tabLst>
            </a:pPr>
            <a:r>
              <a:rPr lang="el-GR" sz="1600" dirty="0"/>
              <a:t>Το πικάντικο, του λαδιού, δεν γίνεται αισθητό αμέσως μετά τη γεύση. Πρέπει να περιμένουμε 5-6 δευτερόλεπτα. Το πικάντικο παραμένει στο κάτω μέρος της γλώσσας και στις άκρες.</a:t>
            </a:r>
            <a:endParaRPr sz="1600" dirty="0"/>
          </a:p>
        </p:txBody>
      </p:sp>
      <p:sp>
        <p:nvSpPr>
          <p:cNvPr id="251" name="Ovale"/>
          <p:cNvSpPr/>
          <p:nvPr/>
        </p:nvSpPr>
        <p:spPr>
          <a:xfrm>
            <a:off x="6300787" y="3817937"/>
            <a:ext cx="2120901" cy="2487613"/>
          </a:xfrm>
          <a:prstGeom prst="ellipse">
            <a:avLst/>
          </a:prstGeom>
          <a:ln w="72000">
            <a:solidFill>
              <a:srgbClr val="FF0000"/>
            </a:solidFill>
          </a:ln>
        </p:spPr>
        <p:txBody>
          <a:bodyPr lIns="45719" rIns="45719" anchor="ctr"/>
          <a:lstStyle/>
          <a:p>
            <a:endParaRPr/>
          </a:p>
        </p:txBody>
      </p:sp>
      <p:pic>
        <p:nvPicPr>
          <p:cNvPr id="252" name="image.png" descr="image.png"/>
          <p:cNvPicPr>
            <a:picLocks noChangeAspect="1"/>
          </p:cNvPicPr>
          <p:nvPr/>
        </p:nvPicPr>
        <p:blipFill>
          <a:blip r:embed="rId3" cstate="print">
            <a:extLst/>
          </a:blip>
          <a:stretch>
            <a:fillRect/>
          </a:stretch>
        </p:blipFill>
        <p:spPr>
          <a:xfrm>
            <a:off x="5327650" y="2333625"/>
            <a:ext cx="866775" cy="863600"/>
          </a:xfrm>
          <a:prstGeom prst="rect">
            <a:avLst/>
          </a:prstGeom>
          <a:ln w="12700">
            <a:miter lim="400000"/>
          </a:ln>
        </p:spPr>
      </p:pic>
      <p:sp>
        <p:nvSpPr>
          <p:cNvPr id="253" name="IF YOU FEEL PIQUANT……"/>
          <p:cNvSpPr txBox="1"/>
          <p:nvPr/>
        </p:nvSpPr>
        <p:spPr>
          <a:xfrm>
            <a:off x="925512" y="5259387"/>
            <a:ext cx="5291018" cy="8637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pPr>
              <a:tabLst>
                <a:tab pos="723900" algn="l"/>
                <a:tab pos="1447800" algn="l"/>
                <a:tab pos="2171700" algn="l"/>
                <a:tab pos="2895600" algn="l"/>
                <a:tab pos="3619500" algn="l"/>
                <a:tab pos="4343400" algn="l"/>
                <a:tab pos="5067300" algn="l"/>
                <a:tab pos="5791200" algn="l"/>
              </a:tabLst>
            </a:pPr>
            <a:r>
              <a:rPr lang="el-GR" dirty="0" smtClean="0"/>
              <a:t>ΑΜΑ ΝΟΙΩΘΕΙΣ ΠΙΚΑΝΤΙΚΟ</a:t>
            </a:r>
            <a:r>
              <a:rPr dirty="0" smtClean="0"/>
              <a:t>…</a:t>
            </a:r>
            <a:endParaRPr lang="el-GR" dirty="0" smtClean="0"/>
          </a:p>
          <a:p>
            <a:pPr>
              <a:tabLst>
                <a:tab pos="723900" algn="l"/>
                <a:tab pos="1447800" algn="l"/>
                <a:tab pos="2171700" algn="l"/>
                <a:tab pos="2895600" algn="l"/>
                <a:tab pos="3619500" algn="l"/>
                <a:tab pos="4343400" algn="l"/>
                <a:tab pos="5067300" algn="l"/>
                <a:tab pos="5791200" algn="l"/>
              </a:tabLst>
            </a:pPr>
            <a:r>
              <a:rPr lang="el-GR" dirty="0"/>
              <a:t>ΠΙΘΑΝΟ ΝΑ ΑΝΤΙΜΕΤΩΠΙΖΕΤΕ ΕΝΑ ΚΑΛΟ ΛΑΔΙ</a:t>
            </a:r>
          </a:p>
          <a:p>
            <a:pPr>
              <a:tabLst>
                <a:tab pos="723900" algn="l"/>
                <a:tab pos="1447800" algn="l"/>
                <a:tab pos="2171700" algn="l"/>
                <a:tab pos="2895600" algn="l"/>
                <a:tab pos="3619500" algn="l"/>
                <a:tab pos="4343400" algn="l"/>
                <a:tab pos="5067300" algn="l"/>
                <a:tab pos="5791200" algn="l"/>
              </a:tabLst>
            </a:pPr>
            <a:endParaRPr dirty="0"/>
          </a:p>
        </p:txBody>
      </p:sp>
      <p:sp>
        <p:nvSpPr>
          <p:cNvPr id="254" name="HOW to use our senses?"/>
          <p:cNvSpPr txBox="1"/>
          <p:nvPr/>
        </p:nvSpPr>
        <p:spPr>
          <a:xfrm>
            <a:off x="-45424" y="1212850"/>
            <a:ext cx="9460281" cy="12618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defTabSz="503237">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4100" b="1">
                <a:solidFill>
                  <a:srgbClr val="0A57A9"/>
                </a:solidFill>
                <a:latin typeface="Trebuchet MS"/>
                <a:ea typeface="Trebuchet MS"/>
                <a:cs typeface="Trebuchet MS"/>
                <a:sym typeface="Trebuchet MS"/>
              </a:defRPr>
            </a:pPr>
            <a:r>
              <a:rPr lang="el-GR" sz="3400" dirty="0" smtClean="0"/>
              <a:t>ΠΩΣ να χρησιμοποιήσουμε τις αισθήσεις μας;</a:t>
            </a:r>
            <a:endParaRPr lang="el-GR" sz="3400" dirty="0"/>
          </a:p>
          <a:p>
            <a:pPr algn="ctr" defTabSz="503237">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4100" b="1">
                <a:solidFill>
                  <a:srgbClr val="0A57A9"/>
                </a:solidFill>
                <a:latin typeface="Trebuchet MS"/>
                <a:ea typeface="Trebuchet MS"/>
                <a:cs typeface="Trebuchet MS"/>
                <a:sym typeface="Trebuchet MS"/>
              </a:defRPr>
            </a:pPr>
            <a:endParaRPr b="0" dirty="0"/>
          </a:p>
        </p:txBody>
      </p:sp>
      <p:sp>
        <p:nvSpPr>
          <p:cNvPr id="255" name="“Human senses are tools that we need to learn to use” - Voltaire"/>
          <p:cNvSpPr txBox="1"/>
          <p:nvPr/>
        </p:nvSpPr>
        <p:spPr>
          <a:xfrm>
            <a:off x="22076" y="1821000"/>
            <a:ext cx="9136623" cy="434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2100"/>
            </a:lvl1pPr>
          </a:lstStyle>
          <a:p>
            <a:pPr algn="jus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pPr>
            <a:r>
              <a:rPr lang="el-GR" dirty="0"/>
              <a:t>“</a:t>
            </a:r>
            <a:r>
              <a:rPr lang="el-GR" sz="1500" dirty="0"/>
              <a:t>Οι ανθρώπινες αισθήσεις είναι εργαλεία </a:t>
            </a:r>
            <a:r>
              <a:rPr lang="el-GR" sz="1500" dirty="0" smtClean="0"/>
              <a:t>τα </a:t>
            </a:r>
            <a:r>
              <a:rPr lang="el-GR" sz="1500" dirty="0"/>
              <a:t>οποία χρειάζεται να μάθουμε </a:t>
            </a:r>
            <a:r>
              <a:rPr lang="el-GR" sz="1500" dirty="0" smtClean="0"/>
              <a:t>να </a:t>
            </a:r>
            <a:r>
              <a:rPr lang="el-GR" sz="1500" dirty="0"/>
              <a:t>τα χρησιμοποιούμε” - </a:t>
            </a:r>
            <a:r>
              <a:rPr lang="el-GR" sz="1500" dirty="0" err="1"/>
              <a:t>Voltaire</a:t>
            </a:r>
            <a:endParaRPr lang="el-GR" sz="1500" dirty="0"/>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16 Negative Sensations"/>
          <p:cNvSpPr txBox="1"/>
          <p:nvPr/>
        </p:nvSpPr>
        <p:spPr>
          <a:xfrm>
            <a:off x="2547937" y="2165350"/>
            <a:ext cx="3782593" cy="5488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3600"/>
            </a:lvl1pPr>
          </a:lstStyle>
          <a:p>
            <a:r>
              <a:rPr lang="el-GR" sz="3200" dirty="0" smtClean="0"/>
              <a:t>Αρνητικές </a:t>
            </a:r>
            <a:r>
              <a:rPr lang="el-GR" sz="3200" dirty="0"/>
              <a:t>Α</a:t>
            </a:r>
            <a:r>
              <a:rPr lang="el-GR" sz="3200" dirty="0" smtClean="0"/>
              <a:t>ισθήσεις</a:t>
            </a:r>
            <a:endParaRPr sz="3200" dirty="0"/>
          </a:p>
        </p:txBody>
      </p:sp>
      <p:pic>
        <p:nvPicPr>
          <p:cNvPr id="258" name="image.png" descr="image.png"/>
          <p:cNvPicPr>
            <a:picLocks noChangeAspect="1"/>
          </p:cNvPicPr>
          <p:nvPr/>
        </p:nvPicPr>
        <p:blipFill>
          <a:blip r:embed="rId2" cstate="print">
            <a:extLst/>
          </a:blip>
          <a:stretch>
            <a:fillRect/>
          </a:stretch>
        </p:blipFill>
        <p:spPr>
          <a:xfrm>
            <a:off x="7645400" y="2063750"/>
            <a:ext cx="687388" cy="955675"/>
          </a:xfrm>
          <a:prstGeom prst="rect">
            <a:avLst/>
          </a:prstGeom>
          <a:ln w="12700">
            <a:miter lim="400000"/>
          </a:ln>
        </p:spPr>
      </p:pic>
      <p:sp>
        <p:nvSpPr>
          <p:cNvPr id="259" name="COMMON DEFECTS FOUND IN COMMERCIAL VIRGIN OLIVE OILS ARE:"/>
          <p:cNvSpPr txBox="1"/>
          <p:nvPr/>
        </p:nvSpPr>
        <p:spPr>
          <a:xfrm>
            <a:off x="679450" y="3073400"/>
            <a:ext cx="10199413" cy="36281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1900"/>
            </a:lvl1pPr>
          </a:lstStyle>
          <a:p>
            <a:r>
              <a:rPr lang="el-GR" dirty="0" smtClean="0"/>
              <a:t>ΚΟΙΝΑ ΕΛΑΤΤΩΜΑΤΑ ΠΟΥ ΒΡΙΣΚΟΝΤΑΙ ΣΤΑ ΕΜΠΟΡΙΚΑ ΠΑΡΘΕΝΑ ΕΛΑΙΟΛΑΔΑ ΕΙΝΑΙ:</a:t>
            </a:r>
            <a:endParaRPr dirty="0"/>
          </a:p>
        </p:txBody>
      </p:sp>
      <p:sp>
        <p:nvSpPr>
          <p:cNvPr id="260" name="RANCID / Ranzig"/>
          <p:cNvSpPr txBox="1"/>
          <p:nvPr/>
        </p:nvSpPr>
        <p:spPr>
          <a:xfrm>
            <a:off x="1897062" y="3487737"/>
            <a:ext cx="2913766" cy="5917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3500">
                <a:solidFill>
                  <a:srgbClr val="663300"/>
                </a:solidFill>
              </a:defRPr>
            </a:lvl1pPr>
          </a:lstStyle>
          <a:p>
            <a:r>
              <a:rPr lang="el-GR" dirty="0" smtClean="0"/>
              <a:t>ΧΑΛΑΣΜΕΝΟ</a:t>
            </a:r>
            <a:endParaRPr dirty="0"/>
          </a:p>
        </p:txBody>
      </p:sp>
      <p:grpSp>
        <p:nvGrpSpPr>
          <p:cNvPr id="263" name="Gruppo"/>
          <p:cNvGrpSpPr/>
          <p:nvPr/>
        </p:nvGrpSpPr>
        <p:grpSpPr>
          <a:xfrm>
            <a:off x="1141412" y="3989387"/>
            <a:ext cx="2201863" cy="1636713"/>
            <a:chOff x="0" y="0"/>
            <a:chExt cx="2201862" cy="1636712"/>
          </a:xfrm>
        </p:grpSpPr>
        <p:pic>
          <p:nvPicPr>
            <p:cNvPr id="261" name="image.png" descr="image.png"/>
            <p:cNvPicPr>
              <a:picLocks noChangeAspect="1"/>
            </p:cNvPicPr>
            <p:nvPr/>
          </p:nvPicPr>
          <p:blipFill>
            <a:blip r:embed="rId3" cstate="print">
              <a:extLst/>
            </a:blip>
            <a:stretch>
              <a:fillRect/>
            </a:stretch>
          </p:blipFill>
          <p:spPr>
            <a:xfrm>
              <a:off x="203187" y="203151"/>
              <a:ext cx="1795488" cy="1192318"/>
            </a:xfrm>
            <a:prstGeom prst="rect">
              <a:avLst/>
            </a:prstGeom>
            <a:ln w="12700" cap="flat">
              <a:noFill/>
              <a:miter lim="400000"/>
            </a:ln>
            <a:effectLst/>
          </p:spPr>
        </p:pic>
        <p:pic>
          <p:nvPicPr>
            <p:cNvPr id="262" name="image.png" descr="image.png"/>
            <p:cNvPicPr>
              <a:picLocks noChangeAspect="1"/>
            </p:cNvPicPr>
            <p:nvPr/>
          </p:nvPicPr>
          <p:blipFill>
            <a:blip r:embed="rId4" cstate="print">
              <a:extLst/>
            </a:blip>
            <a:stretch>
              <a:fillRect/>
            </a:stretch>
          </p:blipFill>
          <p:spPr>
            <a:xfrm>
              <a:off x="0" y="0"/>
              <a:ext cx="2201863" cy="1636713"/>
            </a:xfrm>
            <a:prstGeom prst="rect">
              <a:avLst/>
            </a:prstGeom>
            <a:ln w="12700" cap="flat">
              <a:noFill/>
              <a:miter lim="400000"/>
            </a:ln>
            <a:effectLst/>
          </p:spPr>
        </p:pic>
      </p:grpSp>
      <p:grpSp>
        <p:nvGrpSpPr>
          <p:cNvPr id="266" name="Gruppo"/>
          <p:cNvGrpSpPr/>
          <p:nvPr/>
        </p:nvGrpSpPr>
        <p:grpSpPr>
          <a:xfrm>
            <a:off x="3379787" y="4071937"/>
            <a:ext cx="2617788" cy="1584326"/>
            <a:chOff x="0" y="0"/>
            <a:chExt cx="2617787" cy="1584325"/>
          </a:xfrm>
        </p:grpSpPr>
        <p:pic>
          <p:nvPicPr>
            <p:cNvPr id="264" name="image.png" descr="image.png"/>
            <p:cNvPicPr>
              <a:picLocks noChangeAspect="1"/>
            </p:cNvPicPr>
            <p:nvPr/>
          </p:nvPicPr>
          <p:blipFill>
            <a:blip r:embed="rId5" cstate="print">
              <a:extLst/>
            </a:blip>
            <a:stretch>
              <a:fillRect/>
            </a:stretch>
          </p:blipFill>
          <p:spPr>
            <a:xfrm>
              <a:off x="203366" y="203355"/>
              <a:ext cx="2211056" cy="1139487"/>
            </a:xfrm>
            <a:prstGeom prst="rect">
              <a:avLst/>
            </a:prstGeom>
            <a:ln w="12700" cap="flat">
              <a:noFill/>
              <a:miter lim="400000"/>
            </a:ln>
            <a:effectLst/>
          </p:spPr>
        </p:pic>
        <p:pic>
          <p:nvPicPr>
            <p:cNvPr id="265" name="image.png" descr="image.png"/>
            <p:cNvPicPr>
              <a:picLocks noChangeAspect="1"/>
            </p:cNvPicPr>
            <p:nvPr/>
          </p:nvPicPr>
          <p:blipFill>
            <a:blip r:embed="rId6" cstate="print">
              <a:extLst/>
            </a:blip>
            <a:stretch>
              <a:fillRect/>
            </a:stretch>
          </p:blipFill>
          <p:spPr>
            <a:xfrm>
              <a:off x="0" y="0"/>
              <a:ext cx="2617788" cy="1584325"/>
            </a:xfrm>
            <a:prstGeom prst="rect">
              <a:avLst/>
            </a:prstGeom>
            <a:ln w="12700" cap="flat">
              <a:noFill/>
              <a:miter lim="400000"/>
            </a:ln>
            <a:effectLst/>
          </p:spPr>
        </p:pic>
      </p:grpSp>
      <p:sp>
        <p:nvSpPr>
          <p:cNvPr id="267" name="oxidation process:…"/>
          <p:cNvSpPr txBox="1"/>
          <p:nvPr/>
        </p:nvSpPr>
        <p:spPr>
          <a:xfrm>
            <a:off x="6297612" y="3543300"/>
            <a:ext cx="3208718" cy="146484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pPr>
              <a:tabLst>
                <a:tab pos="723900" algn="l"/>
                <a:tab pos="1447800" algn="l"/>
                <a:tab pos="2171700" algn="l"/>
                <a:tab pos="2895600" algn="l"/>
              </a:tabLst>
              <a:defRPr sz="2400"/>
            </a:pPr>
            <a:r>
              <a:rPr lang="el-GR" dirty="0" smtClean="0"/>
              <a:t>Διαδικασία </a:t>
            </a:r>
            <a:r>
              <a:rPr lang="el-GR" dirty="0" err="1" smtClean="0"/>
              <a:t>οξύδωσης</a:t>
            </a:r>
            <a:r>
              <a:rPr dirty="0" smtClean="0"/>
              <a:t>:</a:t>
            </a:r>
            <a:endParaRPr dirty="0"/>
          </a:p>
          <a:p>
            <a:pPr>
              <a:tabLst>
                <a:tab pos="723900" algn="l"/>
                <a:tab pos="1447800" algn="l"/>
                <a:tab pos="2171700" algn="l"/>
                <a:tab pos="2895600" algn="l"/>
              </a:tabLst>
              <a:defRPr sz="2400"/>
            </a:pPr>
            <a:r>
              <a:rPr dirty="0"/>
              <a:t>1) </a:t>
            </a:r>
            <a:r>
              <a:rPr lang="el-GR" dirty="0" smtClean="0"/>
              <a:t>Έκθεση στο φως</a:t>
            </a:r>
            <a:endParaRPr dirty="0"/>
          </a:p>
          <a:p>
            <a:pPr>
              <a:tabLst>
                <a:tab pos="723900" algn="l"/>
                <a:tab pos="1447800" algn="l"/>
                <a:tab pos="2171700" algn="l"/>
                <a:tab pos="2895600" algn="l"/>
              </a:tabLst>
              <a:defRPr sz="2400"/>
            </a:pPr>
            <a:r>
              <a:rPr dirty="0"/>
              <a:t>2) </a:t>
            </a:r>
            <a:r>
              <a:rPr lang="el-GR" dirty="0" smtClean="0"/>
              <a:t>Έκθεση στον αέρα</a:t>
            </a:r>
            <a:endParaRPr dirty="0"/>
          </a:p>
          <a:p>
            <a:pPr>
              <a:tabLst>
                <a:tab pos="723900" algn="l"/>
                <a:tab pos="1447800" algn="l"/>
                <a:tab pos="2171700" algn="l"/>
                <a:tab pos="2895600" algn="l"/>
              </a:tabLst>
              <a:defRPr sz="2400"/>
            </a:pPr>
            <a:r>
              <a:rPr dirty="0"/>
              <a:t>3) </a:t>
            </a:r>
            <a:r>
              <a:rPr lang="el-GR" dirty="0" smtClean="0"/>
              <a:t>Υψηλή θερμοκρασία</a:t>
            </a:r>
            <a:endParaRPr dirty="0"/>
          </a:p>
        </p:txBody>
      </p:sp>
      <p:sp>
        <p:nvSpPr>
          <p:cNvPr id="268" name="Old ham"/>
          <p:cNvSpPr txBox="1"/>
          <p:nvPr/>
        </p:nvSpPr>
        <p:spPr>
          <a:xfrm>
            <a:off x="1758950" y="5613400"/>
            <a:ext cx="1519153" cy="3485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r>
              <a:rPr lang="el-GR" dirty="0" smtClean="0"/>
              <a:t>Παλιό ζαμπόν</a:t>
            </a:r>
            <a:endParaRPr dirty="0"/>
          </a:p>
        </p:txBody>
      </p:sp>
      <p:sp>
        <p:nvSpPr>
          <p:cNvPr id="269" name="Old mellon"/>
          <p:cNvSpPr txBox="1"/>
          <p:nvPr/>
        </p:nvSpPr>
        <p:spPr>
          <a:xfrm>
            <a:off x="3983037" y="5613400"/>
            <a:ext cx="1464651" cy="3485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r>
              <a:rPr lang="el-GR" dirty="0" smtClean="0"/>
              <a:t>Παλιό πεπόνι</a:t>
            </a:r>
            <a:endParaRPr dirty="0"/>
          </a:p>
        </p:txBody>
      </p:sp>
      <p:pic>
        <p:nvPicPr>
          <p:cNvPr id="270" name="image.png" descr="image.png"/>
          <p:cNvPicPr>
            <a:picLocks noChangeAspect="1"/>
          </p:cNvPicPr>
          <p:nvPr/>
        </p:nvPicPr>
        <p:blipFill>
          <a:blip r:embed="rId7" cstate="print">
            <a:extLst/>
          </a:blip>
          <a:stretch>
            <a:fillRect/>
          </a:stretch>
        </p:blipFill>
        <p:spPr>
          <a:xfrm>
            <a:off x="1323975" y="2025650"/>
            <a:ext cx="1157288" cy="955675"/>
          </a:xfrm>
          <a:prstGeom prst="rect">
            <a:avLst/>
          </a:prstGeom>
          <a:ln w="12700">
            <a:miter lim="400000"/>
          </a:ln>
        </p:spPr>
      </p:pic>
      <p:pic>
        <p:nvPicPr>
          <p:cNvPr id="271" name="image.png" descr="image.png"/>
          <p:cNvPicPr>
            <a:picLocks noChangeAspect="1"/>
          </p:cNvPicPr>
          <p:nvPr/>
        </p:nvPicPr>
        <p:blipFill>
          <a:blip r:embed="rId8" cstate="print">
            <a:extLst/>
          </a:blip>
          <a:stretch>
            <a:fillRect/>
          </a:stretch>
        </p:blipFill>
        <p:spPr>
          <a:xfrm>
            <a:off x="6715125" y="5013325"/>
            <a:ext cx="1597025" cy="1117600"/>
          </a:xfrm>
          <a:prstGeom prst="rect">
            <a:avLst/>
          </a:prstGeom>
          <a:ln w="12700">
            <a:miter lim="400000"/>
          </a:ln>
        </p:spPr>
      </p:pic>
      <p:sp>
        <p:nvSpPr>
          <p:cNvPr id="272" name="HOW to taste a virgin olive oil?"/>
          <p:cNvSpPr txBox="1"/>
          <p:nvPr/>
        </p:nvSpPr>
        <p:spPr>
          <a:xfrm>
            <a:off x="202904" y="1390650"/>
            <a:ext cx="9319216" cy="63094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defTabSz="503237">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4100" b="1">
                <a:solidFill>
                  <a:srgbClr val="0A57A9"/>
                </a:solidFill>
                <a:latin typeface="Trebuchet MS"/>
                <a:ea typeface="Trebuchet MS"/>
                <a:cs typeface="Trebuchet MS"/>
                <a:sym typeface="Trebuchet MS"/>
              </a:defRPr>
            </a:pPr>
            <a:r>
              <a:rPr lang="el-GR" sz="3500" dirty="0"/>
              <a:t>ΠΩΣ να δοκιμάσετε ένα παρθένο ελαιόλαδο</a:t>
            </a:r>
            <a:r>
              <a:rPr lang="el-GR" sz="3500" dirty="0" smtClean="0"/>
              <a:t>;</a:t>
            </a:r>
            <a:endParaRPr lang="el-GR" sz="3500" dirty="0"/>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VINEGARY / wie Essig"/>
          <p:cNvSpPr txBox="1"/>
          <p:nvPr/>
        </p:nvSpPr>
        <p:spPr>
          <a:xfrm>
            <a:off x="841375" y="3489325"/>
            <a:ext cx="3328943" cy="5917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3500">
                <a:solidFill>
                  <a:srgbClr val="663300"/>
                </a:solidFill>
              </a:defRPr>
            </a:lvl1pPr>
          </a:lstStyle>
          <a:p>
            <a:r>
              <a:rPr lang="el-GR" dirty="0" smtClean="0"/>
              <a:t>ΓΕΥΣΗ ΞΥΔΙΟΥ</a:t>
            </a:r>
            <a:endParaRPr dirty="0"/>
          </a:p>
        </p:txBody>
      </p:sp>
      <p:sp>
        <p:nvSpPr>
          <p:cNvPr id="275" name="Olives fermentation…"/>
          <p:cNvSpPr txBox="1"/>
          <p:nvPr/>
        </p:nvSpPr>
        <p:spPr>
          <a:xfrm>
            <a:off x="5967412" y="3613150"/>
            <a:ext cx="3509963" cy="146484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4999" tIns="44999" rIns="44999" bIns="44999">
            <a:spAutoFit/>
          </a:bodyPr>
          <a:lstStyle/>
          <a:p>
            <a:pPr algn="ctr">
              <a:tabLst>
                <a:tab pos="723900" algn="l"/>
                <a:tab pos="1447800" algn="l"/>
                <a:tab pos="2171700" algn="l"/>
                <a:tab pos="2895600" algn="l"/>
              </a:tabLst>
              <a:defRPr sz="2400"/>
            </a:pPr>
            <a:r>
              <a:rPr lang="el-GR" dirty="0"/>
              <a:t>Ζύμωση ελιών διαδικασία πριν από τη συμπίεση και την εξαγωγή λαδιού</a:t>
            </a:r>
            <a:endParaRPr dirty="0"/>
          </a:p>
        </p:txBody>
      </p:sp>
      <p:sp>
        <p:nvSpPr>
          <p:cNvPr id="276" name="Vinegar"/>
          <p:cNvSpPr txBox="1"/>
          <p:nvPr/>
        </p:nvSpPr>
        <p:spPr>
          <a:xfrm>
            <a:off x="1400175" y="5907087"/>
            <a:ext cx="547733" cy="3485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r>
              <a:rPr lang="el-GR" dirty="0" smtClean="0"/>
              <a:t>Ξύδι</a:t>
            </a:r>
            <a:endParaRPr dirty="0"/>
          </a:p>
        </p:txBody>
      </p:sp>
      <p:sp>
        <p:nvSpPr>
          <p:cNvPr id="277" name="Eucalyptus"/>
          <p:cNvSpPr txBox="1"/>
          <p:nvPr/>
        </p:nvSpPr>
        <p:spPr>
          <a:xfrm>
            <a:off x="3860800" y="5907087"/>
            <a:ext cx="1350837" cy="3485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r>
              <a:rPr lang="el-GR" dirty="0" smtClean="0"/>
              <a:t>Ευκάλυπτος</a:t>
            </a:r>
            <a:endParaRPr dirty="0"/>
          </a:p>
        </p:txBody>
      </p:sp>
      <p:grpSp>
        <p:nvGrpSpPr>
          <p:cNvPr id="280" name="Gruppo"/>
          <p:cNvGrpSpPr/>
          <p:nvPr/>
        </p:nvGrpSpPr>
        <p:grpSpPr>
          <a:xfrm>
            <a:off x="1127125" y="4024312"/>
            <a:ext cx="1435100" cy="1922463"/>
            <a:chOff x="0" y="0"/>
            <a:chExt cx="1435100" cy="1922462"/>
          </a:xfrm>
        </p:grpSpPr>
        <p:pic>
          <p:nvPicPr>
            <p:cNvPr id="278" name="image.png" descr="image.png"/>
            <p:cNvPicPr>
              <a:picLocks noChangeAspect="1"/>
            </p:cNvPicPr>
            <p:nvPr/>
          </p:nvPicPr>
          <p:blipFill>
            <a:blip r:embed="rId2" cstate="print">
              <a:extLst/>
            </a:blip>
            <a:stretch>
              <a:fillRect/>
            </a:stretch>
          </p:blipFill>
          <p:spPr>
            <a:xfrm>
              <a:off x="203108" y="203151"/>
              <a:ext cx="1028884" cy="1478068"/>
            </a:xfrm>
            <a:prstGeom prst="rect">
              <a:avLst/>
            </a:prstGeom>
            <a:ln w="12700" cap="flat">
              <a:noFill/>
              <a:miter lim="400000"/>
            </a:ln>
            <a:effectLst/>
          </p:spPr>
        </p:pic>
        <p:pic>
          <p:nvPicPr>
            <p:cNvPr id="279" name="image.png" descr="image.png"/>
            <p:cNvPicPr>
              <a:picLocks noChangeAspect="1"/>
            </p:cNvPicPr>
            <p:nvPr/>
          </p:nvPicPr>
          <p:blipFill>
            <a:blip r:embed="rId3" cstate="print">
              <a:extLst/>
            </a:blip>
            <a:stretch>
              <a:fillRect/>
            </a:stretch>
          </p:blipFill>
          <p:spPr>
            <a:xfrm>
              <a:off x="0" y="0"/>
              <a:ext cx="1435100" cy="1922463"/>
            </a:xfrm>
            <a:prstGeom prst="rect">
              <a:avLst/>
            </a:prstGeom>
            <a:ln w="12700" cap="flat">
              <a:noFill/>
              <a:miter lim="400000"/>
            </a:ln>
            <a:effectLst/>
          </p:spPr>
        </p:pic>
      </p:grpSp>
      <p:grpSp>
        <p:nvGrpSpPr>
          <p:cNvPr id="283" name="Gruppo"/>
          <p:cNvGrpSpPr/>
          <p:nvPr/>
        </p:nvGrpSpPr>
        <p:grpSpPr>
          <a:xfrm>
            <a:off x="3071812" y="4024312"/>
            <a:ext cx="2797176" cy="1922463"/>
            <a:chOff x="0" y="0"/>
            <a:chExt cx="2797174" cy="1922462"/>
          </a:xfrm>
        </p:grpSpPr>
        <p:pic>
          <p:nvPicPr>
            <p:cNvPr id="281" name="image.png" descr="image.png"/>
            <p:cNvPicPr>
              <a:picLocks noChangeAspect="1"/>
            </p:cNvPicPr>
            <p:nvPr/>
          </p:nvPicPr>
          <p:blipFill>
            <a:blip r:embed="rId4" cstate="print">
              <a:extLst/>
            </a:blip>
            <a:stretch>
              <a:fillRect/>
            </a:stretch>
          </p:blipFill>
          <p:spPr>
            <a:xfrm>
              <a:off x="203264" y="203151"/>
              <a:ext cx="2390647" cy="1478068"/>
            </a:xfrm>
            <a:prstGeom prst="rect">
              <a:avLst/>
            </a:prstGeom>
            <a:ln w="12700" cap="flat">
              <a:noFill/>
              <a:miter lim="400000"/>
            </a:ln>
            <a:effectLst/>
          </p:spPr>
        </p:pic>
        <p:pic>
          <p:nvPicPr>
            <p:cNvPr id="282" name="image.png" descr="image.png"/>
            <p:cNvPicPr>
              <a:picLocks noChangeAspect="1"/>
            </p:cNvPicPr>
            <p:nvPr/>
          </p:nvPicPr>
          <p:blipFill>
            <a:blip r:embed="rId5" cstate="print">
              <a:extLst/>
            </a:blip>
            <a:stretch>
              <a:fillRect/>
            </a:stretch>
          </p:blipFill>
          <p:spPr>
            <a:xfrm>
              <a:off x="0" y="0"/>
              <a:ext cx="2797175" cy="1922463"/>
            </a:xfrm>
            <a:prstGeom prst="rect">
              <a:avLst/>
            </a:prstGeom>
            <a:ln w="12700" cap="flat">
              <a:noFill/>
              <a:miter lim="400000"/>
            </a:ln>
            <a:effectLst/>
          </p:spPr>
        </p:pic>
      </p:grpSp>
      <p:sp>
        <p:nvSpPr>
          <p:cNvPr id="284" name="16 Negative Sensations"/>
          <p:cNvSpPr txBox="1"/>
          <p:nvPr/>
        </p:nvSpPr>
        <p:spPr>
          <a:xfrm>
            <a:off x="2547937" y="2165350"/>
            <a:ext cx="3782593" cy="5488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3600"/>
            </a:lvl1pPr>
          </a:lstStyle>
          <a:p>
            <a:r>
              <a:rPr lang="el-GR" sz="3200" dirty="0" smtClean="0"/>
              <a:t>Αρνητικές Αισθήσεις</a:t>
            </a:r>
            <a:endParaRPr sz="3200" dirty="0"/>
          </a:p>
        </p:txBody>
      </p:sp>
      <p:pic>
        <p:nvPicPr>
          <p:cNvPr id="285" name="image.png" descr="image.png"/>
          <p:cNvPicPr>
            <a:picLocks noChangeAspect="1"/>
          </p:cNvPicPr>
          <p:nvPr/>
        </p:nvPicPr>
        <p:blipFill>
          <a:blip r:embed="rId6" cstate="print">
            <a:extLst/>
          </a:blip>
          <a:stretch>
            <a:fillRect/>
          </a:stretch>
        </p:blipFill>
        <p:spPr>
          <a:xfrm>
            <a:off x="7645400" y="2063750"/>
            <a:ext cx="687388" cy="955675"/>
          </a:xfrm>
          <a:prstGeom prst="rect">
            <a:avLst/>
          </a:prstGeom>
          <a:ln w="12700">
            <a:miter lim="400000"/>
          </a:ln>
        </p:spPr>
      </p:pic>
      <p:pic>
        <p:nvPicPr>
          <p:cNvPr id="286" name="image.png" descr="image.png"/>
          <p:cNvPicPr>
            <a:picLocks noChangeAspect="1"/>
          </p:cNvPicPr>
          <p:nvPr/>
        </p:nvPicPr>
        <p:blipFill>
          <a:blip r:embed="rId7" cstate="print">
            <a:extLst/>
          </a:blip>
          <a:stretch>
            <a:fillRect/>
          </a:stretch>
        </p:blipFill>
        <p:spPr>
          <a:xfrm>
            <a:off x="1323975" y="2025650"/>
            <a:ext cx="1157288" cy="955675"/>
          </a:xfrm>
          <a:prstGeom prst="rect">
            <a:avLst/>
          </a:prstGeom>
          <a:ln w="12700">
            <a:miter lim="400000"/>
          </a:ln>
        </p:spPr>
      </p:pic>
      <p:sp>
        <p:nvSpPr>
          <p:cNvPr id="287" name="HOW to taste a virgin olive oil?"/>
          <p:cNvSpPr txBox="1"/>
          <p:nvPr/>
        </p:nvSpPr>
        <p:spPr>
          <a:xfrm>
            <a:off x="-201053" y="1390650"/>
            <a:ext cx="10127129" cy="6771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defTabSz="503237">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4100" b="1">
                <a:solidFill>
                  <a:srgbClr val="0A57A9"/>
                </a:solidFill>
                <a:latin typeface="Trebuchet MS"/>
                <a:ea typeface="Trebuchet MS"/>
                <a:cs typeface="Trebuchet MS"/>
                <a:sym typeface="Trebuchet MS"/>
              </a:defRPr>
            </a:pPr>
            <a:r>
              <a:rPr lang="el-GR" sz="3800" dirty="0"/>
              <a:t>ΠΩΣ να δοκιμάσετε ένα παρθένο ελαιόλαδο</a:t>
            </a:r>
            <a:r>
              <a:rPr lang="el-GR" sz="3800" dirty="0" smtClean="0"/>
              <a:t>;</a:t>
            </a:r>
            <a:endParaRPr lang="el-GR" sz="3800" dirty="0"/>
          </a:p>
        </p:txBody>
      </p:sp>
      <p:sp>
        <p:nvSpPr>
          <p:cNvPr id="288" name="COMMON DEFECTS FOUND IN COMMERCIAL VIRGIN OLIVE OILS ARE:"/>
          <p:cNvSpPr txBox="1"/>
          <p:nvPr/>
        </p:nvSpPr>
        <p:spPr>
          <a:xfrm>
            <a:off x="628650" y="3073400"/>
            <a:ext cx="10199413" cy="36281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1900"/>
            </a:lvl1pPr>
          </a:lstStyle>
          <a:p>
            <a:r>
              <a:rPr lang="el-GR" dirty="0"/>
              <a:t>ΚΟΙΝΑ ΕΛΑΤΤΩΜΑΤΑ ΠΟΥ </a:t>
            </a:r>
            <a:r>
              <a:rPr lang="el-GR" dirty="0" smtClean="0"/>
              <a:t>ΒΡΙΣΚΟΝΤΑΙ </a:t>
            </a:r>
            <a:r>
              <a:rPr lang="el-GR" dirty="0"/>
              <a:t>ΣΤΑ ΕΜΠΟΡΙΚΑ ΠΑΡΘΕΝΑ ΕΛΑΙΟΛΑΔΑ ΕΙΝΑΙ</a:t>
            </a:r>
            <a:r>
              <a:rPr lang="el-GR" dirty="0" smtClean="0"/>
              <a:t>:</a:t>
            </a:r>
            <a:endParaRPr lang="el-GR" dirty="0"/>
          </a:p>
        </p:txBody>
      </p:sp>
      <p:pic>
        <p:nvPicPr>
          <p:cNvPr id="289" name="image.png" descr="image.png"/>
          <p:cNvPicPr>
            <a:picLocks noChangeAspect="1"/>
          </p:cNvPicPr>
          <p:nvPr/>
        </p:nvPicPr>
        <p:blipFill>
          <a:blip r:embed="rId8" cstate="print">
            <a:extLst/>
          </a:blip>
          <a:stretch>
            <a:fillRect/>
          </a:stretch>
        </p:blipFill>
        <p:spPr>
          <a:xfrm>
            <a:off x="6715125" y="5013325"/>
            <a:ext cx="1597025" cy="1117600"/>
          </a:xfrm>
          <a:prstGeom prst="rect">
            <a:avLst/>
          </a:prstGeom>
          <a:ln w="12700">
            <a:miter lim="400000"/>
          </a:ln>
        </p:spPr>
      </p:pic>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3" name="Gruppo"/>
          <p:cNvGrpSpPr/>
          <p:nvPr/>
        </p:nvGrpSpPr>
        <p:grpSpPr>
          <a:xfrm>
            <a:off x="1219200" y="3922712"/>
            <a:ext cx="1995488" cy="1333501"/>
            <a:chOff x="0" y="0"/>
            <a:chExt cx="1995487" cy="1333500"/>
          </a:xfrm>
        </p:grpSpPr>
        <p:pic>
          <p:nvPicPr>
            <p:cNvPr id="291" name="image.png" descr="image.png"/>
            <p:cNvPicPr>
              <a:picLocks noChangeAspect="1"/>
            </p:cNvPicPr>
            <p:nvPr/>
          </p:nvPicPr>
          <p:blipFill>
            <a:blip r:embed="rId2" cstate="print">
              <a:extLst/>
            </a:blip>
            <a:stretch>
              <a:fillRect/>
            </a:stretch>
          </p:blipFill>
          <p:spPr>
            <a:xfrm>
              <a:off x="203258" y="203114"/>
              <a:ext cx="1588971" cy="889188"/>
            </a:xfrm>
            <a:prstGeom prst="rect">
              <a:avLst/>
            </a:prstGeom>
            <a:ln w="12700" cap="flat">
              <a:noFill/>
              <a:miter lim="400000"/>
            </a:ln>
            <a:effectLst/>
          </p:spPr>
        </p:pic>
        <p:pic>
          <p:nvPicPr>
            <p:cNvPr id="292" name="image.png" descr="image.png"/>
            <p:cNvPicPr>
              <a:picLocks noChangeAspect="1"/>
            </p:cNvPicPr>
            <p:nvPr/>
          </p:nvPicPr>
          <p:blipFill>
            <a:blip r:embed="rId3" cstate="print">
              <a:extLst/>
            </a:blip>
            <a:stretch>
              <a:fillRect/>
            </a:stretch>
          </p:blipFill>
          <p:spPr>
            <a:xfrm>
              <a:off x="0" y="0"/>
              <a:ext cx="1995488" cy="1333500"/>
            </a:xfrm>
            <a:prstGeom prst="rect">
              <a:avLst/>
            </a:prstGeom>
            <a:ln w="12700" cap="flat">
              <a:noFill/>
              <a:miter lim="400000"/>
            </a:ln>
            <a:effectLst/>
          </p:spPr>
        </p:pic>
      </p:grpSp>
      <p:grpSp>
        <p:nvGrpSpPr>
          <p:cNvPr id="296" name="Gruppo"/>
          <p:cNvGrpSpPr/>
          <p:nvPr/>
        </p:nvGrpSpPr>
        <p:grpSpPr>
          <a:xfrm>
            <a:off x="3630612" y="3840162"/>
            <a:ext cx="1865313" cy="1416051"/>
            <a:chOff x="0" y="0"/>
            <a:chExt cx="1865312" cy="1416050"/>
          </a:xfrm>
        </p:grpSpPr>
        <p:pic>
          <p:nvPicPr>
            <p:cNvPr id="294" name="image.png" descr="image.png"/>
            <p:cNvPicPr>
              <a:picLocks noChangeAspect="1"/>
            </p:cNvPicPr>
            <p:nvPr/>
          </p:nvPicPr>
          <p:blipFill>
            <a:blip r:embed="rId4" cstate="print">
              <a:extLst/>
            </a:blip>
            <a:stretch>
              <a:fillRect/>
            </a:stretch>
          </p:blipFill>
          <p:spPr>
            <a:xfrm>
              <a:off x="203132" y="203242"/>
              <a:ext cx="1459049" cy="971458"/>
            </a:xfrm>
            <a:prstGeom prst="rect">
              <a:avLst/>
            </a:prstGeom>
            <a:ln w="12700" cap="flat">
              <a:noFill/>
              <a:miter lim="400000"/>
            </a:ln>
            <a:effectLst/>
          </p:spPr>
        </p:pic>
        <p:pic>
          <p:nvPicPr>
            <p:cNvPr id="295" name="image.png" descr="image.png"/>
            <p:cNvPicPr>
              <a:picLocks noChangeAspect="1"/>
            </p:cNvPicPr>
            <p:nvPr/>
          </p:nvPicPr>
          <p:blipFill>
            <a:blip r:embed="rId5" cstate="print">
              <a:extLst/>
            </a:blip>
            <a:stretch>
              <a:fillRect/>
            </a:stretch>
          </p:blipFill>
          <p:spPr>
            <a:xfrm>
              <a:off x="0" y="0"/>
              <a:ext cx="1865313" cy="1416050"/>
            </a:xfrm>
            <a:prstGeom prst="rect">
              <a:avLst/>
            </a:prstGeom>
            <a:ln w="12700" cap="flat">
              <a:noFill/>
              <a:miter lim="400000"/>
            </a:ln>
            <a:effectLst/>
          </p:spPr>
        </p:pic>
      </p:grpSp>
      <p:grpSp>
        <p:nvGrpSpPr>
          <p:cNvPr id="299" name="Gruppo"/>
          <p:cNvGrpSpPr/>
          <p:nvPr/>
        </p:nvGrpSpPr>
        <p:grpSpPr>
          <a:xfrm>
            <a:off x="5827712" y="3792537"/>
            <a:ext cx="2246313" cy="1463676"/>
            <a:chOff x="0" y="0"/>
            <a:chExt cx="2246312" cy="1463675"/>
          </a:xfrm>
        </p:grpSpPr>
        <p:pic>
          <p:nvPicPr>
            <p:cNvPr id="297" name="image.png" descr="image.png"/>
            <p:cNvPicPr>
              <a:picLocks noChangeAspect="1"/>
            </p:cNvPicPr>
            <p:nvPr/>
          </p:nvPicPr>
          <p:blipFill>
            <a:blip r:embed="rId6" cstate="print">
              <a:extLst/>
            </a:blip>
            <a:stretch>
              <a:fillRect/>
            </a:stretch>
          </p:blipFill>
          <p:spPr>
            <a:xfrm>
              <a:off x="203179" y="203178"/>
              <a:ext cx="1839954" cy="1019223"/>
            </a:xfrm>
            <a:prstGeom prst="rect">
              <a:avLst/>
            </a:prstGeom>
            <a:ln w="12700" cap="flat">
              <a:noFill/>
              <a:miter lim="400000"/>
            </a:ln>
            <a:effectLst/>
          </p:spPr>
        </p:pic>
        <p:pic>
          <p:nvPicPr>
            <p:cNvPr id="298" name="image.png" descr="image.png"/>
            <p:cNvPicPr>
              <a:picLocks noChangeAspect="1"/>
            </p:cNvPicPr>
            <p:nvPr/>
          </p:nvPicPr>
          <p:blipFill>
            <a:blip r:embed="rId7" cstate="print">
              <a:extLst/>
            </a:blip>
            <a:stretch>
              <a:fillRect/>
            </a:stretch>
          </p:blipFill>
          <p:spPr>
            <a:xfrm>
              <a:off x="0" y="0"/>
              <a:ext cx="2246313" cy="1463675"/>
            </a:xfrm>
            <a:prstGeom prst="rect">
              <a:avLst/>
            </a:prstGeom>
            <a:ln w="12700" cap="flat">
              <a:noFill/>
              <a:miter lim="400000"/>
            </a:ln>
            <a:effectLst/>
          </p:spPr>
        </p:pic>
      </p:grpSp>
      <p:sp>
        <p:nvSpPr>
          <p:cNvPr id="300" name="HEATED-MUD / Heizung-Schlamm"/>
          <p:cNvSpPr txBox="1"/>
          <p:nvPr/>
        </p:nvSpPr>
        <p:spPr>
          <a:xfrm>
            <a:off x="1243012" y="3386137"/>
            <a:ext cx="8077037" cy="5917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3500">
                <a:solidFill>
                  <a:srgbClr val="663300"/>
                </a:solidFill>
              </a:defRPr>
            </a:lvl1pPr>
          </a:lstStyle>
          <a:p>
            <a:r>
              <a:rPr lang="el-GR" dirty="0" smtClean="0"/>
              <a:t>ΘΕΡΜΑΣΜΕΝΗ ΛΑΣΠΗ</a:t>
            </a:r>
            <a:r>
              <a:rPr lang="en-US" dirty="0" smtClean="0"/>
              <a:t>/</a:t>
            </a:r>
            <a:r>
              <a:rPr dirty="0" smtClean="0"/>
              <a:t>HEATED-MUD</a:t>
            </a:r>
            <a:endParaRPr dirty="0"/>
          </a:p>
        </p:txBody>
      </p:sp>
      <p:sp>
        <p:nvSpPr>
          <p:cNvPr id="301" name="Olives fermentation…"/>
          <p:cNvSpPr txBox="1"/>
          <p:nvPr/>
        </p:nvSpPr>
        <p:spPr>
          <a:xfrm>
            <a:off x="1652587" y="5671672"/>
            <a:ext cx="5541169" cy="5202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4999" tIns="44999" rIns="44999" bIns="44999">
            <a:spAutoFit/>
          </a:bodyPr>
          <a:lstStyle/>
          <a:p>
            <a:pPr algn="just">
              <a:tabLst>
                <a:tab pos="723900" algn="l"/>
                <a:tab pos="1447800" algn="l"/>
                <a:tab pos="2171700" algn="l"/>
                <a:tab pos="2895600" algn="l"/>
                <a:tab pos="3619500" algn="l"/>
                <a:tab pos="4343400" algn="l"/>
                <a:tab pos="5067300" algn="l"/>
                <a:tab pos="5791200" algn="l"/>
                <a:tab pos="6515100" algn="l"/>
              </a:tabLst>
              <a:defRPr sz="2100" spc="42"/>
            </a:pPr>
            <a:r>
              <a:rPr lang="el-GR" sz="1500" dirty="0"/>
              <a:t>Ζύμωση ελιών επεξεργασία πριν από τη συμπίεση ή </a:t>
            </a:r>
            <a:endParaRPr lang="en-US" sz="1500" dirty="0" smtClean="0"/>
          </a:p>
          <a:p>
            <a:pPr algn="just">
              <a:tabLst>
                <a:tab pos="723900" algn="l"/>
                <a:tab pos="1447800" algn="l"/>
                <a:tab pos="2171700" algn="l"/>
                <a:tab pos="2895600" algn="l"/>
                <a:tab pos="3619500" algn="l"/>
                <a:tab pos="4343400" algn="l"/>
                <a:tab pos="5067300" algn="l"/>
                <a:tab pos="5791200" algn="l"/>
                <a:tab pos="6515100" algn="l"/>
              </a:tabLst>
              <a:defRPr sz="2100" spc="42"/>
            </a:pPr>
            <a:r>
              <a:rPr lang="el-GR" sz="1500" dirty="0" smtClean="0"/>
              <a:t>την </a:t>
            </a:r>
            <a:r>
              <a:rPr lang="el-GR" sz="1500" dirty="0"/>
              <a:t>κακή αποθήκευση λαδιού πριν από την εμφιάλωση</a:t>
            </a:r>
            <a:endParaRPr sz="1500" dirty="0"/>
          </a:p>
        </p:txBody>
      </p:sp>
      <p:sp>
        <p:nvSpPr>
          <p:cNvPr id="302" name="Cheese"/>
          <p:cNvSpPr txBox="1"/>
          <p:nvPr/>
        </p:nvSpPr>
        <p:spPr>
          <a:xfrm>
            <a:off x="1652587" y="5243512"/>
            <a:ext cx="1328395" cy="3485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r>
              <a:rPr lang="el-GR" dirty="0" smtClean="0"/>
              <a:t>Κίτρινο Τυρί</a:t>
            </a:r>
            <a:endParaRPr dirty="0"/>
          </a:p>
        </p:txBody>
      </p:sp>
      <p:sp>
        <p:nvSpPr>
          <p:cNvPr id="303" name="Yeast / Hefe"/>
          <p:cNvSpPr txBox="1"/>
          <p:nvPr/>
        </p:nvSpPr>
        <p:spPr>
          <a:xfrm>
            <a:off x="4273378" y="5279439"/>
            <a:ext cx="716048" cy="3485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r>
              <a:rPr lang="el-GR" dirty="0" smtClean="0"/>
              <a:t>Μαγιά</a:t>
            </a:r>
            <a:endParaRPr dirty="0"/>
          </a:p>
        </p:txBody>
      </p:sp>
      <p:pic>
        <p:nvPicPr>
          <p:cNvPr id="304" name="image.png" descr="image.png"/>
          <p:cNvPicPr>
            <a:picLocks noChangeAspect="1"/>
          </p:cNvPicPr>
          <p:nvPr/>
        </p:nvPicPr>
        <p:blipFill>
          <a:blip r:embed="rId8" cstate="print">
            <a:extLst/>
          </a:blip>
          <a:stretch>
            <a:fillRect/>
          </a:stretch>
        </p:blipFill>
        <p:spPr>
          <a:xfrm>
            <a:off x="8016875" y="5545137"/>
            <a:ext cx="1349375" cy="879476"/>
          </a:xfrm>
          <a:prstGeom prst="rect">
            <a:avLst/>
          </a:prstGeom>
          <a:ln w="12700">
            <a:miter lim="400000"/>
          </a:ln>
        </p:spPr>
      </p:pic>
      <p:sp>
        <p:nvSpPr>
          <p:cNvPr id="305" name="Brine, Pickle / Sole"/>
          <p:cNvSpPr txBox="1"/>
          <p:nvPr/>
        </p:nvSpPr>
        <p:spPr>
          <a:xfrm>
            <a:off x="5975350" y="5232400"/>
            <a:ext cx="2125088" cy="3485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r>
              <a:rPr lang="el-GR" dirty="0" smtClean="0"/>
              <a:t>Άλμη</a:t>
            </a:r>
            <a:r>
              <a:rPr dirty="0" smtClean="0"/>
              <a:t>, </a:t>
            </a:r>
            <a:r>
              <a:rPr lang="el-GR" dirty="0" smtClean="0"/>
              <a:t>Τουρσί</a:t>
            </a:r>
            <a:r>
              <a:rPr dirty="0" smtClean="0"/>
              <a:t> </a:t>
            </a:r>
            <a:r>
              <a:rPr dirty="0"/>
              <a:t>/ Sole</a:t>
            </a:r>
          </a:p>
        </p:txBody>
      </p:sp>
      <p:sp>
        <p:nvSpPr>
          <p:cNvPr id="306" name="16 Negative Sensations"/>
          <p:cNvSpPr txBox="1"/>
          <p:nvPr/>
        </p:nvSpPr>
        <p:spPr>
          <a:xfrm>
            <a:off x="2547937" y="2165350"/>
            <a:ext cx="4245860" cy="6060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3600"/>
            </a:lvl1pPr>
          </a:lstStyle>
          <a:p>
            <a:r>
              <a:rPr lang="el-GR" dirty="0" smtClean="0"/>
              <a:t>Αρνητικές Αισθήσεις</a:t>
            </a:r>
            <a:endParaRPr dirty="0"/>
          </a:p>
        </p:txBody>
      </p:sp>
      <p:pic>
        <p:nvPicPr>
          <p:cNvPr id="307" name="image.png" descr="image.png"/>
          <p:cNvPicPr>
            <a:picLocks noChangeAspect="1"/>
          </p:cNvPicPr>
          <p:nvPr/>
        </p:nvPicPr>
        <p:blipFill>
          <a:blip r:embed="rId9" cstate="print">
            <a:extLst/>
          </a:blip>
          <a:stretch>
            <a:fillRect/>
          </a:stretch>
        </p:blipFill>
        <p:spPr>
          <a:xfrm>
            <a:off x="7645400" y="2063750"/>
            <a:ext cx="687388" cy="955675"/>
          </a:xfrm>
          <a:prstGeom prst="rect">
            <a:avLst/>
          </a:prstGeom>
          <a:ln w="12700">
            <a:miter lim="400000"/>
          </a:ln>
        </p:spPr>
      </p:pic>
      <p:pic>
        <p:nvPicPr>
          <p:cNvPr id="308" name="image.png" descr="image.png"/>
          <p:cNvPicPr>
            <a:picLocks noChangeAspect="1"/>
          </p:cNvPicPr>
          <p:nvPr/>
        </p:nvPicPr>
        <p:blipFill>
          <a:blip r:embed="rId10" cstate="print">
            <a:extLst/>
          </a:blip>
          <a:stretch>
            <a:fillRect/>
          </a:stretch>
        </p:blipFill>
        <p:spPr>
          <a:xfrm>
            <a:off x="1323975" y="2025650"/>
            <a:ext cx="1157288" cy="955675"/>
          </a:xfrm>
          <a:prstGeom prst="rect">
            <a:avLst/>
          </a:prstGeom>
          <a:ln w="12700">
            <a:miter lim="400000"/>
          </a:ln>
        </p:spPr>
      </p:pic>
      <p:sp>
        <p:nvSpPr>
          <p:cNvPr id="309" name="HOW to taste a virgin olive oil?"/>
          <p:cNvSpPr txBox="1"/>
          <p:nvPr/>
        </p:nvSpPr>
        <p:spPr>
          <a:xfrm>
            <a:off x="-201046" y="1390650"/>
            <a:ext cx="10127130" cy="6771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defTabSz="503237">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4100" b="1">
                <a:solidFill>
                  <a:srgbClr val="0A57A9"/>
                </a:solidFill>
                <a:latin typeface="Trebuchet MS"/>
                <a:ea typeface="Trebuchet MS"/>
                <a:cs typeface="Trebuchet MS"/>
                <a:sym typeface="Trebuchet MS"/>
              </a:defRPr>
            </a:pPr>
            <a:r>
              <a:rPr lang="el-GR" sz="3800" dirty="0"/>
              <a:t>ΠΩΣ να </a:t>
            </a:r>
            <a:r>
              <a:rPr lang="el-GR" sz="3800" dirty="0" smtClean="0"/>
              <a:t>δοκιμάσετε </a:t>
            </a:r>
            <a:r>
              <a:rPr lang="el-GR" sz="3800" dirty="0"/>
              <a:t>ένα παρθένο ελαιόλαδο</a:t>
            </a:r>
            <a:r>
              <a:rPr lang="el-GR" sz="3800" dirty="0" smtClean="0"/>
              <a:t>;</a:t>
            </a:r>
            <a:endParaRPr lang="el-GR" sz="3800" dirty="0"/>
          </a:p>
        </p:txBody>
      </p:sp>
      <p:sp>
        <p:nvSpPr>
          <p:cNvPr id="310" name="COMMON DEFECTS FOUND IN COMMERCIAL VIRGIN OLIVE OILS ARE:"/>
          <p:cNvSpPr txBox="1"/>
          <p:nvPr/>
        </p:nvSpPr>
        <p:spPr>
          <a:xfrm>
            <a:off x="730250" y="3073400"/>
            <a:ext cx="10199413" cy="36281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1900"/>
            </a:lvl1pPr>
          </a:lstStyle>
          <a:p>
            <a:r>
              <a:rPr lang="el-GR" dirty="0"/>
              <a:t>ΚΟΙΝΑ ΕΛΑΤΤΩΜΑΤΑ ΠΟΥ </a:t>
            </a:r>
            <a:r>
              <a:rPr lang="el-GR" dirty="0" smtClean="0"/>
              <a:t>ΒΡΙΣΚΟΝΤΑΙ </a:t>
            </a:r>
            <a:r>
              <a:rPr lang="el-GR" dirty="0"/>
              <a:t>ΣΤΑ ΕΜΠΟΡΙΚΑ ΠΑΡΘΕΝΑ ΕΛΑΙΟΛΑΔΑ ΕΙΝΑΙ</a:t>
            </a:r>
            <a:r>
              <a:rPr lang="el-GR" dirty="0" smtClean="0"/>
              <a:t>:</a:t>
            </a:r>
            <a:endParaRPr lang="el-GR" dirty="0"/>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2" name="Immagine" descr="Immagine"/>
          <p:cNvPicPr>
            <a:picLocks noChangeAspect="1"/>
          </p:cNvPicPr>
          <p:nvPr/>
        </p:nvPicPr>
        <p:blipFill>
          <a:blip r:embed="rId2" cstate="print">
            <a:extLst/>
          </a:blip>
          <a:stretch>
            <a:fillRect/>
          </a:stretch>
        </p:blipFill>
        <p:spPr>
          <a:xfrm>
            <a:off x="3421062" y="1620837"/>
            <a:ext cx="2713038" cy="3332163"/>
          </a:xfrm>
          <a:prstGeom prst="rect">
            <a:avLst/>
          </a:prstGeom>
          <a:ln w="12700">
            <a:miter lim="400000"/>
          </a:ln>
        </p:spPr>
      </p:pic>
      <p:sp>
        <p:nvSpPr>
          <p:cNvPr id="313" name="1) Avoid eating a poor quality and unhealthy Olive Oil"/>
          <p:cNvSpPr txBox="1"/>
          <p:nvPr/>
        </p:nvSpPr>
        <p:spPr>
          <a:xfrm>
            <a:off x="1146175" y="4918075"/>
            <a:ext cx="6809063" cy="3485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2400"/>
            </a:lvl1pPr>
          </a:lstStyle>
          <a:p>
            <a:r>
              <a:rPr sz="1800" dirty="0"/>
              <a:t>1</a:t>
            </a:r>
            <a:r>
              <a:rPr sz="1800" dirty="0" smtClean="0"/>
              <a:t>)</a:t>
            </a:r>
            <a:r>
              <a:rPr lang="el-GR" sz="1800" dirty="0"/>
              <a:t> Αποφύγετε να τρώτε ελαιόλαδο κακής ποιότητας και ανθυγιεινό</a:t>
            </a:r>
            <a:endParaRPr sz="1800" dirty="0"/>
          </a:p>
        </p:txBody>
      </p:sp>
      <p:sp>
        <p:nvSpPr>
          <p:cNvPr id="314" name="2) Avoid selling low quality oil declared as extra virgin"/>
          <p:cNvSpPr txBox="1"/>
          <p:nvPr/>
        </p:nvSpPr>
        <p:spPr>
          <a:xfrm>
            <a:off x="1146175" y="5240337"/>
            <a:ext cx="9527756" cy="3485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2400"/>
            </a:lvl1pPr>
          </a:lstStyle>
          <a:p>
            <a:r>
              <a:rPr lang="el-GR" sz="1800" dirty="0" smtClean="0"/>
              <a:t>2) Αποφύγετε </a:t>
            </a:r>
            <a:r>
              <a:rPr lang="el-GR" sz="1800" dirty="0"/>
              <a:t>την πώληση ελαίου χαμηλής ποιότητας που δηλώνεται ως εξαιρετικά παρθένο</a:t>
            </a:r>
            <a:endParaRPr sz="1800" dirty="0"/>
          </a:p>
        </p:txBody>
      </p:sp>
      <p:sp>
        <p:nvSpPr>
          <p:cNvPr id="315" name="3) Life is too short to eat bad"/>
          <p:cNvSpPr txBox="1"/>
          <p:nvPr/>
        </p:nvSpPr>
        <p:spPr>
          <a:xfrm>
            <a:off x="1146175" y="5597525"/>
            <a:ext cx="6825093" cy="3485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2400"/>
            </a:lvl1pPr>
          </a:lstStyle>
          <a:p>
            <a:r>
              <a:rPr lang="el-GR" sz="1800" dirty="0"/>
              <a:t>3) Η ζωή είναι πολύ μικρή για να </a:t>
            </a:r>
            <a:r>
              <a:rPr lang="el-GR" sz="1800" dirty="0" smtClean="0"/>
              <a:t>τρώτε κακής ποιότητας προϊόντα</a:t>
            </a:r>
            <a:endParaRPr sz="1800" dirty="0"/>
          </a:p>
        </p:txBody>
      </p:sp>
      <p:sp>
        <p:nvSpPr>
          <p:cNvPr id="316" name="Why we should taste an olive oil?"/>
          <p:cNvSpPr txBox="1">
            <a:spLocks noGrp="1"/>
          </p:cNvSpPr>
          <p:nvPr>
            <p:ph type="ctrTitle" idx="4294967295"/>
          </p:nvPr>
        </p:nvSpPr>
        <p:spPr>
          <a:xfrm>
            <a:off x="500855" y="835025"/>
            <a:ext cx="9069390" cy="1262063"/>
          </a:xfrm>
          <a:prstGeom prst="rect">
            <a:avLst/>
          </a:prstGeom>
        </p:spPr>
        <p:txBody>
          <a:bodyPr lIns="0" tIns="0" rIns="0" bIns="0" anchor="ctr">
            <a:normAutofit/>
          </a:bodyPr>
          <a:lstStyle/>
          <a:p>
            <a:pPr defTabSz="503237">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3900" b="1">
                <a:solidFill>
                  <a:srgbClr val="0A57A9"/>
                </a:solidFill>
                <a:latin typeface="Trebuchet MS"/>
                <a:ea typeface="Trebuchet MS"/>
                <a:cs typeface="Trebuchet MS"/>
                <a:sym typeface="Trebuchet MS"/>
              </a:defRPr>
            </a:pPr>
            <a:r>
              <a:rPr lang="el-GR" sz="3500" b="1" dirty="0" smtClean="0"/>
              <a:t>ΓΙΑΤΙ πρέπει να γευτούμε το ελαιόλαδο;</a:t>
            </a:r>
            <a:endParaRPr sz="3500" b="0" dirty="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until 1991 there are no shared methods to identify olive oils in order to classify the product category."/>
          <p:cNvSpPr txBox="1"/>
          <p:nvPr/>
        </p:nvSpPr>
        <p:spPr>
          <a:xfrm>
            <a:off x="1335087" y="2187575"/>
            <a:ext cx="7399338" cy="1207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4999" tIns="44999" rIns="44999" bIns="44999">
            <a:spAutoFit/>
          </a:bodyPr>
          <a:lstStyle>
            <a:lvl1pPr algn="ctr">
              <a:defRPr sz="2800"/>
            </a:lvl1pPr>
          </a:lstStyle>
          <a:p>
            <a:r>
              <a:rPr lang="el-GR" sz="2600" dirty="0" smtClean="0"/>
              <a:t>Μέχρι το</a:t>
            </a:r>
            <a:r>
              <a:rPr sz="2600" dirty="0" smtClean="0"/>
              <a:t> </a:t>
            </a:r>
            <a:r>
              <a:rPr sz="2600" dirty="0"/>
              <a:t>1991 </a:t>
            </a:r>
            <a:r>
              <a:rPr lang="el-GR" sz="2600" dirty="0" smtClean="0"/>
              <a:t>δεν υπήρχαν κοινές μέθοδοι για τον προσδιορισμό των ελαιολάδων προκειμένου να ταξινομηθεί η κατηγορία των προϊόντων</a:t>
            </a:r>
            <a:endParaRPr sz="2600" dirty="0"/>
          </a:p>
        </p:txBody>
      </p:sp>
      <p:pic>
        <p:nvPicPr>
          <p:cNvPr id="48" name="image.png" descr="image.png"/>
          <p:cNvPicPr>
            <a:picLocks noChangeAspect="1"/>
          </p:cNvPicPr>
          <p:nvPr/>
        </p:nvPicPr>
        <p:blipFill>
          <a:blip r:embed="rId2" cstate="print">
            <a:extLst/>
          </a:blip>
          <a:stretch>
            <a:fillRect/>
          </a:stretch>
        </p:blipFill>
        <p:spPr>
          <a:xfrm>
            <a:off x="2644775" y="3482975"/>
            <a:ext cx="1819275" cy="2514600"/>
          </a:xfrm>
          <a:prstGeom prst="rect">
            <a:avLst/>
          </a:prstGeom>
          <a:ln w="12700">
            <a:miter lim="400000"/>
          </a:ln>
        </p:spPr>
      </p:pic>
      <p:pic>
        <p:nvPicPr>
          <p:cNvPr id="49" name="image.png" descr="image.png"/>
          <p:cNvPicPr>
            <a:picLocks noChangeAspect="1"/>
          </p:cNvPicPr>
          <p:nvPr/>
        </p:nvPicPr>
        <p:blipFill>
          <a:blip r:embed="rId3" cstate="print">
            <a:extLst/>
          </a:blip>
          <a:stretch>
            <a:fillRect/>
          </a:stretch>
        </p:blipFill>
        <p:spPr>
          <a:xfrm>
            <a:off x="4757737" y="4017962"/>
            <a:ext cx="3162301" cy="1835151"/>
          </a:xfrm>
          <a:prstGeom prst="rect">
            <a:avLst/>
          </a:prstGeom>
          <a:ln w="12700">
            <a:miter lim="400000"/>
          </a:ln>
        </p:spPr>
      </p:pic>
      <p:sp>
        <p:nvSpPr>
          <p:cNvPr id="50" name="Why taste an olive oil ?"/>
          <p:cNvSpPr txBox="1">
            <a:spLocks noGrp="1"/>
          </p:cNvSpPr>
          <p:nvPr>
            <p:ph type="ctrTitle" idx="4294967295"/>
          </p:nvPr>
        </p:nvSpPr>
        <p:spPr>
          <a:xfrm>
            <a:off x="503237" y="1216025"/>
            <a:ext cx="9070976" cy="962025"/>
          </a:xfrm>
          <a:prstGeom prst="rect">
            <a:avLst/>
          </a:prstGeom>
        </p:spPr>
        <p:txBody>
          <a:bodyPr lIns="0" tIns="0" rIns="0" bIns="0" anchor="ctr">
            <a:normAutofit fontScale="90000"/>
          </a:bodyPr>
          <a:lstStyle>
            <a:lvl1pPr defTabSz="503237">
              <a:lnSpc>
                <a:spcPct val="100000"/>
              </a:lnSpc>
              <a:defRPr sz="4600">
                <a:solidFill>
                  <a:srgbClr val="0A57A9"/>
                </a:solidFill>
                <a:latin typeface="Trebuchet MS"/>
                <a:ea typeface="Trebuchet MS"/>
                <a:cs typeface="Trebuchet MS"/>
                <a:sym typeface="Trebuchet MS"/>
              </a:defRPr>
            </a:lvl1pPr>
          </a:lstStyle>
          <a:p>
            <a:r>
              <a:rPr lang="el-GR" sz="4800" dirty="0" smtClean="0"/>
              <a:t>Γιατί να δοκιμάσετε ένα ελαιόλαδο</a:t>
            </a:r>
            <a:br>
              <a:rPr lang="el-GR" sz="4800" dirty="0" smtClean="0"/>
            </a:br>
            <a:endParaRPr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Why taste an olive oil ?"/>
          <p:cNvSpPr txBox="1"/>
          <p:nvPr/>
        </p:nvSpPr>
        <p:spPr>
          <a:xfrm>
            <a:off x="503237" y="1361480"/>
            <a:ext cx="9070976" cy="6155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lgn="ctr" defTabSz="503237">
              <a:lnSpc>
                <a:spcPct val="100000"/>
              </a:lnSpc>
              <a:defRPr sz="4600">
                <a:solidFill>
                  <a:srgbClr val="0A57A9"/>
                </a:solidFill>
                <a:latin typeface="Trebuchet MS"/>
                <a:ea typeface="Trebuchet MS"/>
                <a:cs typeface="Trebuchet MS"/>
                <a:sym typeface="Trebuchet MS"/>
              </a:defRPr>
            </a:lvl1pPr>
          </a:lstStyle>
          <a:p>
            <a:r>
              <a:rPr lang="el-GR" sz="4000" dirty="0" smtClean="0"/>
              <a:t>Γιατί να δοκιμάσετε ένα ελαιόλαδο</a:t>
            </a:r>
            <a:endParaRPr sz="4000" dirty="0"/>
          </a:p>
        </p:txBody>
      </p:sp>
      <p:pic>
        <p:nvPicPr>
          <p:cNvPr id="53" name="image.png" descr="image.png"/>
          <p:cNvPicPr>
            <a:picLocks noChangeAspect="1"/>
          </p:cNvPicPr>
          <p:nvPr/>
        </p:nvPicPr>
        <p:blipFill>
          <a:blip r:embed="rId2" cstate="print">
            <a:extLst/>
          </a:blip>
          <a:stretch>
            <a:fillRect/>
          </a:stretch>
        </p:blipFill>
        <p:spPr>
          <a:xfrm>
            <a:off x="3081337" y="2127250"/>
            <a:ext cx="1295401" cy="792163"/>
          </a:xfrm>
          <a:prstGeom prst="rect">
            <a:avLst/>
          </a:prstGeom>
          <a:ln w="12700">
            <a:miter lim="400000"/>
          </a:ln>
        </p:spPr>
      </p:pic>
      <p:sp>
        <p:nvSpPr>
          <p:cNvPr id="54" name="Reg. UE 2568/91 and changes"/>
          <p:cNvSpPr txBox="1"/>
          <p:nvPr/>
        </p:nvSpPr>
        <p:spPr>
          <a:xfrm>
            <a:off x="5540375" y="1971675"/>
            <a:ext cx="1493838" cy="8923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4999" tIns="44999" rIns="44999" bIns="44999">
            <a:spAutoFit/>
          </a:bodyPr>
          <a:lstStyle/>
          <a:p>
            <a:pPr>
              <a:tabLst>
                <a:tab pos="723900" algn="l"/>
                <a:tab pos="1447800" algn="l"/>
              </a:tabLst>
              <a:defRPr sz="2600"/>
            </a:pPr>
            <a:r>
              <a:rPr lang="el-GR" sz="1400" dirty="0" smtClean="0"/>
              <a:t>Νομοθεσία </a:t>
            </a:r>
            <a:r>
              <a:rPr sz="1400" dirty="0" smtClean="0"/>
              <a:t>UE </a:t>
            </a:r>
            <a:r>
              <a:rPr sz="1400" dirty="0"/>
              <a:t>2568/91 </a:t>
            </a:r>
            <a:r>
              <a:rPr lang="el-GR" sz="1400" dirty="0" smtClean="0"/>
              <a:t>και οι τροποποιήσεις του</a:t>
            </a:r>
            <a:endParaRPr sz="1400" dirty="0"/>
          </a:p>
        </p:txBody>
      </p:sp>
      <p:sp>
        <p:nvSpPr>
          <p:cNvPr id="55" name="For the classification of olive oil is introduced the organoleptic analysis with equal value to that of the other official chemical analysis and indicating the procedures for the proper performance of the test. The basic principles of the new science known as &quot;sensory analysis&quot; are now applyed."/>
          <p:cNvSpPr txBox="1"/>
          <p:nvPr/>
        </p:nvSpPr>
        <p:spPr>
          <a:xfrm>
            <a:off x="820737" y="3071812"/>
            <a:ext cx="7988301" cy="7777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4999" tIns="44999" rIns="44999" bIns="44999">
            <a:spAutoFit/>
          </a:bodyPr>
          <a:lstStyle/>
          <a:p>
            <a:r>
              <a:rPr lang="el-GR" sz="1200" dirty="0" smtClean="0"/>
              <a:t>Για την ταξινόμηση του ελαιολάδου εισάγεται η </a:t>
            </a:r>
            <a:r>
              <a:rPr lang="el-GR" sz="1200" b="1" dirty="0" smtClean="0"/>
              <a:t>οργανοληπτική ανάλυση </a:t>
            </a:r>
            <a:r>
              <a:rPr lang="el-GR" sz="1200" dirty="0" smtClean="0"/>
              <a:t>με </a:t>
            </a:r>
            <a:r>
              <a:rPr lang="el-GR" sz="1200" b="1" u="sng" dirty="0" smtClean="0">
                <a:solidFill>
                  <a:srgbClr val="FF0000"/>
                </a:solidFill>
              </a:rPr>
              <a:t>την ίδια αξία με αυτήν της άλλης επίσημης χημικής ανάλυσης</a:t>
            </a:r>
            <a:r>
              <a:rPr lang="el-GR" sz="1200" dirty="0" smtClean="0"/>
              <a:t> και υποδεικνύοντας τις διαδικασίες για την ορθή εκτέλεση της δοκιμής. Οι βασικές αρχές της νέας επιστήμης οι οποίες εφαρμόζονται τώρα, είναι γνωστής ως «αισθητηριακή ανάλυση».</a:t>
            </a:r>
          </a:p>
          <a:p>
            <a:pPr algn="ctr">
              <a:tabLst>
                <a:tab pos="723900" algn="l"/>
                <a:tab pos="1447800" algn="l"/>
                <a:tab pos="2171700" algn="l"/>
                <a:tab pos="2895600" algn="l"/>
                <a:tab pos="3619500" algn="l"/>
                <a:tab pos="4343400" algn="l"/>
                <a:tab pos="5067300" algn="l"/>
                <a:tab pos="5791200" algn="l"/>
                <a:tab pos="6515100" algn="l"/>
                <a:tab pos="7239000" algn="l"/>
              </a:tabLst>
            </a:pPr>
            <a:endParaRPr sz="1200" dirty="0"/>
          </a:p>
        </p:txBody>
      </p:sp>
      <p:sp>
        <p:nvSpPr>
          <p:cNvPr id="56" name="Linea"/>
          <p:cNvSpPr/>
          <p:nvPr/>
        </p:nvSpPr>
        <p:spPr>
          <a:xfrm>
            <a:off x="4503737" y="2487612"/>
            <a:ext cx="936626" cy="1"/>
          </a:xfrm>
          <a:prstGeom prst="line">
            <a:avLst/>
          </a:prstGeom>
          <a:ln>
            <a:solidFill>
              <a:srgbClr val="000000"/>
            </a:solidFill>
            <a:tailEnd type="triangle"/>
          </a:ln>
        </p:spPr>
        <p:txBody>
          <a:bodyPr lIns="45719" rIns="45719"/>
          <a:lstStyle/>
          <a:p>
            <a:endParaRPr/>
          </a:p>
        </p:txBody>
      </p:sp>
      <p:pic>
        <p:nvPicPr>
          <p:cNvPr id="57" name="image.png" descr="image.png"/>
          <p:cNvPicPr>
            <a:picLocks noChangeAspect="1"/>
          </p:cNvPicPr>
          <p:nvPr/>
        </p:nvPicPr>
        <p:blipFill>
          <a:blip r:embed="rId3" cstate="print">
            <a:extLst/>
          </a:blip>
          <a:stretch>
            <a:fillRect/>
          </a:stretch>
        </p:blipFill>
        <p:spPr>
          <a:xfrm>
            <a:off x="1933575" y="4357687"/>
            <a:ext cx="2316163" cy="1735138"/>
          </a:xfrm>
          <a:prstGeom prst="rect">
            <a:avLst/>
          </a:prstGeom>
          <a:ln w="12700">
            <a:miter lim="400000"/>
          </a:ln>
        </p:spPr>
      </p:pic>
      <p:sp>
        <p:nvSpPr>
          <p:cNvPr id="58" name="="/>
          <p:cNvSpPr txBox="1"/>
          <p:nvPr/>
        </p:nvSpPr>
        <p:spPr>
          <a:xfrm>
            <a:off x="4668837" y="4722812"/>
            <a:ext cx="592197" cy="10277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6600"/>
            </a:lvl1pPr>
          </a:lstStyle>
          <a:p>
            <a:r>
              <a:t>=</a:t>
            </a:r>
          </a:p>
        </p:txBody>
      </p:sp>
      <p:pic>
        <p:nvPicPr>
          <p:cNvPr id="59" name="image.png" descr="image.png"/>
          <p:cNvPicPr>
            <a:picLocks noChangeAspect="1"/>
          </p:cNvPicPr>
          <p:nvPr/>
        </p:nvPicPr>
        <p:blipFill>
          <a:blip r:embed="rId4" cstate="print">
            <a:extLst/>
          </a:blip>
          <a:stretch>
            <a:fillRect/>
          </a:stretch>
        </p:blipFill>
        <p:spPr>
          <a:xfrm>
            <a:off x="5675312" y="4368800"/>
            <a:ext cx="2428876" cy="1736725"/>
          </a:xfrm>
          <a:prstGeom prst="rect">
            <a:avLst/>
          </a:prstGeom>
          <a:ln w="12700">
            <a:miter lim="400000"/>
          </a:ln>
        </p:spPr>
      </p:pic>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image.png" descr="image.png"/>
          <p:cNvPicPr>
            <a:picLocks noChangeAspect="1"/>
          </p:cNvPicPr>
          <p:nvPr/>
        </p:nvPicPr>
        <p:blipFill>
          <a:blip r:embed="rId2" cstate="print">
            <a:extLst/>
          </a:blip>
          <a:stretch>
            <a:fillRect/>
          </a:stretch>
        </p:blipFill>
        <p:spPr>
          <a:xfrm>
            <a:off x="1565275" y="2628900"/>
            <a:ext cx="2466975" cy="1847850"/>
          </a:xfrm>
          <a:prstGeom prst="rect">
            <a:avLst/>
          </a:prstGeom>
          <a:ln w="12700">
            <a:miter lim="400000"/>
          </a:ln>
        </p:spPr>
      </p:pic>
      <p:sp>
        <p:nvSpPr>
          <p:cNvPr id="62" name="A group of fully qulified taster is called “Taste Panel”"/>
          <p:cNvSpPr txBox="1"/>
          <p:nvPr/>
        </p:nvSpPr>
        <p:spPr>
          <a:xfrm>
            <a:off x="1290637" y="4564062"/>
            <a:ext cx="3017838" cy="4343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4999" tIns="44999" rIns="44999" bIns="44999">
            <a:spAutoFit/>
          </a:bodyPr>
          <a:lstStyle>
            <a:lvl1pPr algn="ctr"/>
          </a:lstStyle>
          <a:p>
            <a:r>
              <a:rPr lang="el-GR" sz="1200" dirty="0" smtClean="0"/>
              <a:t>Μια ομάδα πλήρως δοκιμασμένων δοκιμαστών ονομάζεται "</a:t>
            </a:r>
            <a:r>
              <a:rPr lang="el-GR" sz="1200" dirty="0" err="1" smtClean="0"/>
              <a:t>Taste</a:t>
            </a:r>
            <a:r>
              <a:rPr lang="el-GR" sz="1200" dirty="0" smtClean="0"/>
              <a:t> </a:t>
            </a:r>
            <a:r>
              <a:rPr lang="el-GR" sz="1200" dirty="0" err="1" smtClean="0"/>
              <a:t>Panel</a:t>
            </a:r>
            <a:r>
              <a:rPr lang="el-GR" sz="1200" dirty="0" smtClean="0"/>
              <a:t>"</a:t>
            </a:r>
            <a:endParaRPr sz="1200" dirty="0"/>
          </a:p>
        </p:txBody>
      </p:sp>
      <p:sp>
        <p:nvSpPr>
          <p:cNvPr id="63" name="The performances of each group of tasters are audited…"/>
          <p:cNvSpPr txBox="1"/>
          <p:nvPr/>
        </p:nvSpPr>
        <p:spPr>
          <a:xfrm>
            <a:off x="1382782" y="5435600"/>
            <a:ext cx="7423012" cy="77786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pPr algn="ct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pPr>
            <a:r>
              <a:rPr lang="el-GR" dirty="0" smtClean="0"/>
              <a:t>Ελέγχονται οι παραστάσεις κάθε ομάδας δοκιμαστών </a:t>
            </a:r>
          </a:p>
          <a:p>
            <a:pPr algn="ct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pPr>
            <a:r>
              <a:rPr lang="el-GR" dirty="0" smtClean="0"/>
              <a:t>ετησίως από το Διεθνές Συμβούλιο Ελαιολάδου</a:t>
            </a:r>
            <a:endParaRPr dirty="0"/>
          </a:p>
        </p:txBody>
      </p:sp>
      <p:pic>
        <p:nvPicPr>
          <p:cNvPr id="64" name="image.png" descr="image.png"/>
          <p:cNvPicPr>
            <a:picLocks noChangeAspect="1"/>
          </p:cNvPicPr>
          <p:nvPr/>
        </p:nvPicPr>
        <p:blipFill>
          <a:blip r:embed="rId3" cstate="print">
            <a:extLst/>
          </a:blip>
          <a:stretch>
            <a:fillRect/>
          </a:stretch>
        </p:blipFill>
        <p:spPr>
          <a:xfrm>
            <a:off x="4527550" y="2509837"/>
            <a:ext cx="3802063" cy="2166938"/>
          </a:xfrm>
          <a:prstGeom prst="rect">
            <a:avLst/>
          </a:prstGeom>
          <a:ln w="12700">
            <a:miter lim="400000"/>
          </a:ln>
        </p:spPr>
      </p:pic>
      <p:sp>
        <p:nvSpPr>
          <p:cNvPr id="65" name="Why taste an olive oil ?"/>
          <p:cNvSpPr txBox="1"/>
          <p:nvPr/>
        </p:nvSpPr>
        <p:spPr>
          <a:xfrm>
            <a:off x="503237" y="1228995"/>
            <a:ext cx="9070976" cy="14465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nchor="ctr">
            <a:spAutoFit/>
          </a:bodyPr>
          <a:lstStyle>
            <a:lvl1pPr algn="ctr" defTabSz="503237">
              <a:lnSpc>
                <a:spcPct val="100000"/>
              </a:lnSpc>
              <a:defRPr sz="4600">
                <a:solidFill>
                  <a:srgbClr val="0A57A9"/>
                </a:solidFill>
                <a:latin typeface="Trebuchet MS"/>
                <a:ea typeface="Trebuchet MS"/>
                <a:cs typeface="Trebuchet MS"/>
                <a:sym typeface="Trebuchet MS"/>
              </a:defRPr>
            </a:lvl1pPr>
          </a:lstStyle>
          <a:p>
            <a:r>
              <a:rPr lang="el-GR" sz="4800" dirty="0" smtClean="0"/>
              <a:t> </a:t>
            </a:r>
            <a:r>
              <a:rPr lang="el-GR" sz="4000" dirty="0" smtClean="0"/>
              <a:t>Γιατί να δοκιμάσετε ένα ελαιόλαδο</a:t>
            </a:r>
          </a:p>
          <a:p>
            <a:endParaRPr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Gruppo"/>
          <p:cNvGrpSpPr/>
          <p:nvPr/>
        </p:nvGrpSpPr>
        <p:grpSpPr>
          <a:xfrm>
            <a:off x="4498975" y="2270125"/>
            <a:ext cx="1222375" cy="1760538"/>
            <a:chOff x="0" y="0"/>
            <a:chExt cx="1222375" cy="1760537"/>
          </a:xfrm>
        </p:grpSpPr>
        <p:sp>
          <p:nvSpPr>
            <p:cNvPr id="67" name="Rettangolo arrotondato"/>
            <p:cNvSpPr/>
            <p:nvPr/>
          </p:nvSpPr>
          <p:spPr>
            <a:xfrm>
              <a:off x="0" y="0"/>
              <a:ext cx="1222375" cy="1760538"/>
            </a:xfrm>
            <a:prstGeom prst="roundRect">
              <a:avLst>
                <a:gd name="adj" fmla="val 88"/>
              </a:avLst>
            </a:prstGeom>
            <a:solidFill>
              <a:srgbClr val="CFE7F5"/>
            </a:solidFill>
            <a:ln w="9525" cap="flat">
              <a:solidFill>
                <a:srgbClr val="808080"/>
              </a:solidFill>
              <a:prstDash val="solid"/>
              <a:round/>
            </a:ln>
            <a:effectLst/>
          </p:spPr>
          <p:txBody>
            <a:bodyPr wrap="square" lIns="45719" tIns="45719" rIns="45719" bIns="45719" numCol="1" anchor="ctr">
              <a:noAutofit/>
            </a:bodyPr>
            <a:lstStyle/>
            <a:p>
              <a:endParaRPr/>
            </a:p>
          </p:txBody>
        </p:sp>
        <p:pic>
          <p:nvPicPr>
            <p:cNvPr id="68" name="image.png" descr="image.png"/>
            <p:cNvPicPr>
              <a:picLocks noChangeAspect="1"/>
            </p:cNvPicPr>
            <p:nvPr/>
          </p:nvPicPr>
          <p:blipFill>
            <a:blip r:embed="rId2" cstate="print">
              <a:extLst/>
            </a:blip>
            <a:stretch>
              <a:fillRect/>
            </a:stretch>
          </p:blipFill>
          <p:spPr>
            <a:xfrm>
              <a:off x="99255" y="93850"/>
              <a:ext cx="1009839" cy="1548024"/>
            </a:xfrm>
            <a:prstGeom prst="rect">
              <a:avLst/>
            </a:prstGeom>
            <a:ln w="12700" cap="flat">
              <a:noFill/>
              <a:miter lim="400000"/>
            </a:ln>
            <a:effectLst/>
          </p:spPr>
        </p:pic>
      </p:grpSp>
      <p:pic>
        <p:nvPicPr>
          <p:cNvPr id="70" name="image.png" descr="image.png"/>
          <p:cNvPicPr>
            <a:picLocks noChangeAspect="1"/>
          </p:cNvPicPr>
          <p:nvPr/>
        </p:nvPicPr>
        <p:blipFill>
          <a:blip r:embed="rId3" cstate="print">
            <a:extLst/>
          </a:blip>
          <a:stretch>
            <a:fillRect/>
          </a:stretch>
        </p:blipFill>
        <p:spPr>
          <a:xfrm>
            <a:off x="1857375" y="2566987"/>
            <a:ext cx="1800225" cy="1355726"/>
          </a:xfrm>
          <a:prstGeom prst="rect">
            <a:avLst/>
          </a:prstGeom>
          <a:ln w="12700">
            <a:miter lim="400000"/>
          </a:ln>
        </p:spPr>
      </p:pic>
      <p:pic>
        <p:nvPicPr>
          <p:cNvPr id="71" name="image.png" descr="image.png"/>
          <p:cNvPicPr>
            <a:picLocks noChangeAspect="1"/>
          </p:cNvPicPr>
          <p:nvPr/>
        </p:nvPicPr>
        <p:blipFill>
          <a:blip r:embed="rId4" cstate="print">
            <a:extLst/>
          </a:blip>
          <a:stretch>
            <a:fillRect/>
          </a:stretch>
        </p:blipFill>
        <p:spPr>
          <a:xfrm>
            <a:off x="6659562" y="2573337"/>
            <a:ext cx="1747838" cy="1308101"/>
          </a:xfrm>
          <a:prstGeom prst="rect">
            <a:avLst/>
          </a:prstGeom>
          <a:ln w="12700">
            <a:miter lim="400000"/>
          </a:ln>
        </p:spPr>
      </p:pic>
      <p:sp>
        <p:nvSpPr>
          <p:cNvPr id="72" name="Extraction process type…"/>
          <p:cNvSpPr txBox="1"/>
          <p:nvPr/>
        </p:nvSpPr>
        <p:spPr>
          <a:xfrm>
            <a:off x="950986" y="4000500"/>
            <a:ext cx="3050021" cy="6061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pPr algn="ctr">
              <a:tabLst>
                <a:tab pos="723900" algn="l"/>
                <a:tab pos="1447800" algn="l"/>
                <a:tab pos="2171700" algn="l"/>
              </a:tabLst>
            </a:pPr>
            <a:r>
              <a:rPr lang="el-GR" dirty="0" smtClean="0"/>
              <a:t>Τύπος διαδικασίας εξαγωγής</a:t>
            </a:r>
          </a:p>
          <a:p>
            <a:pPr algn="ctr">
              <a:tabLst>
                <a:tab pos="723900" algn="l"/>
                <a:tab pos="1447800" algn="l"/>
                <a:tab pos="2171700" algn="l"/>
              </a:tabLst>
            </a:pPr>
            <a:r>
              <a:rPr dirty="0" smtClean="0"/>
              <a:t>(</a:t>
            </a:r>
            <a:r>
              <a:rPr lang="el-GR" b="1" u="sng" dirty="0" smtClean="0"/>
              <a:t>μόνο μηχανικά</a:t>
            </a:r>
            <a:r>
              <a:rPr dirty="0" smtClean="0"/>
              <a:t>)</a:t>
            </a:r>
            <a:endParaRPr dirty="0"/>
          </a:p>
        </p:txBody>
      </p:sp>
      <p:sp>
        <p:nvSpPr>
          <p:cNvPr id="73" name="Chemical parameters"/>
          <p:cNvSpPr txBox="1"/>
          <p:nvPr/>
        </p:nvSpPr>
        <p:spPr>
          <a:xfrm>
            <a:off x="4000500" y="4081462"/>
            <a:ext cx="2144324" cy="3485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r>
              <a:rPr lang="el-GR" dirty="0" smtClean="0"/>
              <a:t>Χημικές παράμετροι</a:t>
            </a:r>
            <a:endParaRPr dirty="0"/>
          </a:p>
        </p:txBody>
      </p:sp>
      <p:sp>
        <p:nvSpPr>
          <p:cNvPr id="74" name="Organoleptic profile"/>
          <p:cNvSpPr txBox="1"/>
          <p:nvPr/>
        </p:nvSpPr>
        <p:spPr>
          <a:xfrm>
            <a:off x="6502400" y="4057650"/>
            <a:ext cx="2479351" cy="3485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r>
              <a:rPr lang="el-GR" dirty="0" smtClean="0"/>
              <a:t>Οργανοληπτικό προφίλ</a:t>
            </a:r>
            <a:endParaRPr dirty="0"/>
          </a:p>
        </p:txBody>
      </p:sp>
      <p:sp>
        <p:nvSpPr>
          <p:cNvPr id="75" name="+"/>
          <p:cNvSpPr txBox="1"/>
          <p:nvPr/>
        </p:nvSpPr>
        <p:spPr>
          <a:xfrm>
            <a:off x="3863975" y="2787650"/>
            <a:ext cx="399365" cy="6448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4000"/>
            </a:lvl1pPr>
          </a:lstStyle>
          <a:p>
            <a:r>
              <a:t>+</a:t>
            </a:r>
          </a:p>
        </p:txBody>
      </p:sp>
      <p:sp>
        <p:nvSpPr>
          <p:cNvPr id="76" name="+"/>
          <p:cNvSpPr txBox="1"/>
          <p:nvPr/>
        </p:nvSpPr>
        <p:spPr>
          <a:xfrm>
            <a:off x="5980112" y="2787650"/>
            <a:ext cx="399365" cy="6448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4000"/>
            </a:lvl1pPr>
          </a:lstStyle>
          <a:p>
            <a:r>
              <a:t>+</a:t>
            </a:r>
          </a:p>
        </p:txBody>
      </p:sp>
      <p:sp>
        <p:nvSpPr>
          <p:cNvPr id="77" name="="/>
          <p:cNvSpPr txBox="1"/>
          <p:nvPr/>
        </p:nvSpPr>
        <p:spPr>
          <a:xfrm>
            <a:off x="4856162" y="4343400"/>
            <a:ext cx="399365" cy="6448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4000"/>
            </a:lvl1pPr>
          </a:lstStyle>
          <a:p>
            <a:r>
              <a:t>=</a:t>
            </a:r>
          </a:p>
        </p:txBody>
      </p:sp>
      <p:sp>
        <p:nvSpPr>
          <p:cNvPr id="78" name="product category"/>
          <p:cNvSpPr txBox="1"/>
          <p:nvPr/>
        </p:nvSpPr>
        <p:spPr>
          <a:xfrm>
            <a:off x="3783012" y="4752975"/>
            <a:ext cx="3431535" cy="4629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defRPr sz="2600"/>
            </a:lvl1pPr>
          </a:lstStyle>
          <a:p>
            <a:r>
              <a:rPr lang="el-GR" dirty="0" smtClean="0"/>
              <a:t>Κατηγορίες προϊόντων</a:t>
            </a:r>
            <a:endParaRPr dirty="0"/>
          </a:p>
        </p:txBody>
      </p:sp>
      <p:sp>
        <p:nvSpPr>
          <p:cNvPr id="79" name="Extra Virgin Olive Oil"/>
          <p:cNvSpPr txBox="1"/>
          <p:nvPr/>
        </p:nvSpPr>
        <p:spPr>
          <a:xfrm>
            <a:off x="1387475" y="5532437"/>
            <a:ext cx="2799952" cy="3485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r>
              <a:rPr lang="el-GR" dirty="0" smtClean="0"/>
              <a:t>Έξτρα Παρθένο ελαιόλαδο</a:t>
            </a:r>
            <a:endParaRPr dirty="0"/>
          </a:p>
        </p:txBody>
      </p:sp>
      <p:sp>
        <p:nvSpPr>
          <p:cNvPr id="80" name="Forma"/>
          <p:cNvSpPr/>
          <p:nvPr/>
        </p:nvSpPr>
        <p:spPr>
          <a:xfrm>
            <a:off x="1196975" y="5853112"/>
            <a:ext cx="430213" cy="43021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3625" y="6573"/>
                </a:lnTo>
                <a:lnTo>
                  <a:pt x="21600" y="5430"/>
                </a:lnTo>
                <a:lnTo>
                  <a:pt x="16449" y="10883"/>
                </a:lnTo>
                <a:lnTo>
                  <a:pt x="21600" y="16170"/>
                </a:lnTo>
                <a:lnTo>
                  <a:pt x="13625" y="15027"/>
                </a:lnTo>
                <a:lnTo>
                  <a:pt x="10800" y="21600"/>
                </a:lnTo>
                <a:lnTo>
                  <a:pt x="7975" y="15027"/>
                </a:lnTo>
                <a:lnTo>
                  <a:pt x="0" y="16170"/>
                </a:lnTo>
                <a:lnTo>
                  <a:pt x="5151" y="10883"/>
                </a:lnTo>
                <a:lnTo>
                  <a:pt x="0" y="5430"/>
                </a:lnTo>
                <a:lnTo>
                  <a:pt x="7975" y="6573"/>
                </a:lnTo>
                <a:lnTo>
                  <a:pt x="10800" y="0"/>
                </a:lnTo>
                <a:close/>
              </a:path>
            </a:pathLst>
          </a:custGeom>
          <a:solidFill>
            <a:srgbClr val="FFFF00"/>
          </a:solidFill>
          <a:ln>
            <a:solidFill>
              <a:srgbClr val="808080"/>
            </a:solidFill>
          </a:ln>
        </p:spPr>
        <p:txBody>
          <a:bodyPr lIns="45719" rIns="45719" anchor="ctr"/>
          <a:lstStyle/>
          <a:p>
            <a:endParaRPr/>
          </a:p>
        </p:txBody>
      </p:sp>
      <p:sp>
        <p:nvSpPr>
          <p:cNvPr id="81" name="Forma"/>
          <p:cNvSpPr/>
          <p:nvPr/>
        </p:nvSpPr>
        <p:spPr>
          <a:xfrm>
            <a:off x="1700212" y="5853112"/>
            <a:ext cx="430213" cy="43021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3625" y="6573"/>
                </a:lnTo>
                <a:lnTo>
                  <a:pt x="21600" y="5430"/>
                </a:lnTo>
                <a:lnTo>
                  <a:pt x="16449" y="10883"/>
                </a:lnTo>
                <a:lnTo>
                  <a:pt x="21600" y="16170"/>
                </a:lnTo>
                <a:lnTo>
                  <a:pt x="13625" y="15027"/>
                </a:lnTo>
                <a:lnTo>
                  <a:pt x="10800" y="21600"/>
                </a:lnTo>
                <a:lnTo>
                  <a:pt x="7975" y="15027"/>
                </a:lnTo>
                <a:lnTo>
                  <a:pt x="0" y="16170"/>
                </a:lnTo>
                <a:lnTo>
                  <a:pt x="5151" y="10883"/>
                </a:lnTo>
                <a:lnTo>
                  <a:pt x="0" y="5430"/>
                </a:lnTo>
                <a:lnTo>
                  <a:pt x="7975" y="6573"/>
                </a:lnTo>
                <a:lnTo>
                  <a:pt x="10800" y="0"/>
                </a:lnTo>
                <a:close/>
              </a:path>
            </a:pathLst>
          </a:custGeom>
          <a:solidFill>
            <a:srgbClr val="FFFF00"/>
          </a:solidFill>
          <a:ln>
            <a:solidFill>
              <a:srgbClr val="808080"/>
            </a:solidFill>
          </a:ln>
        </p:spPr>
        <p:txBody>
          <a:bodyPr lIns="45719" rIns="45719" anchor="ctr"/>
          <a:lstStyle/>
          <a:p>
            <a:endParaRPr/>
          </a:p>
        </p:txBody>
      </p:sp>
      <p:sp>
        <p:nvSpPr>
          <p:cNvPr id="82" name="Forma"/>
          <p:cNvSpPr/>
          <p:nvPr/>
        </p:nvSpPr>
        <p:spPr>
          <a:xfrm>
            <a:off x="2205037" y="5853112"/>
            <a:ext cx="430213" cy="43021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3625" y="6573"/>
                </a:lnTo>
                <a:lnTo>
                  <a:pt x="21600" y="5430"/>
                </a:lnTo>
                <a:lnTo>
                  <a:pt x="16449" y="10883"/>
                </a:lnTo>
                <a:lnTo>
                  <a:pt x="21600" y="16170"/>
                </a:lnTo>
                <a:lnTo>
                  <a:pt x="13625" y="15027"/>
                </a:lnTo>
                <a:lnTo>
                  <a:pt x="10800" y="21600"/>
                </a:lnTo>
                <a:lnTo>
                  <a:pt x="7975" y="15027"/>
                </a:lnTo>
                <a:lnTo>
                  <a:pt x="0" y="16170"/>
                </a:lnTo>
                <a:lnTo>
                  <a:pt x="5151" y="10883"/>
                </a:lnTo>
                <a:lnTo>
                  <a:pt x="0" y="5430"/>
                </a:lnTo>
                <a:lnTo>
                  <a:pt x="7975" y="6573"/>
                </a:lnTo>
                <a:lnTo>
                  <a:pt x="10800" y="0"/>
                </a:lnTo>
                <a:close/>
              </a:path>
            </a:pathLst>
          </a:custGeom>
          <a:solidFill>
            <a:srgbClr val="FFFF00"/>
          </a:solidFill>
          <a:ln>
            <a:solidFill>
              <a:srgbClr val="808080"/>
            </a:solidFill>
          </a:ln>
        </p:spPr>
        <p:txBody>
          <a:bodyPr lIns="45719" rIns="45719" anchor="ctr"/>
          <a:lstStyle/>
          <a:p>
            <a:endParaRPr/>
          </a:p>
        </p:txBody>
      </p:sp>
      <p:sp>
        <p:nvSpPr>
          <p:cNvPr id="83" name="Forma"/>
          <p:cNvSpPr/>
          <p:nvPr/>
        </p:nvSpPr>
        <p:spPr>
          <a:xfrm>
            <a:off x="2708275" y="5853112"/>
            <a:ext cx="430213" cy="43021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3625" y="6573"/>
                </a:lnTo>
                <a:lnTo>
                  <a:pt x="21600" y="5430"/>
                </a:lnTo>
                <a:lnTo>
                  <a:pt x="16449" y="10883"/>
                </a:lnTo>
                <a:lnTo>
                  <a:pt x="21600" y="16170"/>
                </a:lnTo>
                <a:lnTo>
                  <a:pt x="13625" y="15027"/>
                </a:lnTo>
                <a:lnTo>
                  <a:pt x="10800" y="21600"/>
                </a:lnTo>
                <a:lnTo>
                  <a:pt x="7975" y="15027"/>
                </a:lnTo>
                <a:lnTo>
                  <a:pt x="0" y="16170"/>
                </a:lnTo>
                <a:lnTo>
                  <a:pt x="5151" y="10883"/>
                </a:lnTo>
                <a:lnTo>
                  <a:pt x="0" y="5430"/>
                </a:lnTo>
                <a:lnTo>
                  <a:pt x="7975" y="6573"/>
                </a:lnTo>
                <a:lnTo>
                  <a:pt x="10800" y="0"/>
                </a:lnTo>
                <a:close/>
              </a:path>
            </a:pathLst>
          </a:custGeom>
          <a:solidFill>
            <a:srgbClr val="FFFF00"/>
          </a:solidFill>
          <a:ln>
            <a:solidFill>
              <a:srgbClr val="808080"/>
            </a:solidFill>
          </a:ln>
        </p:spPr>
        <p:txBody>
          <a:bodyPr lIns="45719" rIns="45719" anchor="ctr"/>
          <a:lstStyle/>
          <a:p>
            <a:endParaRPr/>
          </a:p>
        </p:txBody>
      </p:sp>
      <p:sp>
        <p:nvSpPr>
          <p:cNvPr id="84" name="Forma"/>
          <p:cNvSpPr/>
          <p:nvPr/>
        </p:nvSpPr>
        <p:spPr>
          <a:xfrm>
            <a:off x="3248025" y="5853112"/>
            <a:ext cx="430213" cy="43021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3625" y="6573"/>
                </a:lnTo>
                <a:lnTo>
                  <a:pt x="21600" y="5430"/>
                </a:lnTo>
                <a:lnTo>
                  <a:pt x="16449" y="10883"/>
                </a:lnTo>
                <a:lnTo>
                  <a:pt x="21600" y="16170"/>
                </a:lnTo>
                <a:lnTo>
                  <a:pt x="13625" y="15027"/>
                </a:lnTo>
                <a:lnTo>
                  <a:pt x="10800" y="21600"/>
                </a:lnTo>
                <a:lnTo>
                  <a:pt x="7975" y="15027"/>
                </a:lnTo>
                <a:lnTo>
                  <a:pt x="0" y="16170"/>
                </a:lnTo>
                <a:lnTo>
                  <a:pt x="5151" y="10883"/>
                </a:lnTo>
                <a:lnTo>
                  <a:pt x="0" y="5430"/>
                </a:lnTo>
                <a:lnTo>
                  <a:pt x="7975" y="6573"/>
                </a:lnTo>
                <a:lnTo>
                  <a:pt x="10800" y="0"/>
                </a:lnTo>
                <a:close/>
              </a:path>
            </a:pathLst>
          </a:custGeom>
          <a:solidFill>
            <a:srgbClr val="FFFF00"/>
          </a:solidFill>
          <a:ln>
            <a:solidFill>
              <a:srgbClr val="808080"/>
            </a:solidFill>
          </a:ln>
        </p:spPr>
        <p:txBody>
          <a:bodyPr lIns="45719" rIns="45719" anchor="ctr"/>
          <a:lstStyle/>
          <a:p>
            <a:endParaRPr/>
          </a:p>
        </p:txBody>
      </p:sp>
      <p:sp>
        <p:nvSpPr>
          <p:cNvPr id="85" name="Virgin Olive Oil"/>
          <p:cNvSpPr txBox="1"/>
          <p:nvPr/>
        </p:nvSpPr>
        <p:spPr>
          <a:xfrm>
            <a:off x="4246562" y="5532437"/>
            <a:ext cx="2096234" cy="3485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r>
              <a:rPr lang="el-GR" dirty="0" smtClean="0"/>
              <a:t>Παρθένο ελαιόλαδο</a:t>
            </a:r>
            <a:endParaRPr dirty="0"/>
          </a:p>
        </p:txBody>
      </p:sp>
      <p:sp>
        <p:nvSpPr>
          <p:cNvPr id="86" name="Forma"/>
          <p:cNvSpPr/>
          <p:nvPr/>
        </p:nvSpPr>
        <p:spPr>
          <a:xfrm>
            <a:off x="4298950" y="5853112"/>
            <a:ext cx="430213" cy="43021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3625" y="6573"/>
                </a:lnTo>
                <a:lnTo>
                  <a:pt x="21600" y="5430"/>
                </a:lnTo>
                <a:lnTo>
                  <a:pt x="16449" y="10883"/>
                </a:lnTo>
                <a:lnTo>
                  <a:pt x="21600" y="16170"/>
                </a:lnTo>
                <a:lnTo>
                  <a:pt x="13625" y="15027"/>
                </a:lnTo>
                <a:lnTo>
                  <a:pt x="10800" y="21600"/>
                </a:lnTo>
                <a:lnTo>
                  <a:pt x="7975" y="15027"/>
                </a:lnTo>
                <a:lnTo>
                  <a:pt x="0" y="16170"/>
                </a:lnTo>
                <a:lnTo>
                  <a:pt x="5151" y="10883"/>
                </a:lnTo>
                <a:lnTo>
                  <a:pt x="0" y="5430"/>
                </a:lnTo>
                <a:lnTo>
                  <a:pt x="7975" y="6573"/>
                </a:lnTo>
                <a:lnTo>
                  <a:pt x="10800" y="0"/>
                </a:lnTo>
                <a:close/>
              </a:path>
            </a:pathLst>
          </a:custGeom>
          <a:solidFill>
            <a:srgbClr val="FFFF00"/>
          </a:solidFill>
          <a:ln>
            <a:solidFill>
              <a:srgbClr val="808080"/>
            </a:solidFill>
          </a:ln>
        </p:spPr>
        <p:txBody>
          <a:bodyPr lIns="45719" rIns="45719" anchor="ctr"/>
          <a:lstStyle/>
          <a:p>
            <a:endParaRPr/>
          </a:p>
        </p:txBody>
      </p:sp>
      <p:sp>
        <p:nvSpPr>
          <p:cNvPr id="87" name="Forma"/>
          <p:cNvSpPr/>
          <p:nvPr/>
        </p:nvSpPr>
        <p:spPr>
          <a:xfrm>
            <a:off x="4840287" y="5853112"/>
            <a:ext cx="430213" cy="43021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3625" y="6573"/>
                </a:lnTo>
                <a:lnTo>
                  <a:pt x="21600" y="5430"/>
                </a:lnTo>
                <a:lnTo>
                  <a:pt x="16449" y="10883"/>
                </a:lnTo>
                <a:lnTo>
                  <a:pt x="21600" y="16170"/>
                </a:lnTo>
                <a:lnTo>
                  <a:pt x="13625" y="15027"/>
                </a:lnTo>
                <a:lnTo>
                  <a:pt x="10800" y="21600"/>
                </a:lnTo>
                <a:lnTo>
                  <a:pt x="7975" y="15027"/>
                </a:lnTo>
                <a:lnTo>
                  <a:pt x="0" y="16170"/>
                </a:lnTo>
                <a:lnTo>
                  <a:pt x="5151" y="10883"/>
                </a:lnTo>
                <a:lnTo>
                  <a:pt x="0" y="5430"/>
                </a:lnTo>
                <a:lnTo>
                  <a:pt x="7975" y="6573"/>
                </a:lnTo>
                <a:lnTo>
                  <a:pt x="10800" y="0"/>
                </a:lnTo>
                <a:close/>
              </a:path>
            </a:pathLst>
          </a:custGeom>
          <a:solidFill>
            <a:srgbClr val="FFFF00"/>
          </a:solidFill>
          <a:ln>
            <a:solidFill>
              <a:srgbClr val="808080"/>
            </a:solidFill>
          </a:ln>
        </p:spPr>
        <p:txBody>
          <a:bodyPr lIns="45719" rIns="45719" anchor="ctr"/>
          <a:lstStyle/>
          <a:p>
            <a:endParaRPr/>
          </a:p>
        </p:txBody>
      </p:sp>
      <p:sp>
        <p:nvSpPr>
          <p:cNvPr id="88" name="Forma"/>
          <p:cNvSpPr/>
          <p:nvPr/>
        </p:nvSpPr>
        <p:spPr>
          <a:xfrm>
            <a:off x="5416550" y="5853112"/>
            <a:ext cx="430213" cy="43021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3625" y="6573"/>
                </a:lnTo>
                <a:lnTo>
                  <a:pt x="21600" y="5430"/>
                </a:lnTo>
                <a:lnTo>
                  <a:pt x="16449" y="10883"/>
                </a:lnTo>
                <a:lnTo>
                  <a:pt x="21600" y="16170"/>
                </a:lnTo>
                <a:lnTo>
                  <a:pt x="13625" y="15027"/>
                </a:lnTo>
                <a:lnTo>
                  <a:pt x="10800" y="21600"/>
                </a:lnTo>
                <a:lnTo>
                  <a:pt x="7975" y="15027"/>
                </a:lnTo>
                <a:lnTo>
                  <a:pt x="0" y="16170"/>
                </a:lnTo>
                <a:lnTo>
                  <a:pt x="5151" y="10883"/>
                </a:lnTo>
                <a:lnTo>
                  <a:pt x="0" y="5430"/>
                </a:lnTo>
                <a:lnTo>
                  <a:pt x="7975" y="6573"/>
                </a:lnTo>
                <a:lnTo>
                  <a:pt x="10800" y="0"/>
                </a:lnTo>
                <a:close/>
              </a:path>
            </a:pathLst>
          </a:custGeom>
          <a:solidFill>
            <a:srgbClr val="FFFF00"/>
          </a:solidFill>
          <a:ln>
            <a:solidFill>
              <a:srgbClr val="808080"/>
            </a:solidFill>
          </a:ln>
        </p:spPr>
        <p:txBody>
          <a:bodyPr lIns="45719" rIns="45719" anchor="ctr"/>
          <a:lstStyle/>
          <a:p>
            <a:endParaRPr/>
          </a:p>
        </p:txBody>
      </p:sp>
      <p:sp>
        <p:nvSpPr>
          <p:cNvPr id="89" name="Virgin Lamp Olive Oil"/>
          <p:cNvSpPr txBox="1"/>
          <p:nvPr/>
        </p:nvSpPr>
        <p:spPr>
          <a:xfrm>
            <a:off x="6227762" y="5532437"/>
            <a:ext cx="3426726" cy="8494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r>
              <a:rPr lang="el-GR" sz="1700" dirty="0" smtClean="0"/>
              <a:t>    Ελαιόλαδο παρθένου λαμπτήρα</a:t>
            </a:r>
          </a:p>
          <a:p>
            <a:r>
              <a:rPr lang="el-GR" dirty="0" smtClean="0"/>
              <a:t/>
            </a:r>
            <a:br>
              <a:rPr lang="el-GR" dirty="0" smtClean="0"/>
            </a:br>
            <a:endParaRPr dirty="0"/>
          </a:p>
        </p:txBody>
      </p:sp>
      <p:sp>
        <p:nvSpPr>
          <p:cNvPr id="90" name="Forma"/>
          <p:cNvSpPr/>
          <p:nvPr/>
        </p:nvSpPr>
        <p:spPr>
          <a:xfrm>
            <a:off x="7702550" y="5835650"/>
            <a:ext cx="430213" cy="43021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3625" y="6573"/>
                </a:lnTo>
                <a:lnTo>
                  <a:pt x="21600" y="5430"/>
                </a:lnTo>
                <a:lnTo>
                  <a:pt x="16449" y="10883"/>
                </a:lnTo>
                <a:lnTo>
                  <a:pt x="21600" y="16170"/>
                </a:lnTo>
                <a:lnTo>
                  <a:pt x="13625" y="15027"/>
                </a:lnTo>
                <a:lnTo>
                  <a:pt x="10800" y="21600"/>
                </a:lnTo>
                <a:lnTo>
                  <a:pt x="7975" y="15027"/>
                </a:lnTo>
                <a:lnTo>
                  <a:pt x="0" y="16170"/>
                </a:lnTo>
                <a:lnTo>
                  <a:pt x="5151" y="10883"/>
                </a:lnTo>
                <a:lnTo>
                  <a:pt x="0" y="5430"/>
                </a:lnTo>
                <a:lnTo>
                  <a:pt x="7975" y="6573"/>
                </a:lnTo>
                <a:lnTo>
                  <a:pt x="10800" y="0"/>
                </a:lnTo>
                <a:close/>
              </a:path>
            </a:pathLst>
          </a:custGeom>
          <a:solidFill>
            <a:srgbClr val="FFFF00"/>
          </a:solidFill>
          <a:ln>
            <a:solidFill>
              <a:srgbClr val="808080"/>
            </a:solidFill>
          </a:ln>
        </p:spPr>
        <p:txBody>
          <a:bodyPr lIns="45719" rIns="45719" anchor="ctr"/>
          <a:lstStyle/>
          <a:p>
            <a:endParaRPr/>
          </a:p>
        </p:txBody>
      </p:sp>
      <p:sp>
        <p:nvSpPr>
          <p:cNvPr id="91" name="Linea"/>
          <p:cNvSpPr/>
          <p:nvPr/>
        </p:nvSpPr>
        <p:spPr>
          <a:xfrm flipH="1">
            <a:off x="3165474" y="5191125"/>
            <a:ext cx="1874839" cy="333375"/>
          </a:xfrm>
          <a:prstGeom prst="line">
            <a:avLst/>
          </a:prstGeom>
          <a:ln>
            <a:solidFill>
              <a:srgbClr val="000000"/>
            </a:solidFill>
            <a:tailEnd type="triangle"/>
          </a:ln>
        </p:spPr>
        <p:txBody>
          <a:bodyPr lIns="45719" rIns="45719"/>
          <a:lstStyle/>
          <a:p>
            <a:endParaRPr/>
          </a:p>
        </p:txBody>
      </p:sp>
      <p:sp>
        <p:nvSpPr>
          <p:cNvPr id="92" name="Linea"/>
          <p:cNvSpPr/>
          <p:nvPr/>
        </p:nvSpPr>
        <p:spPr>
          <a:xfrm>
            <a:off x="5040312" y="5191125"/>
            <a:ext cx="1" cy="276225"/>
          </a:xfrm>
          <a:prstGeom prst="line">
            <a:avLst/>
          </a:prstGeom>
          <a:ln>
            <a:solidFill>
              <a:srgbClr val="000000"/>
            </a:solidFill>
            <a:tailEnd type="triangle"/>
          </a:ln>
        </p:spPr>
        <p:txBody>
          <a:bodyPr lIns="45719" rIns="45719"/>
          <a:lstStyle/>
          <a:p>
            <a:endParaRPr/>
          </a:p>
        </p:txBody>
      </p:sp>
      <p:sp>
        <p:nvSpPr>
          <p:cNvPr id="93" name="Linea"/>
          <p:cNvSpPr/>
          <p:nvPr/>
        </p:nvSpPr>
        <p:spPr>
          <a:xfrm>
            <a:off x="5040312" y="5189537"/>
            <a:ext cx="1798639" cy="260351"/>
          </a:xfrm>
          <a:prstGeom prst="line">
            <a:avLst/>
          </a:prstGeom>
          <a:ln>
            <a:solidFill>
              <a:srgbClr val="000000"/>
            </a:solidFill>
            <a:tailEnd type="triangle"/>
          </a:ln>
        </p:spPr>
        <p:txBody>
          <a:bodyPr lIns="45719" rIns="45719"/>
          <a:lstStyle/>
          <a:p>
            <a:endParaRPr/>
          </a:p>
        </p:txBody>
      </p:sp>
      <p:sp>
        <p:nvSpPr>
          <p:cNvPr id="94" name="Why taste an olive oil ?"/>
          <p:cNvSpPr txBox="1"/>
          <p:nvPr/>
        </p:nvSpPr>
        <p:spPr>
          <a:xfrm>
            <a:off x="503237" y="1461591"/>
            <a:ext cx="9070976" cy="9233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lgn="ctr" defTabSz="503237">
              <a:lnSpc>
                <a:spcPct val="100000"/>
              </a:lnSpc>
              <a:defRPr sz="4600">
                <a:solidFill>
                  <a:srgbClr val="0A57A9"/>
                </a:solidFill>
                <a:latin typeface="Trebuchet MS"/>
                <a:ea typeface="Trebuchet MS"/>
                <a:cs typeface="Trebuchet MS"/>
                <a:sym typeface="Trebuchet MS"/>
              </a:defRPr>
            </a:lvl1pPr>
          </a:lstStyle>
          <a:p>
            <a:r>
              <a:rPr lang="el-GR" sz="6000" dirty="0" smtClean="0"/>
              <a:t> </a:t>
            </a:r>
            <a:r>
              <a:rPr lang="el-GR" sz="4000" dirty="0" smtClean="0"/>
              <a:t>Γιατί να δοκιμάσετε ένα ελαιόλαδο;</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 name="image.png" descr="image.png"/>
          <p:cNvPicPr>
            <a:picLocks noChangeAspect="1"/>
          </p:cNvPicPr>
          <p:nvPr/>
        </p:nvPicPr>
        <p:blipFill>
          <a:blip r:embed="rId2" cstate="print">
            <a:extLst/>
          </a:blip>
          <a:srcRect l="158" t="158"/>
          <a:stretch>
            <a:fillRect/>
          </a:stretch>
        </p:blipFill>
        <p:spPr>
          <a:xfrm>
            <a:off x="974724" y="2535237"/>
            <a:ext cx="1495426" cy="3749676"/>
          </a:xfrm>
          <a:prstGeom prst="rect">
            <a:avLst/>
          </a:prstGeom>
          <a:ln w="12700">
            <a:miter lim="400000"/>
          </a:ln>
        </p:spPr>
      </p:pic>
      <p:grpSp>
        <p:nvGrpSpPr>
          <p:cNvPr id="99" name="image.png"/>
          <p:cNvGrpSpPr/>
          <p:nvPr/>
        </p:nvGrpSpPr>
        <p:grpSpPr>
          <a:xfrm>
            <a:off x="6853237" y="-203200"/>
            <a:ext cx="3430588" cy="1668463"/>
            <a:chOff x="0" y="0"/>
            <a:chExt cx="3430587" cy="1668462"/>
          </a:xfrm>
        </p:grpSpPr>
        <p:pic>
          <p:nvPicPr>
            <p:cNvPr id="98" name="image.png" descr="image.png"/>
            <p:cNvPicPr>
              <a:picLocks noChangeAspect="1"/>
            </p:cNvPicPr>
            <p:nvPr/>
          </p:nvPicPr>
          <p:blipFill>
            <a:blip r:embed="rId3" cstate="print">
              <a:extLst/>
            </a:blip>
            <a:stretch>
              <a:fillRect/>
            </a:stretch>
          </p:blipFill>
          <p:spPr>
            <a:xfrm>
              <a:off x="203200" y="203200"/>
              <a:ext cx="3024188" cy="1223963"/>
            </a:xfrm>
            <a:prstGeom prst="rect">
              <a:avLst/>
            </a:prstGeom>
            <a:ln>
              <a:noFill/>
            </a:ln>
            <a:effectLst/>
          </p:spPr>
        </p:pic>
        <p:pic>
          <p:nvPicPr>
            <p:cNvPr id="97" name="image.png" descr="image.png"/>
            <p:cNvPicPr>
              <a:picLocks/>
            </p:cNvPicPr>
            <p:nvPr/>
          </p:nvPicPr>
          <p:blipFill>
            <a:blip r:embed="rId4" cstate="print">
              <a:extLst/>
            </a:blip>
            <a:stretch>
              <a:fillRect/>
            </a:stretch>
          </p:blipFill>
          <p:spPr>
            <a:xfrm>
              <a:off x="0" y="0"/>
              <a:ext cx="3430588" cy="1668463"/>
            </a:xfrm>
            <a:prstGeom prst="rect">
              <a:avLst/>
            </a:prstGeom>
            <a:effectLst/>
          </p:spPr>
        </p:pic>
      </p:grpSp>
      <p:sp>
        <p:nvSpPr>
          <p:cNvPr id="100" name="the word &quot;virgin&quot; can only be used for olive oil extracted…"/>
          <p:cNvSpPr txBox="1"/>
          <p:nvPr/>
        </p:nvSpPr>
        <p:spPr>
          <a:xfrm>
            <a:off x="1454150" y="1949450"/>
            <a:ext cx="6632576" cy="9495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4999" tIns="44999" rIns="44999" bIns="44999">
            <a:spAutoFit/>
          </a:bodyPr>
          <a:lstStyle/>
          <a:p>
            <a:pPr algn="ct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000"/>
            </a:pPr>
            <a:r>
              <a:rPr lang="el-GR" dirty="0" smtClean="0"/>
              <a:t>Η λέξη</a:t>
            </a:r>
            <a:r>
              <a:rPr dirty="0" smtClean="0"/>
              <a:t> "</a:t>
            </a:r>
            <a:r>
              <a:rPr lang="el-GR" b="1" u="sng" dirty="0" smtClean="0"/>
              <a:t>παρθένο</a:t>
            </a:r>
            <a:r>
              <a:rPr dirty="0" smtClean="0"/>
              <a:t>" </a:t>
            </a:r>
            <a:r>
              <a:rPr lang="el-GR" dirty="0" smtClean="0"/>
              <a:t>μπορεί μόνο να χρησιμοποιηθεί για το ελαιόλαδο που έχει εξαχθεί μηχανικά χωρίς καμία χημική διαδικασία</a:t>
            </a:r>
            <a:endParaRPr dirty="0"/>
          </a:p>
        </p:txBody>
      </p:sp>
      <p:sp>
        <p:nvSpPr>
          <p:cNvPr id="101" name="Ovale"/>
          <p:cNvSpPr/>
          <p:nvPr/>
        </p:nvSpPr>
        <p:spPr>
          <a:xfrm>
            <a:off x="966787" y="4121150"/>
            <a:ext cx="1325563" cy="647700"/>
          </a:xfrm>
          <a:prstGeom prst="ellipse">
            <a:avLst/>
          </a:prstGeom>
          <a:ln w="72000">
            <a:solidFill>
              <a:srgbClr val="FF0000"/>
            </a:solidFill>
          </a:ln>
        </p:spPr>
        <p:txBody>
          <a:bodyPr lIns="45719" rIns="45719" anchor="ctr"/>
          <a:lstStyle/>
          <a:p>
            <a:endParaRPr/>
          </a:p>
        </p:txBody>
      </p:sp>
      <p:sp>
        <p:nvSpPr>
          <p:cNvPr id="102" name="Linea"/>
          <p:cNvSpPr/>
          <p:nvPr/>
        </p:nvSpPr>
        <p:spPr>
          <a:xfrm flipV="1">
            <a:off x="2398712" y="3559174"/>
            <a:ext cx="903288" cy="904877"/>
          </a:xfrm>
          <a:prstGeom prst="line">
            <a:avLst/>
          </a:prstGeom>
          <a:ln w="72000">
            <a:solidFill>
              <a:srgbClr val="800000"/>
            </a:solidFill>
            <a:tailEnd type="triangle"/>
          </a:ln>
        </p:spPr>
        <p:txBody>
          <a:bodyPr lIns="45719" rIns="45719"/>
          <a:lstStyle/>
          <a:p>
            <a:endParaRPr/>
          </a:p>
        </p:txBody>
      </p:sp>
      <p:sp>
        <p:nvSpPr>
          <p:cNvPr id="103" name="NATIVES Olivenöl extra"/>
          <p:cNvSpPr txBox="1"/>
          <p:nvPr/>
        </p:nvSpPr>
        <p:spPr>
          <a:xfrm>
            <a:off x="3548062" y="3289300"/>
            <a:ext cx="2450497" cy="3485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pPr>
              <a:tabLst>
                <a:tab pos="723900" algn="l"/>
                <a:tab pos="1447800" algn="l"/>
                <a:tab pos="2171700" algn="l"/>
              </a:tabLst>
              <a:defRPr b="1"/>
            </a:pPr>
            <a:r>
              <a:rPr lang="el-GR" dirty="0" smtClean="0"/>
              <a:t>ΤΟΠΙΚΑ</a:t>
            </a:r>
            <a:r>
              <a:rPr b="0" dirty="0" smtClean="0"/>
              <a:t> </a:t>
            </a:r>
            <a:r>
              <a:rPr b="0" dirty="0" err="1"/>
              <a:t>Olivenöl</a:t>
            </a:r>
            <a:r>
              <a:rPr b="0" dirty="0"/>
              <a:t> extra</a:t>
            </a:r>
          </a:p>
        </p:txBody>
      </p:sp>
      <p:sp>
        <p:nvSpPr>
          <p:cNvPr id="104" name="Linea"/>
          <p:cNvSpPr/>
          <p:nvPr/>
        </p:nvSpPr>
        <p:spPr>
          <a:xfrm>
            <a:off x="2373312" y="4445000"/>
            <a:ext cx="995363" cy="0"/>
          </a:xfrm>
          <a:prstGeom prst="line">
            <a:avLst/>
          </a:prstGeom>
          <a:ln w="72000">
            <a:solidFill>
              <a:srgbClr val="000000"/>
            </a:solidFill>
            <a:tailEnd type="triangle"/>
          </a:ln>
        </p:spPr>
        <p:txBody>
          <a:bodyPr lIns="45719" rIns="45719"/>
          <a:lstStyle/>
          <a:p>
            <a:endParaRPr/>
          </a:p>
        </p:txBody>
      </p:sp>
      <p:sp>
        <p:nvSpPr>
          <p:cNvPr id="105" name="Olivenöl"/>
          <p:cNvSpPr txBox="1"/>
          <p:nvPr/>
        </p:nvSpPr>
        <p:spPr>
          <a:xfrm>
            <a:off x="3808412" y="4284662"/>
            <a:ext cx="928585" cy="3492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r>
              <a:t>Olivenöl</a:t>
            </a:r>
          </a:p>
        </p:txBody>
      </p:sp>
      <p:pic>
        <p:nvPicPr>
          <p:cNvPr id="106" name="image.png" descr="image.png"/>
          <p:cNvPicPr>
            <a:picLocks noChangeAspect="1"/>
          </p:cNvPicPr>
          <p:nvPr/>
        </p:nvPicPr>
        <p:blipFill>
          <a:blip r:embed="rId5" cstate="print">
            <a:extLst/>
          </a:blip>
          <a:stretch>
            <a:fillRect/>
          </a:stretch>
        </p:blipFill>
        <p:spPr>
          <a:xfrm>
            <a:off x="6731000" y="4803775"/>
            <a:ext cx="2628900" cy="1743075"/>
          </a:xfrm>
          <a:prstGeom prst="rect">
            <a:avLst/>
          </a:prstGeom>
          <a:ln w="12700">
            <a:miter lim="400000"/>
          </a:ln>
        </p:spPr>
      </p:pic>
      <p:pic>
        <p:nvPicPr>
          <p:cNvPr id="107" name="image.png" descr="image.png"/>
          <p:cNvPicPr>
            <a:picLocks noChangeAspect="1"/>
          </p:cNvPicPr>
          <p:nvPr/>
        </p:nvPicPr>
        <p:blipFill>
          <a:blip r:embed="rId6" cstate="print">
            <a:extLst/>
          </a:blip>
          <a:stretch>
            <a:fillRect/>
          </a:stretch>
        </p:blipFill>
        <p:spPr>
          <a:xfrm>
            <a:off x="6684962" y="2625725"/>
            <a:ext cx="2619376" cy="1743075"/>
          </a:xfrm>
          <a:prstGeom prst="rect">
            <a:avLst/>
          </a:prstGeom>
          <a:ln w="12700">
            <a:miter lim="400000"/>
          </a:ln>
        </p:spPr>
      </p:pic>
      <p:sp>
        <p:nvSpPr>
          <p:cNvPr id="108" name="Linea"/>
          <p:cNvSpPr/>
          <p:nvPr/>
        </p:nvSpPr>
        <p:spPr>
          <a:xfrm flipH="1">
            <a:off x="6154737" y="3454400"/>
            <a:ext cx="579438" cy="0"/>
          </a:xfrm>
          <a:prstGeom prst="line">
            <a:avLst/>
          </a:prstGeom>
          <a:ln w="72000">
            <a:solidFill>
              <a:srgbClr val="800000"/>
            </a:solidFill>
            <a:tailEnd type="triangle"/>
          </a:ln>
        </p:spPr>
        <p:txBody>
          <a:bodyPr lIns="45719" rIns="45719"/>
          <a:lstStyle/>
          <a:p>
            <a:endParaRPr/>
          </a:p>
        </p:txBody>
      </p:sp>
      <p:sp>
        <p:nvSpPr>
          <p:cNvPr id="109" name="processing waste"/>
          <p:cNvSpPr txBox="1"/>
          <p:nvPr/>
        </p:nvSpPr>
        <p:spPr>
          <a:xfrm>
            <a:off x="4359275" y="3735387"/>
            <a:ext cx="2381569" cy="3198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r>
              <a:rPr lang="el-GR" sz="1600" dirty="0" smtClean="0"/>
              <a:t>Επεξεργασία αποβλήτων</a:t>
            </a:r>
            <a:endParaRPr sz="1600" dirty="0"/>
          </a:p>
        </p:txBody>
      </p:sp>
      <p:sp>
        <p:nvSpPr>
          <p:cNvPr id="110" name="Linea"/>
          <p:cNvSpPr/>
          <p:nvPr/>
        </p:nvSpPr>
        <p:spPr>
          <a:xfrm>
            <a:off x="4930774" y="3690937"/>
            <a:ext cx="74614" cy="74614"/>
          </a:xfrm>
          <a:prstGeom prst="line">
            <a:avLst/>
          </a:prstGeom>
          <a:ln>
            <a:solidFill>
              <a:srgbClr val="000000"/>
            </a:solidFill>
            <a:tailEnd type="triangle"/>
          </a:ln>
        </p:spPr>
        <p:txBody>
          <a:bodyPr lIns="45719" rIns="45719"/>
          <a:lstStyle/>
          <a:p>
            <a:endParaRPr/>
          </a:p>
        </p:txBody>
      </p:sp>
      <p:sp>
        <p:nvSpPr>
          <p:cNvPr id="111" name="Linea"/>
          <p:cNvSpPr/>
          <p:nvPr/>
        </p:nvSpPr>
        <p:spPr>
          <a:xfrm>
            <a:off x="5610224" y="4079875"/>
            <a:ext cx="1104902" cy="650875"/>
          </a:xfrm>
          <a:prstGeom prst="line">
            <a:avLst/>
          </a:prstGeom>
          <a:ln>
            <a:solidFill>
              <a:srgbClr val="000000"/>
            </a:solidFill>
            <a:tailEnd type="triangle"/>
          </a:ln>
        </p:spPr>
        <p:txBody>
          <a:bodyPr lIns="45719" rIns="45719"/>
          <a:lstStyle/>
          <a:p>
            <a:endParaRPr/>
          </a:p>
        </p:txBody>
      </p:sp>
      <p:sp>
        <p:nvSpPr>
          <p:cNvPr id="112" name="Chemical refinery"/>
          <p:cNvSpPr txBox="1"/>
          <p:nvPr/>
        </p:nvSpPr>
        <p:spPr>
          <a:xfrm>
            <a:off x="7100887" y="4422775"/>
            <a:ext cx="2011274" cy="3485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r>
              <a:rPr lang="el-GR" dirty="0" smtClean="0"/>
              <a:t>Χημικό διυλιστήριο</a:t>
            </a:r>
            <a:endParaRPr dirty="0"/>
          </a:p>
        </p:txBody>
      </p:sp>
      <p:sp>
        <p:nvSpPr>
          <p:cNvPr id="113" name="Linea"/>
          <p:cNvSpPr/>
          <p:nvPr/>
        </p:nvSpPr>
        <p:spPr>
          <a:xfrm flipH="1" flipV="1">
            <a:off x="4706937" y="4652962"/>
            <a:ext cx="1844676" cy="942976"/>
          </a:xfrm>
          <a:prstGeom prst="line">
            <a:avLst/>
          </a:prstGeom>
          <a:ln>
            <a:solidFill>
              <a:srgbClr val="000000"/>
            </a:solidFill>
            <a:tailEnd type="triangle"/>
          </a:ln>
        </p:spPr>
        <p:txBody>
          <a:bodyPr lIns="45719" rIns="45719"/>
          <a:lstStyle/>
          <a:p>
            <a:endParaRPr/>
          </a:p>
        </p:txBody>
      </p:sp>
      <p:sp>
        <p:nvSpPr>
          <p:cNvPr id="114" name="Ovale"/>
          <p:cNvSpPr/>
          <p:nvPr/>
        </p:nvSpPr>
        <p:spPr>
          <a:xfrm>
            <a:off x="3302000" y="3240087"/>
            <a:ext cx="2808288" cy="425451"/>
          </a:xfrm>
          <a:prstGeom prst="ellipse">
            <a:avLst/>
          </a:prstGeom>
          <a:ln>
            <a:solidFill>
              <a:srgbClr val="808080"/>
            </a:solidFill>
          </a:ln>
        </p:spPr>
        <p:txBody>
          <a:bodyPr lIns="45719" rIns="45719" anchor="ctr"/>
          <a:lstStyle/>
          <a:p>
            <a:endParaRPr/>
          </a:p>
        </p:txBody>
      </p:sp>
      <p:sp>
        <p:nvSpPr>
          <p:cNvPr id="115" name="Ovale"/>
          <p:cNvSpPr/>
          <p:nvPr/>
        </p:nvSpPr>
        <p:spPr>
          <a:xfrm>
            <a:off x="3403600" y="4232275"/>
            <a:ext cx="1871663" cy="425450"/>
          </a:xfrm>
          <a:prstGeom prst="ellipse">
            <a:avLst/>
          </a:prstGeom>
          <a:ln>
            <a:solidFill>
              <a:srgbClr val="808080"/>
            </a:solidFill>
          </a:ln>
        </p:spPr>
        <p:txBody>
          <a:bodyPr lIns="45719" rIns="45719" anchor="ctr"/>
          <a:lstStyle/>
          <a:p>
            <a:endParaRPr/>
          </a:p>
        </p:txBody>
      </p:sp>
      <p:sp>
        <p:nvSpPr>
          <p:cNvPr id="116" name="Mixture…"/>
          <p:cNvSpPr txBox="1"/>
          <p:nvPr/>
        </p:nvSpPr>
        <p:spPr>
          <a:xfrm>
            <a:off x="5156200" y="5251450"/>
            <a:ext cx="1182522" cy="8637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pPr>
              <a:tabLst>
                <a:tab pos="723900" algn="l"/>
                <a:tab pos="1447800" algn="l"/>
              </a:tabLst>
            </a:pPr>
            <a:r>
              <a:rPr lang="el-GR" dirty="0" smtClean="0"/>
              <a:t>Μείγμα με </a:t>
            </a:r>
          </a:p>
          <a:p>
            <a:pPr>
              <a:tabLst>
                <a:tab pos="723900" algn="l"/>
                <a:tab pos="1447800" algn="l"/>
              </a:tabLst>
            </a:pPr>
            <a:r>
              <a:rPr lang="el-GR" dirty="0" smtClean="0"/>
              <a:t>Παρθένο</a:t>
            </a:r>
          </a:p>
          <a:p>
            <a:pPr>
              <a:tabLst>
                <a:tab pos="723900" algn="l"/>
                <a:tab pos="1447800" algn="l"/>
              </a:tabLst>
            </a:pPr>
            <a:r>
              <a:rPr lang="el-GR" dirty="0" smtClean="0"/>
              <a:t>ελαιόλαδο</a:t>
            </a:r>
            <a:endParaRPr dirty="0"/>
          </a:p>
        </p:txBody>
      </p:sp>
      <p:sp>
        <p:nvSpPr>
          <p:cNvPr id="117" name="Important note"/>
          <p:cNvSpPr txBox="1">
            <a:spLocks noGrp="1"/>
          </p:cNvSpPr>
          <p:nvPr>
            <p:ph type="ctrTitle" idx="4294967295"/>
          </p:nvPr>
        </p:nvSpPr>
        <p:spPr>
          <a:xfrm>
            <a:off x="503237" y="1101725"/>
            <a:ext cx="9028113" cy="1000125"/>
          </a:xfrm>
          <a:prstGeom prst="rect">
            <a:avLst/>
          </a:prstGeom>
        </p:spPr>
        <p:txBody>
          <a:bodyPr lIns="0" tIns="0" rIns="0" bIns="0" anchor="ctr">
            <a:normAutofit/>
          </a:bodyPr>
          <a:lstStyle>
            <a:lvl1pPr defTabSz="503237">
              <a:lnSpc>
                <a:spcPct val="100000"/>
              </a:lnSpc>
              <a:defRPr sz="4300">
                <a:solidFill>
                  <a:srgbClr val="0A57A9"/>
                </a:solidFill>
                <a:latin typeface="Trebuchet MS"/>
                <a:ea typeface="Trebuchet MS"/>
                <a:cs typeface="Trebuchet MS"/>
                <a:sym typeface="Trebuchet MS"/>
              </a:defRPr>
            </a:lvl1pPr>
          </a:lstStyle>
          <a:p>
            <a:r>
              <a:rPr lang="el-GR" sz="4000" dirty="0" smtClean="0"/>
              <a:t>Σημαντική σημείωση</a:t>
            </a:r>
            <a:endParaRPr sz="4000" dirty="0"/>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 name="image.png" descr="image.png"/>
          <p:cNvPicPr>
            <a:picLocks noChangeAspect="1"/>
          </p:cNvPicPr>
          <p:nvPr/>
        </p:nvPicPr>
        <p:blipFill>
          <a:blip r:embed="rId2" cstate="print">
            <a:extLst/>
          </a:blip>
          <a:stretch>
            <a:fillRect/>
          </a:stretch>
        </p:blipFill>
        <p:spPr>
          <a:xfrm>
            <a:off x="3906837" y="2322512"/>
            <a:ext cx="2384426" cy="3024188"/>
          </a:xfrm>
          <a:prstGeom prst="rect">
            <a:avLst/>
          </a:prstGeom>
          <a:ln w="12700">
            <a:miter lim="400000"/>
          </a:ln>
        </p:spPr>
      </p:pic>
      <p:sp>
        <p:nvSpPr>
          <p:cNvPr id="120" name="FIRST OF ALL …. DON'T USE YOUR EYES…"/>
          <p:cNvSpPr txBox="1"/>
          <p:nvPr/>
        </p:nvSpPr>
        <p:spPr>
          <a:xfrm>
            <a:off x="1632820" y="5518150"/>
            <a:ext cx="6930891" cy="6919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pPr algn="ctr">
              <a:tabLst>
                <a:tab pos="723900" algn="l"/>
                <a:tab pos="1447800" algn="l"/>
                <a:tab pos="2171700" algn="l"/>
                <a:tab pos="2895600" algn="l"/>
                <a:tab pos="3619500" algn="l"/>
                <a:tab pos="4343400" algn="l"/>
                <a:tab pos="5067300" algn="l"/>
                <a:tab pos="5791200" algn="l"/>
              </a:tabLst>
              <a:defRPr sz="2100"/>
            </a:pPr>
            <a:r>
              <a:rPr lang="el-GR" dirty="0" smtClean="0"/>
              <a:t>ΠΡΩΤΑ ΑΠ’ ΟΛΑ</a:t>
            </a:r>
            <a:r>
              <a:rPr dirty="0" smtClean="0"/>
              <a:t>…. </a:t>
            </a:r>
            <a:r>
              <a:rPr lang="el-GR" dirty="0" smtClean="0"/>
              <a:t>ΜΗΝ ΧΡΗΣΙΜΟΠΟΙΕΙΤΕ ΤΑ ΜΑΤΙΑ</a:t>
            </a:r>
            <a:endParaRPr dirty="0"/>
          </a:p>
          <a:p>
            <a:pPr algn="ctr">
              <a:tabLst>
                <a:tab pos="723900" algn="l"/>
                <a:tab pos="1447800" algn="l"/>
                <a:tab pos="2171700" algn="l"/>
                <a:tab pos="2895600" algn="l"/>
                <a:tab pos="3619500" algn="l"/>
                <a:tab pos="4343400" algn="l"/>
                <a:tab pos="5067300" algn="l"/>
                <a:tab pos="5791200" algn="l"/>
              </a:tabLst>
              <a:defRPr sz="2100"/>
            </a:pPr>
            <a:r>
              <a:rPr dirty="0"/>
              <a:t> … </a:t>
            </a:r>
            <a:r>
              <a:rPr lang="el-GR" dirty="0" smtClean="0"/>
              <a:t>χρησιμοποιείστε μόνο τη ΜΥΤΗ ΚΑΙ ΤΗ ΓΛΩΣΣΑ</a:t>
            </a:r>
            <a:endParaRPr dirty="0"/>
          </a:p>
        </p:txBody>
      </p:sp>
      <p:sp>
        <p:nvSpPr>
          <p:cNvPr id="121" name="Sommeliers do an hedonistic…"/>
          <p:cNvSpPr txBox="1"/>
          <p:nvPr/>
        </p:nvSpPr>
        <p:spPr>
          <a:xfrm>
            <a:off x="0" y="3016250"/>
            <a:ext cx="3699237" cy="8637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pPr algn="ctr">
              <a:tabLst>
                <a:tab pos="723900" algn="l"/>
                <a:tab pos="1447800" algn="l"/>
                <a:tab pos="2171700" algn="l"/>
                <a:tab pos="2895600" algn="l"/>
              </a:tabLst>
            </a:pPr>
            <a:r>
              <a:rPr lang="el-GR" dirty="0" smtClean="0"/>
              <a:t>Οι </a:t>
            </a:r>
            <a:r>
              <a:rPr lang="el-GR" dirty="0" err="1" smtClean="0"/>
              <a:t>σομελιέ</a:t>
            </a:r>
            <a:r>
              <a:rPr lang="el-GR" dirty="0" smtClean="0"/>
              <a:t> κάνουν έναν ηδονιστικό </a:t>
            </a:r>
          </a:p>
          <a:p>
            <a:pPr algn="ctr">
              <a:tabLst>
                <a:tab pos="723900" algn="l"/>
                <a:tab pos="1447800" algn="l"/>
                <a:tab pos="2171700" algn="l"/>
                <a:tab pos="2895600" algn="l"/>
              </a:tabLst>
            </a:pPr>
            <a:r>
              <a:rPr lang="el-GR" dirty="0" smtClean="0"/>
              <a:t>άσκηση που περιλαμβάνει </a:t>
            </a:r>
          </a:p>
          <a:p>
            <a:pPr algn="ctr">
              <a:tabLst>
                <a:tab pos="723900" algn="l"/>
                <a:tab pos="1447800" algn="l"/>
                <a:tab pos="2171700" algn="l"/>
                <a:tab pos="2895600" algn="l"/>
              </a:tabLst>
            </a:pPr>
            <a:r>
              <a:rPr lang="el-GR" dirty="0" smtClean="0"/>
              <a:t>και την </a:t>
            </a:r>
            <a:r>
              <a:rPr lang="el-GR" b="1" dirty="0" smtClean="0"/>
              <a:t>όψη</a:t>
            </a:r>
            <a:endParaRPr b="1" dirty="0"/>
          </a:p>
        </p:txBody>
      </p:sp>
      <p:sp>
        <p:nvSpPr>
          <p:cNvPr id="122" name="the color of the olive oils…"/>
          <p:cNvSpPr txBox="1"/>
          <p:nvPr/>
        </p:nvSpPr>
        <p:spPr>
          <a:xfrm>
            <a:off x="6505575" y="3094037"/>
            <a:ext cx="2854454" cy="8637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p>
            <a:pPr>
              <a:tabLst>
                <a:tab pos="723900" algn="l"/>
                <a:tab pos="1447800" algn="l"/>
                <a:tab pos="2171700" algn="l"/>
              </a:tabLst>
            </a:pPr>
            <a:r>
              <a:rPr lang="el-GR" dirty="0" smtClean="0"/>
              <a:t>το χρώμα των ελαιολάδων </a:t>
            </a:r>
          </a:p>
          <a:p>
            <a:pPr>
              <a:tabLst>
                <a:tab pos="723900" algn="l"/>
                <a:tab pos="1447800" algn="l"/>
                <a:tab pos="2171700" algn="l"/>
              </a:tabLst>
            </a:pPr>
            <a:r>
              <a:rPr lang="el-GR" dirty="0" smtClean="0"/>
              <a:t>δεν επηρεάζει στην </a:t>
            </a:r>
          </a:p>
          <a:p>
            <a:pPr>
              <a:tabLst>
                <a:tab pos="723900" algn="l"/>
                <a:tab pos="1447800" algn="l"/>
                <a:tab pos="2171700" algn="l"/>
              </a:tabLst>
            </a:pPr>
            <a:r>
              <a:rPr lang="el-GR" dirty="0" smtClean="0"/>
              <a:t>αξιολόγηση της ποιότητας</a:t>
            </a:r>
            <a:endParaRPr dirty="0"/>
          </a:p>
        </p:txBody>
      </p:sp>
      <p:sp>
        <p:nvSpPr>
          <p:cNvPr id="123" name="Linea"/>
          <p:cNvSpPr/>
          <p:nvPr/>
        </p:nvSpPr>
        <p:spPr>
          <a:xfrm>
            <a:off x="3560762" y="2235200"/>
            <a:ext cx="3076576" cy="3079750"/>
          </a:xfrm>
          <a:prstGeom prst="line">
            <a:avLst/>
          </a:prstGeom>
          <a:ln w="72000">
            <a:solidFill>
              <a:srgbClr val="FF0000"/>
            </a:solidFill>
          </a:ln>
        </p:spPr>
        <p:txBody>
          <a:bodyPr lIns="45719" rIns="45719"/>
          <a:lstStyle/>
          <a:p>
            <a:endParaRPr/>
          </a:p>
        </p:txBody>
      </p:sp>
      <p:sp>
        <p:nvSpPr>
          <p:cNvPr id="124" name="Linea"/>
          <p:cNvSpPr/>
          <p:nvPr/>
        </p:nvSpPr>
        <p:spPr>
          <a:xfrm flipH="1">
            <a:off x="3603624" y="2363787"/>
            <a:ext cx="2989264" cy="2987676"/>
          </a:xfrm>
          <a:prstGeom prst="line">
            <a:avLst/>
          </a:prstGeom>
          <a:ln w="72000">
            <a:solidFill>
              <a:srgbClr val="FF0000"/>
            </a:solidFill>
          </a:ln>
        </p:spPr>
        <p:txBody>
          <a:bodyPr lIns="45719" rIns="45719"/>
          <a:lstStyle/>
          <a:p>
            <a:endParaRPr/>
          </a:p>
        </p:txBody>
      </p:sp>
      <p:sp>
        <p:nvSpPr>
          <p:cNvPr id="125" name="HOW to taste a virgin olive oil?"/>
          <p:cNvSpPr txBox="1"/>
          <p:nvPr/>
        </p:nvSpPr>
        <p:spPr>
          <a:xfrm>
            <a:off x="-328568" y="1319212"/>
            <a:ext cx="10728256" cy="7232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defTabSz="503237">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4100" b="1">
                <a:solidFill>
                  <a:srgbClr val="0A57A9"/>
                </a:solidFill>
                <a:latin typeface="Trebuchet MS"/>
                <a:ea typeface="Trebuchet MS"/>
                <a:cs typeface="Trebuchet MS"/>
                <a:sym typeface="Trebuchet MS"/>
              </a:defRPr>
            </a:pPr>
            <a:r>
              <a:rPr lang="el-GR" sz="4000" dirty="0" smtClean="0"/>
              <a:t>ΠΩΣ να δοκιμάσετε ένα παρθένο ελαιόλαδο</a:t>
            </a:r>
            <a:endParaRPr sz="4000" b="0" dirty="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9" name="image.png"/>
          <p:cNvGrpSpPr/>
          <p:nvPr/>
        </p:nvGrpSpPr>
        <p:grpSpPr>
          <a:xfrm>
            <a:off x="6853237" y="-204788"/>
            <a:ext cx="3430588" cy="1668463"/>
            <a:chOff x="0" y="0"/>
            <a:chExt cx="3430587" cy="1668462"/>
          </a:xfrm>
        </p:grpSpPr>
        <p:pic>
          <p:nvPicPr>
            <p:cNvPr id="128" name="image.png" descr="image.png"/>
            <p:cNvPicPr>
              <a:picLocks noChangeAspect="1"/>
            </p:cNvPicPr>
            <p:nvPr/>
          </p:nvPicPr>
          <p:blipFill>
            <a:blip r:embed="rId2" cstate="print">
              <a:extLst/>
            </a:blip>
            <a:stretch>
              <a:fillRect/>
            </a:stretch>
          </p:blipFill>
          <p:spPr>
            <a:xfrm>
              <a:off x="203200" y="203200"/>
              <a:ext cx="3024188" cy="1223963"/>
            </a:xfrm>
            <a:prstGeom prst="rect">
              <a:avLst/>
            </a:prstGeom>
            <a:ln>
              <a:noFill/>
            </a:ln>
            <a:effectLst/>
          </p:spPr>
        </p:pic>
        <p:pic>
          <p:nvPicPr>
            <p:cNvPr id="127" name="image.png" descr="image.png"/>
            <p:cNvPicPr>
              <a:picLocks/>
            </p:cNvPicPr>
            <p:nvPr/>
          </p:nvPicPr>
          <p:blipFill>
            <a:blip r:embed="rId3" cstate="print">
              <a:extLst/>
            </a:blip>
            <a:stretch>
              <a:fillRect/>
            </a:stretch>
          </p:blipFill>
          <p:spPr>
            <a:xfrm>
              <a:off x="0" y="0"/>
              <a:ext cx="3430588" cy="1668463"/>
            </a:xfrm>
            <a:prstGeom prst="rect">
              <a:avLst/>
            </a:prstGeom>
            <a:effectLst/>
          </p:spPr>
        </p:pic>
      </p:grpSp>
      <p:sp>
        <p:nvSpPr>
          <p:cNvPr id="130" name="Another important note"/>
          <p:cNvSpPr txBox="1">
            <a:spLocks noGrp="1"/>
          </p:cNvSpPr>
          <p:nvPr>
            <p:ph type="ctrTitle" idx="4294967295"/>
          </p:nvPr>
        </p:nvSpPr>
        <p:spPr>
          <a:xfrm>
            <a:off x="830262" y="1358900"/>
            <a:ext cx="6767513" cy="625475"/>
          </a:xfrm>
          <a:prstGeom prst="rect">
            <a:avLst/>
          </a:prstGeom>
        </p:spPr>
        <p:txBody>
          <a:bodyPr lIns="0" tIns="0" rIns="0" bIns="0" anchor="ctr">
            <a:noAutofit/>
          </a:bodyPr>
          <a:lstStyle>
            <a:lvl1pPr algn="r" defTabSz="387350">
              <a:lnSpc>
                <a:spcPct val="100000"/>
              </a:lnSpc>
              <a:defRPr sz="4200">
                <a:solidFill>
                  <a:srgbClr val="0A57A9"/>
                </a:solidFill>
                <a:latin typeface="Trebuchet MS"/>
                <a:ea typeface="Trebuchet MS"/>
                <a:cs typeface="Trebuchet MS"/>
                <a:sym typeface="Trebuchet MS"/>
              </a:defRPr>
            </a:lvl1pPr>
          </a:lstStyle>
          <a:p>
            <a:pPr algn="ctr"/>
            <a:r>
              <a:rPr lang="el-GR" sz="3500" dirty="0" smtClean="0"/>
              <a:t>ΑΚΟΜΗ ΜΙΑ </a:t>
            </a:r>
            <a:r>
              <a:rPr lang="el-GR" sz="3400" dirty="0" smtClean="0"/>
              <a:t>ΣΗΜΑΝΤΙΚΗ ΣΗΜΕΙΩΣΗ</a:t>
            </a:r>
            <a:endParaRPr sz="3400" dirty="0"/>
          </a:p>
        </p:txBody>
      </p:sp>
      <p:sp>
        <p:nvSpPr>
          <p:cNvPr id="131" name="BEFORE TASTE:"/>
          <p:cNvSpPr txBox="1"/>
          <p:nvPr/>
        </p:nvSpPr>
        <p:spPr>
          <a:xfrm>
            <a:off x="2427205" y="1936750"/>
            <a:ext cx="4335630" cy="6203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999" tIns="44999" rIns="44999" bIns="44999">
            <a:spAutoFit/>
          </a:bodyPr>
          <a:lstStyle>
            <a:lvl1pPr algn="ctr">
              <a:defRPr sz="3700"/>
            </a:lvl1pPr>
          </a:lstStyle>
          <a:p>
            <a:r>
              <a:rPr lang="el-GR" dirty="0" smtClean="0"/>
              <a:t>ΠΡΙΝ ΤΗΝ ΔΟΚΙΜΗ</a:t>
            </a:r>
            <a:endParaRPr dirty="0"/>
          </a:p>
        </p:txBody>
      </p:sp>
      <p:pic>
        <p:nvPicPr>
          <p:cNvPr id="132" name="image.png" descr="image.png"/>
          <p:cNvPicPr>
            <a:picLocks noChangeAspect="1"/>
          </p:cNvPicPr>
          <p:nvPr/>
        </p:nvPicPr>
        <p:blipFill>
          <a:blip r:embed="rId4" cstate="print">
            <a:extLst/>
          </a:blip>
          <a:stretch>
            <a:fillRect/>
          </a:stretch>
        </p:blipFill>
        <p:spPr>
          <a:xfrm>
            <a:off x="1422400" y="2711450"/>
            <a:ext cx="1622425" cy="1622425"/>
          </a:xfrm>
          <a:prstGeom prst="rect">
            <a:avLst/>
          </a:prstGeom>
          <a:ln w="12700">
            <a:miter lim="400000"/>
          </a:ln>
        </p:spPr>
      </p:pic>
      <p:pic>
        <p:nvPicPr>
          <p:cNvPr id="133" name="image.png" descr="image.png"/>
          <p:cNvPicPr>
            <a:picLocks noChangeAspect="1"/>
          </p:cNvPicPr>
          <p:nvPr/>
        </p:nvPicPr>
        <p:blipFill>
          <a:blip r:embed="rId5" cstate="print">
            <a:extLst/>
          </a:blip>
          <a:stretch>
            <a:fillRect/>
          </a:stretch>
        </p:blipFill>
        <p:spPr>
          <a:xfrm>
            <a:off x="3743325" y="2784475"/>
            <a:ext cx="1784350" cy="1476375"/>
          </a:xfrm>
          <a:prstGeom prst="rect">
            <a:avLst/>
          </a:prstGeom>
          <a:ln w="12700">
            <a:miter lim="400000"/>
          </a:ln>
        </p:spPr>
      </p:pic>
      <p:sp>
        <p:nvSpPr>
          <p:cNvPr id="134" name="Linea"/>
          <p:cNvSpPr/>
          <p:nvPr/>
        </p:nvSpPr>
        <p:spPr>
          <a:xfrm flipV="1">
            <a:off x="3781425" y="2813050"/>
            <a:ext cx="1719263" cy="1416050"/>
          </a:xfrm>
          <a:prstGeom prst="line">
            <a:avLst/>
          </a:prstGeom>
          <a:ln w="72000">
            <a:solidFill>
              <a:srgbClr val="000000"/>
            </a:solidFill>
          </a:ln>
        </p:spPr>
        <p:txBody>
          <a:bodyPr lIns="45719" rIns="45719"/>
          <a:lstStyle/>
          <a:p>
            <a:endParaRPr/>
          </a:p>
        </p:txBody>
      </p:sp>
      <p:sp>
        <p:nvSpPr>
          <p:cNvPr id="135" name="Linea"/>
          <p:cNvSpPr/>
          <p:nvPr/>
        </p:nvSpPr>
        <p:spPr>
          <a:xfrm>
            <a:off x="3768724" y="2808287"/>
            <a:ext cx="1741489" cy="1417639"/>
          </a:xfrm>
          <a:prstGeom prst="line">
            <a:avLst/>
          </a:prstGeom>
          <a:ln w="72000">
            <a:solidFill>
              <a:srgbClr val="000000"/>
            </a:solidFill>
          </a:ln>
        </p:spPr>
        <p:txBody>
          <a:bodyPr lIns="45719" rIns="45719"/>
          <a:lstStyle/>
          <a:p>
            <a:endParaRPr/>
          </a:p>
        </p:txBody>
      </p:sp>
      <p:pic>
        <p:nvPicPr>
          <p:cNvPr id="136" name="image.png" descr="image.png"/>
          <p:cNvPicPr>
            <a:picLocks noChangeAspect="1"/>
          </p:cNvPicPr>
          <p:nvPr/>
        </p:nvPicPr>
        <p:blipFill>
          <a:blip r:embed="rId6" cstate="print">
            <a:extLst/>
          </a:blip>
          <a:stretch>
            <a:fillRect/>
          </a:stretch>
        </p:blipFill>
        <p:spPr>
          <a:xfrm>
            <a:off x="6259512" y="2617787"/>
            <a:ext cx="1743076" cy="1743076"/>
          </a:xfrm>
          <a:prstGeom prst="rect">
            <a:avLst/>
          </a:prstGeom>
          <a:ln w="12700">
            <a:miter lim="400000"/>
          </a:ln>
        </p:spPr>
      </p:pic>
      <p:pic>
        <p:nvPicPr>
          <p:cNvPr id="137" name="image.png" descr="image.png"/>
          <p:cNvPicPr>
            <a:picLocks noChangeAspect="1"/>
          </p:cNvPicPr>
          <p:nvPr/>
        </p:nvPicPr>
        <p:blipFill>
          <a:blip r:embed="rId7" cstate="print">
            <a:extLst/>
          </a:blip>
          <a:stretch>
            <a:fillRect/>
          </a:stretch>
        </p:blipFill>
        <p:spPr>
          <a:xfrm>
            <a:off x="4826000" y="4595812"/>
            <a:ext cx="2216150" cy="1474788"/>
          </a:xfrm>
          <a:prstGeom prst="rect">
            <a:avLst/>
          </a:prstGeom>
          <a:ln w="12700">
            <a:miter lim="400000"/>
          </a:ln>
        </p:spPr>
      </p:pic>
      <p:sp>
        <p:nvSpPr>
          <p:cNvPr id="138" name="Linea"/>
          <p:cNvSpPr/>
          <p:nvPr/>
        </p:nvSpPr>
        <p:spPr>
          <a:xfrm flipV="1">
            <a:off x="4851399" y="4625974"/>
            <a:ext cx="2160589" cy="1446214"/>
          </a:xfrm>
          <a:prstGeom prst="line">
            <a:avLst/>
          </a:prstGeom>
          <a:ln w="36000">
            <a:solidFill>
              <a:srgbClr val="808080"/>
            </a:solidFill>
          </a:ln>
        </p:spPr>
        <p:txBody>
          <a:bodyPr lIns="45719" rIns="45719"/>
          <a:lstStyle/>
          <a:p>
            <a:endParaRPr/>
          </a:p>
        </p:txBody>
      </p:sp>
      <p:sp>
        <p:nvSpPr>
          <p:cNvPr id="139" name="Linea"/>
          <p:cNvSpPr/>
          <p:nvPr/>
        </p:nvSpPr>
        <p:spPr>
          <a:xfrm>
            <a:off x="4835525" y="4606924"/>
            <a:ext cx="2151063" cy="1444627"/>
          </a:xfrm>
          <a:prstGeom prst="line">
            <a:avLst/>
          </a:prstGeom>
          <a:ln w="36000">
            <a:solidFill>
              <a:srgbClr val="808080"/>
            </a:solidFill>
          </a:ln>
        </p:spPr>
        <p:txBody>
          <a:bodyPr lIns="45719" rIns="45719"/>
          <a:lstStyle/>
          <a:p>
            <a:endParaRPr/>
          </a:p>
        </p:txBody>
      </p:sp>
      <p:pic>
        <p:nvPicPr>
          <p:cNvPr id="140" name="image.png" descr="image.png"/>
          <p:cNvPicPr>
            <a:picLocks noChangeAspect="1"/>
          </p:cNvPicPr>
          <p:nvPr/>
        </p:nvPicPr>
        <p:blipFill>
          <a:blip r:embed="rId8" cstate="print">
            <a:extLst/>
          </a:blip>
          <a:stretch>
            <a:fillRect/>
          </a:stretch>
        </p:blipFill>
        <p:spPr>
          <a:xfrm>
            <a:off x="2028825" y="4354512"/>
            <a:ext cx="1862138" cy="2028826"/>
          </a:xfrm>
          <a:prstGeom prst="rect">
            <a:avLst/>
          </a:prstGeom>
          <a:ln w="12700">
            <a:miter lim="400000"/>
          </a:ln>
        </p:spPr>
      </p:pic>
      <p:sp>
        <p:nvSpPr>
          <p:cNvPr id="141" name="Linea"/>
          <p:cNvSpPr/>
          <p:nvPr/>
        </p:nvSpPr>
        <p:spPr>
          <a:xfrm flipV="1">
            <a:off x="2312987" y="4392612"/>
            <a:ext cx="1289051" cy="1992314"/>
          </a:xfrm>
          <a:prstGeom prst="line">
            <a:avLst/>
          </a:prstGeom>
          <a:ln w="72000">
            <a:solidFill>
              <a:srgbClr val="000000"/>
            </a:solidFill>
          </a:ln>
        </p:spPr>
        <p:txBody>
          <a:bodyPr lIns="45719" rIns="45719"/>
          <a:lstStyle/>
          <a:p>
            <a:endParaRPr/>
          </a:p>
        </p:txBody>
      </p:sp>
      <p:sp>
        <p:nvSpPr>
          <p:cNvPr id="142" name="Linea"/>
          <p:cNvSpPr/>
          <p:nvPr/>
        </p:nvSpPr>
        <p:spPr>
          <a:xfrm>
            <a:off x="2192337" y="4403724"/>
            <a:ext cx="1420813" cy="1968502"/>
          </a:xfrm>
          <a:prstGeom prst="line">
            <a:avLst/>
          </a:prstGeom>
          <a:ln w="72000">
            <a:solidFill>
              <a:srgbClr val="000000"/>
            </a:solidFill>
          </a:ln>
        </p:spPr>
        <p:txBody>
          <a:bodyPr lIns="45719" rIns="45719"/>
          <a:lstStyle/>
          <a:p>
            <a:endParaRPr/>
          </a:p>
        </p:txBody>
      </p:sp>
    </p:spTree>
  </p:cSld>
  <p:clrMapOvr>
    <a:masterClrMapping/>
  </p:clrMapOvr>
  <p:transition spd="med"/>
</p:sld>
</file>

<file path=ppt/theme/theme1.xml><?xml version="1.0" encoding="utf-8"?>
<a:theme xmlns:a="http://schemas.openxmlformats.org/drawingml/2006/main" name="Office">
  <a:themeElements>
    <a:clrScheme name="Office">
      <a:dk1>
        <a:srgbClr val="000000"/>
      </a:dk1>
      <a:lt1>
        <a:srgbClr val="FFFFFF"/>
      </a:lt1>
      <a:dk2>
        <a:srgbClr val="A7A7A7"/>
      </a:dk2>
      <a:lt2>
        <a:srgbClr val="535353"/>
      </a:lt2>
      <a:accent1>
        <a:srgbClr val="00CC99"/>
      </a:accent1>
      <a:accent2>
        <a:srgbClr val="3333CC"/>
      </a:accent2>
      <a:accent3>
        <a:srgbClr val="9BBB59"/>
      </a:accent3>
      <a:accent4>
        <a:srgbClr val="8064A2"/>
      </a:accent4>
      <a:accent5>
        <a:srgbClr val="4BACC6"/>
      </a:accent5>
      <a:accent6>
        <a:srgbClr val="F79646"/>
      </a:accent6>
      <a:hlink>
        <a:srgbClr val="0000FF"/>
      </a:hlink>
      <a:folHlink>
        <a:srgbClr val="FF00FF"/>
      </a:folHlink>
    </a:clrScheme>
    <a:fontScheme name="Office">
      <a:majorFont>
        <a:latin typeface="Helvetica"/>
        <a:ea typeface="Helvetica"/>
        <a:cs typeface="Helvetica"/>
      </a:majorFont>
      <a:minorFont>
        <a:latin typeface="Times New Roman"/>
        <a:ea typeface="Times New Roman"/>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a:spAutoFit/>
      </a:bodyPr>
      <a:lstStyle>
        <a:defPPr marL="0" marR="0" indent="0" algn="l" defTabSz="449262" rtl="0" fontAlgn="auto" latinLnBrk="0" hangingPunct="0">
          <a:lnSpc>
            <a:spcPct val="93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49262" rtl="0" fontAlgn="auto" latinLnBrk="0" hangingPunct="0">
          <a:lnSpc>
            <a:spcPct val="93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a:themeElements>
    <a:clrScheme name="Office">
      <a:dk1>
        <a:srgbClr val="000000"/>
      </a:dk1>
      <a:lt1>
        <a:srgbClr val="FFFFFF"/>
      </a:lt1>
      <a:dk2>
        <a:srgbClr val="A7A7A7"/>
      </a:dk2>
      <a:lt2>
        <a:srgbClr val="535353"/>
      </a:lt2>
      <a:accent1>
        <a:srgbClr val="00CC99"/>
      </a:accent1>
      <a:accent2>
        <a:srgbClr val="3333CC"/>
      </a:accent2>
      <a:accent3>
        <a:srgbClr val="9BBB59"/>
      </a:accent3>
      <a:accent4>
        <a:srgbClr val="8064A2"/>
      </a:accent4>
      <a:accent5>
        <a:srgbClr val="4BACC6"/>
      </a:accent5>
      <a:accent6>
        <a:srgbClr val="F79646"/>
      </a:accent6>
      <a:hlink>
        <a:srgbClr val="0000FF"/>
      </a:hlink>
      <a:folHlink>
        <a:srgbClr val="FF00FF"/>
      </a:folHlink>
    </a:clrScheme>
    <a:fontScheme name="Office">
      <a:majorFont>
        <a:latin typeface="Helvetica"/>
        <a:ea typeface="Helvetica"/>
        <a:cs typeface="Helvetica"/>
      </a:majorFont>
      <a:minorFont>
        <a:latin typeface="Times New Roman"/>
        <a:ea typeface="Times New Roman"/>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a:spAutoFit/>
      </a:bodyPr>
      <a:lstStyle>
        <a:defPPr marL="0" marR="0" indent="0" algn="l" defTabSz="449262" rtl="0" fontAlgn="auto" latinLnBrk="0" hangingPunct="0">
          <a:lnSpc>
            <a:spcPct val="93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49262" rtl="0" fontAlgn="auto" latinLnBrk="0" hangingPunct="0">
          <a:lnSpc>
            <a:spcPct val="93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404</TotalTime>
  <Words>955</Words>
  <Application>Microsoft Office PowerPoint</Application>
  <PresentationFormat>Προσαρμογή</PresentationFormat>
  <Paragraphs>153</Paragraphs>
  <Slides>24</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24</vt:i4>
      </vt:variant>
    </vt:vector>
  </HeadingPairs>
  <TitlesOfParts>
    <vt:vector size="25" baseType="lpstr">
      <vt:lpstr>Office</vt:lpstr>
      <vt:lpstr>Μικρή Εκπαίδευση Γεύσης</vt:lpstr>
      <vt:lpstr>Παρουσίαση του PowerPoint</vt:lpstr>
      <vt:lpstr>Γιατί να δοκιμάσετε ένα ελαιόλαδο </vt:lpstr>
      <vt:lpstr>Παρουσίαση του PowerPoint</vt:lpstr>
      <vt:lpstr>Παρουσίαση του PowerPoint</vt:lpstr>
      <vt:lpstr>Παρουσίαση του PowerPoint</vt:lpstr>
      <vt:lpstr>Σημαντική σημείωση</vt:lpstr>
      <vt:lpstr>Παρουσίαση του PowerPoint</vt:lpstr>
      <vt:lpstr>ΑΚΟΜΗ ΜΙΑ ΣΗΜΑΝΤΙΚΗ ΣΗΜΕΙΩΣΗ</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ΑΛΛΗ ΜΙΑ ΣΗΜΑΝΤΙΚΗ ΣΗΜΕΙΩΣΗ </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ΓΙΑΤΙ πρέπει να γευτούμε το ελαιόλαδο;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Μικρή Εκπαίδευση Γεύσης</dc:title>
  <dc:creator>user</dc:creator>
  <cp:lastModifiedBy>ssakalaki</cp:lastModifiedBy>
  <cp:revision>35</cp:revision>
  <dcterms:modified xsi:type="dcterms:W3CDTF">2021-07-13T08:34:01Z</dcterms:modified>
</cp:coreProperties>
</file>