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110" d="100"/>
          <a:sy n="110" d="100"/>
        </p:scale>
        <p:origin x="-164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18003276"/>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11" name="Titolo Testo"/>
          <p:cNvSpPr txBox="1">
            <a:spLocks noGrp="1"/>
          </p:cNvSpPr>
          <p:nvPr>
            <p:ph type="title"/>
          </p:nvPr>
        </p:nvSpPr>
        <p:spPr>
          <a:xfrm>
            <a:off x="1143000" y="1122362"/>
            <a:ext cx="6858000" cy="2387601"/>
          </a:xfrm>
          <a:prstGeom prst="rect">
            <a:avLst/>
          </a:prstGeom>
        </p:spPr>
        <p:txBody>
          <a:bodyPr anchor="b"/>
          <a:lstStyle>
            <a:lvl1pPr algn="ctr">
              <a:defRPr sz="4500"/>
            </a:lvl1pPr>
          </a:lstStyle>
          <a:p>
            <a:r>
              <a:t>Titolo Testo</a:t>
            </a:r>
          </a:p>
        </p:txBody>
      </p:sp>
      <p:sp>
        <p:nvSpPr>
          <p:cNvPr id="12" name="Corpo livello uno…"/>
          <p:cNvSpPr txBox="1">
            <a:spLocks noGrp="1"/>
          </p:cNvSpPr>
          <p:nvPr>
            <p:ph type="body" sz="quarter" idx="1"/>
          </p:nvPr>
        </p:nvSpPr>
        <p:spPr>
          <a:xfrm>
            <a:off x="1143000" y="3602037"/>
            <a:ext cx="6858000" cy="1655763"/>
          </a:xfrm>
          <a:prstGeom prst="rect">
            <a:avLst/>
          </a:prstGeom>
        </p:spPr>
        <p:txBody>
          <a:bodyPr/>
          <a:lstStyle>
            <a:lvl1pPr marL="0" indent="0" algn="ctr">
              <a:buSzTx/>
              <a:buFontTx/>
              <a:buNone/>
              <a:defRPr sz="1800"/>
            </a:lvl1pPr>
            <a:lvl2pPr marL="0" indent="342900" algn="ctr">
              <a:buSzTx/>
              <a:buFontTx/>
              <a:buNone/>
              <a:defRPr sz="1800"/>
            </a:lvl2pPr>
            <a:lvl3pPr marL="0" indent="685800" algn="ctr">
              <a:buSzTx/>
              <a:buFontTx/>
              <a:buNone/>
              <a:defRPr sz="1800"/>
            </a:lvl3pPr>
            <a:lvl4pPr marL="0" indent="1028700" algn="ctr">
              <a:buSzTx/>
              <a:buFontTx/>
              <a:buNone/>
              <a:defRPr sz="1800"/>
            </a:lvl4pPr>
            <a:lvl5pPr marL="0" indent="1371600" algn="ctr">
              <a:buSzTx/>
              <a:buFontTx/>
              <a:buNone/>
              <a:defRPr sz="1800"/>
            </a:lvl5pPr>
          </a:lstStyle>
          <a:p>
            <a:r>
              <a:t>Corpo livello uno</a:t>
            </a:r>
          </a:p>
          <a:p>
            <a:pPr lvl="1"/>
            <a:r>
              <a:t>Corpo livello due</a:t>
            </a:r>
          </a:p>
          <a:p>
            <a:pPr lvl="2"/>
            <a:r>
              <a:t>Corpo livello tre</a:t>
            </a:r>
          </a:p>
          <a:p>
            <a:pPr lvl="3"/>
            <a:r>
              <a:t>Corpo livello quattro</a:t>
            </a:r>
          </a:p>
          <a:p>
            <a:pPr lvl="4"/>
            <a:r>
              <a:t>Corpo livello cinque</a:t>
            </a:r>
          </a:p>
        </p:txBody>
      </p:sp>
      <p:sp>
        <p:nvSpPr>
          <p:cNvPr id="13"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olo e contenuto">
    <p:spTree>
      <p:nvGrpSpPr>
        <p:cNvPr id="1" name=""/>
        <p:cNvGrpSpPr/>
        <p:nvPr/>
      </p:nvGrpSpPr>
      <p:grpSpPr>
        <a:xfrm>
          <a:off x="0" y="0"/>
          <a:ext cx="0" cy="0"/>
          <a:chOff x="0" y="0"/>
          <a:chExt cx="0" cy="0"/>
        </a:xfrm>
      </p:grpSpPr>
      <p:sp>
        <p:nvSpPr>
          <p:cNvPr id="20" name="Titolo Testo"/>
          <p:cNvSpPr txBox="1">
            <a:spLocks noGrp="1"/>
          </p:cNvSpPr>
          <p:nvPr>
            <p:ph type="title"/>
          </p:nvPr>
        </p:nvSpPr>
        <p:spPr>
          <a:prstGeom prst="rect">
            <a:avLst/>
          </a:prstGeom>
        </p:spPr>
        <p:txBody>
          <a:bodyPr/>
          <a:lstStyle/>
          <a:p>
            <a:r>
              <a:t>Titolo Testo</a:t>
            </a:r>
          </a:p>
        </p:txBody>
      </p:sp>
      <p:sp>
        <p:nvSpPr>
          <p:cNvPr id="21" name="Corpo livello uno…"/>
          <p:cNvSpPr txBox="1">
            <a:spLocks noGrp="1"/>
          </p:cNvSpPr>
          <p:nvPr>
            <p:ph type="body" idx="1"/>
          </p:nvPr>
        </p:nvSpPr>
        <p:spPr>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22"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Intestazione sezione">
    <p:spTree>
      <p:nvGrpSpPr>
        <p:cNvPr id="1" name=""/>
        <p:cNvGrpSpPr/>
        <p:nvPr/>
      </p:nvGrpSpPr>
      <p:grpSpPr>
        <a:xfrm>
          <a:off x="0" y="0"/>
          <a:ext cx="0" cy="0"/>
          <a:chOff x="0" y="0"/>
          <a:chExt cx="0" cy="0"/>
        </a:xfrm>
      </p:grpSpPr>
      <p:sp>
        <p:nvSpPr>
          <p:cNvPr id="29" name="Titolo Testo"/>
          <p:cNvSpPr txBox="1">
            <a:spLocks noGrp="1"/>
          </p:cNvSpPr>
          <p:nvPr>
            <p:ph type="title"/>
          </p:nvPr>
        </p:nvSpPr>
        <p:spPr>
          <a:xfrm>
            <a:off x="623887" y="1709739"/>
            <a:ext cx="7886701" cy="2852737"/>
          </a:xfrm>
          <a:prstGeom prst="rect">
            <a:avLst/>
          </a:prstGeom>
        </p:spPr>
        <p:txBody>
          <a:bodyPr anchor="b"/>
          <a:lstStyle>
            <a:lvl1pPr>
              <a:defRPr sz="4500"/>
            </a:lvl1pPr>
          </a:lstStyle>
          <a:p>
            <a:r>
              <a:t>Titolo Testo</a:t>
            </a:r>
          </a:p>
        </p:txBody>
      </p:sp>
      <p:sp>
        <p:nvSpPr>
          <p:cNvPr id="30" name="Corpo livello uno…"/>
          <p:cNvSpPr txBox="1">
            <a:spLocks noGrp="1"/>
          </p:cNvSpPr>
          <p:nvPr>
            <p:ph type="body" sz="quarter" idx="1"/>
          </p:nvPr>
        </p:nvSpPr>
        <p:spPr>
          <a:xfrm>
            <a:off x="623887" y="4589464"/>
            <a:ext cx="7886701" cy="1500188"/>
          </a:xfrm>
          <a:prstGeom prst="rect">
            <a:avLst/>
          </a:prstGeom>
        </p:spPr>
        <p:txBody>
          <a:bodyPr/>
          <a:lstStyle>
            <a:lvl1pPr marL="0" indent="0">
              <a:buSzTx/>
              <a:buFontTx/>
              <a:buNone/>
              <a:defRPr sz="1800">
                <a:solidFill>
                  <a:srgbClr val="888888"/>
                </a:solidFill>
              </a:defRPr>
            </a:lvl1pPr>
            <a:lvl2pPr marL="0" indent="342900">
              <a:buSzTx/>
              <a:buFontTx/>
              <a:buNone/>
              <a:defRPr sz="1800">
                <a:solidFill>
                  <a:srgbClr val="888888"/>
                </a:solidFill>
              </a:defRPr>
            </a:lvl2pPr>
            <a:lvl3pPr marL="0" indent="685800">
              <a:buSzTx/>
              <a:buFontTx/>
              <a:buNone/>
              <a:defRPr sz="1800">
                <a:solidFill>
                  <a:srgbClr val="888888"/>
                </a:solidFill>
              </a:defRPr>
            </a:lvl3pPr>
            <a:lvl4pPr marL="0" indent="1028700">
              <a:buSzTx/>
              <a:buFontTx/>
              <a:buNone/>
              <a:defRPr sz="1800">
                <a:solidFill>
                  <a:srgbClr val="888888"/>
                </a:solidFill>
              </a:defRPr>
            </a:lvl4pPr>
            <a:lvl5pPr marL="0" indent="1371600">
              <a:buSzTx/>
              <a:buFontTx/>
              <a:buNone/>
              <a:defRPr sz="1800">
                <a:solidFill>
                  <a:srgbClr val="888888"/>
                </a:solidFill>
              </a:defRPr>
            </a:lvl5pPr>
          </a:lstStyle>
          <a:p>
            <a:r>
              <a:t>Corpo livello uno</a:t>
            </a:r>
          </a:p>
          <a:p>
            <a:pPr lvl="1"/>
            <a:r>
              <a:t>Corpo livello due</a:t>
            </a:r>
          </a:p>
          <a:p>
            <a:pPr lvl="2"/>
            <a:r>
              <a:t>Corpo livello tre</a:t>
            </a:r>
          </a:p>
          <a:p>
            <a:pPr lvl="3"/>
            <a:r>
              <a:t>Corpo livello quattro</a:t>
            </a:r>
          </a:p>
          <a:p>
            <a:pPr lvl="4"/>
            <a:r>
              <a:t>Corpo livello cinque</a:t>
            </a:r>
          </a:p>
        </p:txBody>
      </p:sp>
      <p:sp>
        <p:nvSpPr>
          <p:cNvPr id="31"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Due contenuti">
    <p:spTree>
      <p:nvGrpSpPr>
        <p:cNvPr id="1" name=""/>
        <p:cNvGrpSpPr/>
        <p:nvPr/>
      </p:nvGrpSpPr>
      <p:grpSpPr>
        <a:xfrm>
          <a:off x="0" y="0"/>
          <a:ext cx="0" cy="0"/>
          <a:chOff x="0" y="0"/>
          <a:chExt cx="0" cy="0"/>
        </a:xfrm>
      </p:grpSpPr>
      <p:sp>
        <p:nvSpPr>
          <p:cNvPr id="38" name="Titolo Testo"/>
          <p:cNvSpPr txBox="1">
            <a:spLocks noGrp="1"/>
          </p:cNvSpPr>
          <p:nvPr>
            <p:ph type="title"/>
          </p:nvPr>
        </p:nvSpPr>
        <p:spPr>
          <a:prstGeom prst="rect">
            <a:avLst/>
          </a:prstGeom>
        </p:spPr>
        <p:txBody>
          <a:bodyPr/>
          <a:lstStyle/>
          <a:p>
            <a:r>
              <a:t>Titolo Testo</a:t>
            </a:r>
          </a:p>
        </p:txBody>
      </p:sp>
      <p:sp>
        <p:nvSpPr>
          <p:cNvPr id="39" name="Corpo livello uno…"/>
          <p:cNvSpPr txBox="1">
            <a:spLocks noGrp="1"/>
          </p:cNvSpPr>
          <p:nvPr>
            <p:ph type="body" sz="half" idx="1"/>
          </p:nvPr>
        </p:nvSpPr>
        <p:spPr>
          <a:xfrm>
            <a:off x="628650" y="1825625"/>
            <a:ext cx="3886200" cy="4351338"/>
          </a:xfrm>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40"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nfronto">
    <p:spTree>
      <p:nvGrpSpPr>
        <p:cNvPr id="1" name=""/>
        <p:cNvGrpSpPr/>
        <p:nvPr/>
      </p:nvGrpSpPr>
      <p:grpSpPr>
        <a:xfrm>
          <a:off x="0" y="0"/>
          <a:ext cx="0" cy="0"/>
          <a:chOff x="0" y="0"/>
          <a:chExt cx="0" cy="0"/>
        </a:xfrm>
      </p:grpSpPr>
      <p:sp>
        <p:nvSpPr>
          <p:cNvPr id="47" name="Titolo Testo"/>
          <p:cNvSpPr txBox="1">
            <a:spLocks noGrp="1"/>
          </p:cNvSpPr>
          <p:nvPr>
            <p:ph type="title"/>
          </p:nvPr>
        </p:nvSpPr>
        <p:spPr>
          <a:xfrm>
            <a:off x="629841" y="365125"/>
            <a:ext cx="7886701" cy="1325564"/>
          </a:xfrm>
          <a:prstGeom prst="rect">
            <a:avLst/>
          </a:prstGeom>
        </p:spPr>
        <p:txBody>
          <a:bodyPr/>
          <a:lstStyle/>
          <a:p>
            <a:r>
              <a:t>Titolo Testo</a:t>
            </a:r>
          </a:p>
        </p:txBody>
      </p:sp>
      <p:sp>
        <p:nvSpPr>
          <p:cNvPr id="48" name="Corpo livello uno…"/>
          <p:cNvSpPr txBox="1">
            <a:spLocks noGrp="1"/>
          </p:cNvSpPr>
          <p:nvPr>
            <p:ph type="body" sz="quarter" idx="1"/>
          </p:nvPr>
        </p:nvSpPr>
        <p:spPr>
          <a:xfrm>
            <a:off x="629841" y="1681163"/>
            <a:ext cx="3868341" cy="823913"/>
          </a:xfrm>
          <a:prstGeom prst="rect">
            <a:avLst/>
          </a:prstGeom>
        </p:spPr>
        <p:txBody>
          <a:bodyPr anchor="b"/>
          <a:lstStyle>
            <a:lvl1pPr marL="0" indent="0">
              <a:buSzTx/>
              <a:buFontTx/>
              <a:buNone/>
              <a:defRPr sz="1800"/>
            </a:lvl1pPr>
            <a:lvl2pPr marL="0" indent="342900">
              <a:buSzTx/>
              <a:buFontTx/>
              <a:buNone/>
              <a:defRPr sz="1800"/>
            </a:lvl2pPr>
            <a:lvl3pPr marL="0" indent="685800">
              <a:buSzTx/>
              <a:buFontTx/>
              <a:buNone/>
              <a:defRPr sz="1800"/>
            </a:lvl3pPr>
            <a:lvl4pPr marL="0" indent="1028700">
              <a:buSzTx/>
              <a:buFontTx/>
              <a:buNone/>
              <a:defRPr sz="1800"/>
            </a:lvl4pPr>
            <a:lvl5pPr marL="0" indent="1371600">
              <a:buSzTx/>
              <a:buFontTx/>
              <a:buNone/>
              <a:defRPr sz="1800"/>
            </a:lvl5pPr>
          </a:lstStyle>
          <a:p>
            <a:r>
              <a:t>Corpo livello uno</a:t>
            </a:r>
          </a:p>
          <a:p>
            <a:pPr lvl="1"/>
            <a:r>
              <a:t>Corpo livello due</a:t>
            </a:r>
          </a:p>
          <a:p>
            <a:pPr lvl="2"/>
            <a:r>
              <a:t>Corpo livello tre</a:t>
            </a:r>
          </a:p>
          <a:p>
            <a:pPr lvl="3"/>
            <a:r>
              <a:t>Corpo livello quattro</a:t>
            </a:r>
          </a:p>
          <a:p>
            <a:pPr lvl="4"/>
            <a:r>
              <a:t>Corpo livello cinque</a:t>
            </a:r>
          </a:p>
        </p:txBody>
      </p:sp>
      <p:sp>
        <p:nvSpPr>
          <p:cNvPr id="49" name="Segnaposto testo 4"/>
          <p:cNvSpPr>
            <a:spLocks noGrp="1"/>
          </p:cNvSpPr>
          <p:nvPr>
            <p:ph type="body" sz="quarter" idx="13"/>
          </p:nvPr>
        </p:nvSpPr>
        <p:spPr>
          <a:xfrm>
            <a:off x="4629149" y="1681163"/>
            <a:ext cx="3887393" cy="823913"/>
          </a:xfrm>
          <a:prstGeom prst="rect">
            <a:avLst/>
          </a:prstGeom>
        </p:spPr>
        <p:txBody>
          <a:bodyPr anchor="b"/>
          <a:lstStyle/>
          <a:p>
            <a:pPr marL="0" indent="0">
              <a:buSzTx/>
              <a:buFontTx/>
              <a:buNone/>
              <a:defRPr sz="1800"/>
            </a:pPr>
            <a:endParaRPr/>
          </a:p>
        </p:txBody>
      </p:sp>
      <p:sp>
        <p:nvSpPr>
          <p:cNvPr id="50"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olo titolo">
    <p:spTree>
      <p:nvGrpSpPr>
        <p:cNvPr id="1" name=""/>
        <p:cNvGrpSpPr/>
        <p:nvPr/>
      </p:nvGrpSpPr>
      <p:grpSpPr>
        <a:xfrm>
          <a:off x="0" y="0"/>
          <a:ext cx="0" cy="0"/>
          <a:chOff x="0" y="0"/>
          <a:chExt cx="0" cy="0"/>
        </a:xfrm>
      </p:grpSpPr>
      <p:sp>
        <p:nvSpPr>
          <p:cNvPr id="57" name="Titolo Testo"/>
          <p:cNvSpPr txBox="1">
            <a:spLocks noGrp="1"/>
          </p:cNvSpPr>
          <p:nvPr>
            <p:ph type="title"/>
          </p:nvPr>
        </p:nvSpPr>
        <p:spPr>
          <a:prstGeom prst="rect">
            <a:avLst/>
          </a:prstGeom>
        </p:spPr>
        <p:txBody>
          <a:bodyPr/>
          <a:lstStyle/>
          <a:p>
            <a:r>
              <a:t>Titolo Testo</a:t>
            </a:r>
          </a:p>
        </p:txBody>
      </p:sp>
      <p:sp>
        <p:nvSpPr>
          <p:cNvPr id="58"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Vuota">
    <p:spTree>
      <p:nvGrpSpPr>
        <p:cNvPr id="1" name=""/>
        <p:cNvGrpSpPr/>
        <p:nvPr/>
      </p:nvGrpSpPr>
      <p:grpSpPr>
        <a:xfrm>
          <a:off x="0" y="0"/>
          <a:ext cx="0" cy="0"/>
          <a:chOff x="0" y="0"/>
          <a:chExt cx="0" cy="0"/>
        </a:xfrm>
      </p:grpSpPr>
      <p:sp>
        <p:nvSpPr>
          <p:cNvPr id="65"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uto con didascalia">
    <p:spTree>
      <p:nvGrpSpPr>
        <p:cNvPr id="1" name=""/>
        <p:cNvGrpSpPr/>
        <p:nvPr/>
      </p:nvGrpSpPr>
      <p:grpSpPr>
        <a:xfrm>
          <a:off x="0" y="0"/>
          <a:ext cx="0" cy="0"/>
          <a:chOff x="0" y="0"/>
          <a:chExt cx="0" cy="0"/>
        </a:xfrm>
      </p:grpSpPr>
      <p:sp>
        <p:nvSpPr>
          <p:cNvPr id="72" name="Titolo Testo"/>
          <p:cNvSpPr txBox="1">
            <a:spLocks noGrp="1"/>
          </p:cNvSpPr>
          <p:nvPr>
            <p:ph type="title"/>
          </p:nvPr>
        </p:nvSpPr>
        <p:spPr>
          <a:xfrm>
            <a:off x="629841" y="457200"/>
            <a:ext cx="2949178" cy="1600200"/>
          </a:xfrm>
          <a:prstGeom prst="rect">
            <a:avLst/>
          </a:prstGeom>
        </p:spPr>
        <p:txBody>
          <a:bodyPr anchor="b"/>
          <a:lstStyle>
            <a:lvl1pPr>
              <a:defRPr sz="2400"/>
            </a:lvl1pPr>
          </a:lstStyle>
          <a:p>
            <a:r>
              <a:t>Titolo Testo</a:t>
            </a:r>
          </a:p>
        </p:txBody>
      </p:sp>
      <p:sp>
        <p:nvSpPr>
          <p:cNvPr id="73" name="Corpo livello uno…"/>
          <p:cNvSpPr txBox="1">
            <a:spLocks noGrp="1"/>
          </p:cNvSpPr>
          <p:nvPr>
            <p:ph type="body" sz="half" idx="1"/>
          </p:nvPr>
        </p:nvSpPr>
        <p:spPr>
          <a:xfrm>
            <a:off x="3887391" y="987425"/>
            <a:ext cx="4629151" cy="4873626"/>
          </a:xfrm>
          <a:prstGeom prst="rect">
            <a:avLst/>
          </a:prstGeom>
        </p:spPr>
        <p:txBody>
          <a:bodyPr/>
          <a:lstStyle>
            <a:lvl1pPr>
              <a:defRPr sz="2400"/>
            </a:lvl1pPr>
            <a:lvl2pPr marL="718457" indent="-261257">
              <a:defRPr sz="2400"/>
            </a:lvl2pPr>
            <a:lvl3pPr marL="1219200" indent="-304800">
              <a:defRPr sz="2400"/>
            </a:lvl3pPr>
            <a:lvl4pPr marL="1737360" indent="-365760">
              <a:defRPr sz="2400"/>
            </a:lvl4pPr>
            <a:lvl5pPr marL="2194560" indent="-365760">
              <a:defRPr sz="2400"/>
            </a:lvl5pPr>
          </a:lstStyle>
          <a:p>
            <a:r>
              <a:t>Corpo livello uno</a:t>
            </a:r>
          </a:p>
          <a:p>
            <a:pPr lvl="1"/>
            <a:r>
              <a:t>Corpo livello due</a:t>
            </a:r>
          </a:p>
          <a:p>
            <a:pPr lvl="2"/>
            <a:r>
              <a:t>Corpo livello tre</a:t>
            </a:r>
          </a:p>
          <a:p>
            <a:pPr lvl="3"/>
            <a:r>
              <a:t>Corpo livello quattro</a:t>
            </a:r>
          </a:p>
          <a:p>
            <a:pPr lvl="4"/>
            <a:r>
              <a:t>Corpo livello cinque</a:t>
            </a:r>
          </a:p>
        </p:txBody>
      </p:sp>
      <p:sp>
        <p:nvSpPr>
          <p:cNvPr id="74" name="Segnaposto testo 3"/>
          <p:cNvSpPr>
            <a:spLocks noGrp="1"/>
          </p:cNvSpPr>
          <p:nvPr>
            <p:ph type="body" sz="quarter" idx="13"/>
          </p:nvPr>
        </p:nvSpPr>
        <p:spPr>
          <a:xfrm>
            <a:off x="629840" y="2057400"/>
            <a:ext cx="2949180" cy="3811588"/>
          </a:xfrm>
          <a:prstGeom prst="rect">
            <a:avLst/>
          </a:prstGeom>
        </p:spPr>
        <p:txBody>
          <a:bodyPr/>
          <a:lstStyle/>
          <a:p>
            <a:pPr marL="0" indent="0">
              <a:buSzTx/>
              <a:buFontTx/>
              <a:buNone/>
              <a:defRPr sz="1200"/>
            </a:pPr>
            <a:endParaRPr/>
          </a:p>
        </p:txBody>
      </p:sp>
      <p:sp>
        <p:nvSpPr>
          <p:cNvPr id="75"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Immagine con didascalia">
    <p:spTree>
      <p:nvGrpSpPr>
        <p:cNvPr id="1" name=""/>
        <p:cNvGrpSpPr/>
        <p:nvPr/>
      </p:nvGrpSpPr>
      <p:grpSpPr>
        <a:xfrm>
          <a:off x="0" y="0"/>
          <a:ext cx="0" cy="0"/>
          <a:chOff x="0" y="0"/>
          <a:chExt cx="0" cy="0"/>
        </a:xfrm>
      </p:grpSpPr>
      <p:sp>
        <p:nvSpPr>
          <p:cNvPr id="82" name="Titolo Testo"/>
          <p:cNvSpPr txBox="1">
            <a:spLocks noGrp="1"/>
          </p:cNvSpPr>
          <p:nvPr>
            <p:ph type="title"/>
          </p:nvPr>
        </p:nvSpPr>
        <p:spPr>
          <a:xfrm>
            <a:off x="629841" y="457200"/>
            <a:ext cx="2949178" cy="1600200"/>
          </a:xfrm>
          <a:prstGeom prst="rect">
            <a:avLst/>
          </a:prstGeom>
        </p:spPr>
        <p:txBody>
          <a:bodyPr anchor="b"/>
          <a:lstStyle>
            <a:lvl1pPr>
              <a:defRPr sz="2400"/>
            </a:lvl1pPr>
          </a:lstStyle>
          <a:p>
            <a:r>
              <a:t>Titolo Testo</a:t>
            </a:r>
          </a:p>
        </p:txBody>
      </p:sp>
      <p:sp>
        <p:nvSpPr>
          <p:cNvPr id="83" name="Segnaposto immagine 2"/>
          <p:cNvSpPr>
            <a:spLocks noGrp="1"/>
          </p:cNvSpPr>
          <p:nvPr>
            <p:ph type="pic" sz="half" idx="13"/>
          </p:nvPr>
        </p:nvSpPr>
        <p:spPr>
          <a:xfrm>
            <a:off x="3887391" y="987425"/>
            <a:ext cx="4629151" cy="4873626"/>
          </a:xfrm>
          <a:prstGeom prst="rect">
            <a:avLst/>
          </a:prstGeom>
        </p:spPr>
        <p:txBody>
          <a:bodyPr lIns="91439" rIns="91439">
            <a:noAutofit/>
          </a:bodyPr>
          <a:lstStyle/>
          <a:p>
            <a:endParaRPr/>
          </a:p>
        </p:txBody>
      </p:sp>
      <p:sp>
        <p:nvSpPr>
          <p:cNvPr id="84" name="Corpo livello uno…"/>
          <p:cNvSpPr txBox="1">
            <a:spLocks noGrp="1"/>
          </p:cNvSpPr>
          <p:nvPr>
            <p:ph type="body" sz="quarter" idx="1"/>
          </p:nvPr>
        </p:nvSpPr>
        <p:spPr>
          <a:xfrm>
            <a:off x="629841" y="2057400"/>
            <a:ext cx="2949178" cy="3811588"/>
          </a:xfrm>
          <a:prstGeom prst="rect">
            <a:avLst/>
          </a:prstGeom>
        </p:spPr>
        <p:txBody>
          <a:bodyPr/>
          <a:lstStyle>
            <a:lvl1pPr marL="0" indent="0">
              <a:buSzTx/>
              <a:buFontTx/>
              <a:buNone/>
              <a:defRPr sz="1200"/>
            </a:lvl1pPr>
            <a:lvl2pPr marL="0" indent="342900">
              <a:buSzTx/>
              <a:buFontTx/>
              <a:buNone/>
              <a:defRPr sz="1200"/>
            </a:lvl2pPr>
            <a:lvl3pPr marL="0" indent="685800">
              <a:buSzTx/>
              <a:buFontTx/>
              <a:buNone/>
              <a:defRPr sz="1200"/>
            </a:lvl3pPr>
            <a:lvl4pPr marL="0" indent="1028700">
              <a:buSzTx/>
              <a:buFontTx/>
              <a:buNone/>
              <a:defRPr sz="1200"/>
            </a:lvl4pPr>
            <a:lvl5pPr marL="0" indent="1371600">
              <a:buSzTx/>
              <a:buFontTx/>
              <a:buNone/>
              <a:defRPr sz="1200"/>
            </a:lvl5pPr>
          </a:lstStyle>
          <a:p>
            <a:r>
              <a:t>Corpo livello uno</a:t>
            </a:r>
          </a:p>
          <a:p>
            <a:pPr lvl="1"/>
            <a:r>
              <a:t>Corpo livello due</a:t>
            </a:r>
          </a:p>
          <a:p>
            <a:pPr lvl="2"/>
            <a:r>
              <a:t>Corpo livello tre</a:t>
            </a:r>
          </a:p>
          <a:p>
            <a:pPr lvl="3"/>
            <a:r>
              <a:t>Corpo livello quattro</a:t>
            </a:r>
          </a:p>
          <a:p>
            <a:pPr lvl="4"/>
            <a:r>
              <a:t>Corpo livello cinque</a:t>
            </a:r>
          </a:p>
        </p:txBody>
      </p:sp>
      <p:sp>
        <p:nvSpPr>
          <p:cNvPr id="85"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olo Testo"/>
          <p:cNvSpPr txBox="1">
            <a:spLocks noGrp="1"/>
          </p:cNvSpPr>
          <p:nvPr>
            <p:ph type="title"/>
          </p:nvPr>
        </p:nvSpPr>
        <p:spPr>
          <a:xfrm>
            <a:off x="628650" y="365125"/>
            <a:ext cx="7886700" cy="13255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Titolo Testo</a:t>
            </a:r>
          </a:p>
        </p:txBody>
      </p:sp>
      <p:sp>
        <p:nvSpPr>
          <p:cNvPr id="3" name="Corpo livello uno…"/>
          <p:cNvSpPr txBox="1">
            <a:spLocks noGrp="1"/>
          </p:cNvSpPr>
          <p:nvPr>
            <p:ph type="body" idx="1"/>
          </p:nvPr>
        </p:nvSpPr>
        <p:spPr>
          <a:xfrm>
            <a:off x="628650" y="1825625"/>
            <a:ext cx="7886700" cy="4351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Corpo livello uno</a:t>
            </a:r>
          </a:p>
          <a:p>
            <a:pPr lvl="1"/>
            <a:r>
              <a:t>Corpo livello due</a:t>
            </a:r>
          </a:p>
          <a:p>
            <a:pPr lvl="2"/>
            <a:r>
              <a:t>Corpo livello tre</a:t>
            </a:r>
          </a:p>
          <a:p>
            <a:pPr lvl="3"/>
            <a:r>
              <a:t>Corpo livello quattro</a:t>
            </a:r>
          </a:p>
          <a:p>
            <a:pPr lvl="4"/>
            <a:r>
              <a:t>Corpo livello cinque</a:t>
            </a:r>
          </a:p>
        </p:txBody>
      </p:sp>
      <p:sp>
        <p:nvSpPr>
          <p:cNvPr id="4" name="Numero diapositiva"/>
          <p:cNvSpPr txBox="1">
            <a:spLocks noGrp="1"/>
          </p:cNvSpPr>
          <p:nvPr>
            <p:ph type="sldNum" sz="quarter" idx="2"/>
          </p:nvPr>
        </p:nvSpPr>
        <p:spPr>
          <a:xfrm>
            <a:off x="8295347" y="6435956"/>
            <a:ext cx="220003" cy="205915"/>
          </a:xfrm>
          <a:prstGeom prst="rect">
            <a:avLst/>
          </a:prstGeom>
          <a:ln w="12700">
            <a:miter lim="400000"/>
          </a:ln>
        </p:spPr>
        <p:txBody>
          <a:bodyPr wrap="none" lIns="45719" rIns="45719" anchor="ctr">
            <a:spAutoFit/>
          </a:bodyPr>
          <a:lstStyle>
            <a:lvl1pPr algn="r">
              <a:defRPr sz="9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itolo 1"/>
          <p:cNvSpPr txBox="1">
            <a:spLocks noGrp="1"/>
          </p:cNvSpPr>
          <p:nvPr>
            <p:ph type="ctrTitle"/>
          </p:nvPr>
        </p:nvSpPr>
        <p:spPr>
          <a:xfrm>
            <a:off x="1143000" y="1454635"/>
            <a:ext cx="6667500" cy="2932429"/>
          </a:xfrm>
          <a:prstGeom prst="rect">
            <a:avLst/>
          </a:prstGeom>
        </p:spPr>
        <p:txBody>
          <a:bodyPr>
            <a:normAutofit/>
          </a:bodyPr>
          <a:lstStyle/>
          <a:p>
            <a:pPr>
              <a:lnSpc>
                <a:spcPts val="4100"/>
              </a:lnSpc>
              <a:spcBef>
                <a:spcPts val="100"/>
              </a:spcBef>
              <a:defRPr sz="4900" b="1">
                <a:solidFill>
                  <a:srgbClr val="0063BF"/>
                </a:solidFill>
                <a:latin typeface="+mj-lt"/>
                <a:ea typeface="+mj-ea"/>
                <a:cs typeface="+mj-cs"/>
                <a:sym typeface="Calibri"/>
              </a:defRPr>
            </a:pPr>
            <a:r>
              <a:rPr lang="en-US" sz="4900" dirty="0" smtClean="0">
                <a:sym typeface="Calibri"/>
              </a:rPr>
              <a:t>Authentic-Olive-Net</a:t>
            </a:r>
            <a:r>
              <a:rPr lang="it-IT" sz="4900" dirty="0" smtClean="0">
                <a:sym typeface="Calibri"/>
              </a:rPr>
              <a:t> </a:t>
            </a:r>
            <a:r>
              <a:rPr lang="el-GR" sz="4900" dirty="0" smtClean="0">
                <a:sym typeface="Calibri"/>
              </a:rPr>
              <a:t>Ποιότητα</a:t>
            </a:r>
            <a:r>
              <a:rPr lang="it-IT" sz="4900" dirty="0" smtClean="0">
                <a:sym typeface="Calibri"/>
              </a:rPr>
              <a:t>: </a:t>
            </a:r>
            <a:r>
              <a:rPr lang="el-GR" sz="4900" dirty="0" smtClean="0">
                <a:sym typeface="Calibri"/>
              </a:rPr>
              <a:t/>
            </a:r>
            <a:br>
              <a:rPr lang="el-GR" sz="4900" dirty="0" smtClean="0">
                <a:sym typeface="Calibri"/>
              </a:rPr>
            </a:br>
            <a:r>
              <a:rPr lang="el-GR" sz="4900" b="1" dirty="0" smtClean="0">
                <a:sym typeface="Calibri"/>
              </a:rPr>
              <a:t>τεχνικές </a:t>
            </a:r>
            <a:r>
              <a:rPr lang="el-GR" sz="4900" b="1" dirty="0">
                <a:sym typeface="Calibri"/>
              </a:rPr>
              <a:t>καλλιέργειας και παραγωγής</a:t>
            </a:r>
            <a:endParaRPr sz="3600" dirty="0"/>
          </a:p>
        </p:txBody>
      </p:sp>
      <p:pic>
        <p:nvPicPr>
          <p:cNvPr id="96" name="Immagine 4" descr="Immagine 4"/>
          <p:cNvPicPr>
            <a:picLocks noChangeAspect="1"/>
          </p:cNvPicPr>
          <p:nvPr/>
        </p:nvPicPr>
        <p:blipFill>
          <a:blip r:embed="rId2"/>
          <a:stretch>
            <a:fillRect/>
          </a:stretch>
        </p:blipFill>
        <p:spPr>
          <a:xfrm>
            <a:off x="-3824" y="0"/>
            <a:ext cx="9150117" cy="1454636"/>
          </a:xfrm>
          <a:prstGeom prst="rect">
            <a:avLst/>
          </a:prstGeom>
          <a:ln w="12700">
            <a:miter lim="400000"/>
          </a:ln>
        </p:spPr>
      </p:pic>
      <p:pic>
        <p:nvPicPr>
          <p:cNvPr id="97" name="Immagine 6" descr="Immagine 6"/>
          <p:cNvPicPr>
            <a:picLocks noChangeAspect="1"/>
          </p:cNvPicPr>
          <p:nvPr/>
        </p:nvPicPr>
        <p:blipFill>
          <a:blip r:embed="rId3"/>
          <a:stretch>
            <a:fillRect/>
          </a:stretch>
        </p:blipFill>
        <p:spPr>
          <a:xfrm>
            <a:off x="-3824" y="5251159"/>
            <a:ext cx="9157763" cy="1606841"/>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44"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45" name="Titolo 7"/>
          <p:cNvSpPr txBox="1">
            <a:spLocks noGrp="1"/>
          </p:cNvSpPr>
          <p:nvPr>
            <p:ph type="ctrTitle"/>
          </p:nvPr>
        </p:nvSpPr>
        <p:spPr>
          <a:xfrm>
            <a:off x="837180" y="-2669799"/>
            <a:ext cx="6858001" cy="2387601"/>
          </a:xfrm>
          <a:prstGeom prst="rect">
            <a:avLst/>
          </a:prstGeom>
        </p:spPr>
        <p:txBody>
          <a:bodyPr/>
          <a:lstStyle/>
          <a:p>
            <a:endParaRPr/>
          </a:p>
        </p:txBody>
      </p:sp>
      <p:sp>
        <p:nvSpPr>
          <p:cNvPr id="146" name="Sottotitolo 9"/>
          <p:cNvSpPr txBox="1">
            <a:spLocks noGrp="1"/>
          </p:cNvSpPr>
          <p:nvPr>
            <p:ph type="subTitle" idx="1"/>
          </p:nvPr>
        </p:nvSpPr>
        <p:spPr>
          <a:xfrm>
            <a:off x="890701" y="1660084"/>
            <a:ext cx="7362598" cy="3765914"/>
          </a:xfrm>
          <a:prstGeom prst="rect">
            <a:avLst/>
          </a:prstGeom>
        </p:spPr>
        <p:txBody>
          <a:bodyPr>
            <a:normAutofit fontScale="92500"/>
          </a:bodyPr>
          <a:lstStyle/>
          <a:p>
            <a:pPr algn="just">
              <a:defRPr sz="1400"/>
            </a:pPr>
            <a:r>
              <a:rPr lang="el-GR" dirty="0" smtClean="0"/>
              <a:t>Εκτός </a:t>
            </a:r>
            <a:r>
              <a:rPr lang="el-GR" dirty="0"/>
              <a:t>από την απαραίτητη εφαρμογή λιπασμάτων μέσω του εδάφους, η ελιά, λόγω της ιδιαίτερης ανατομίας της, προσφέρεται πολύ καλά για τη λεγόμενη </a:t>
            </a:r>
            <a:r>
              <a:rPr lang="el-GR" b="1" dirty="0"/>
              <a:t>γονιμοποίηση φυλλώματος</a:t>
            </a:r>
            <a:r>
              <a:rPr lang="el-GR" dirty="0"/>
              <a:t>, που χρησιμοποιείται για την κάλυψη των αναγκών σε καταστάσεις συγκεκριμένων απαιτήσεων (ελλείψεις </a:t>
            </a:r>
            <a:r>
              <a:rPr lang="el-GR" dirty="0" err="1"/>
              <a:t>μικρο</a:t>
            </a:r>
            <a:r>
              <a:rPr lang="el-GR" dirty="0"/>
              <a:t>-θρεπτικών συστατικών) ή ως συμπλήρωμα της γονιμοποίησης του εδάφους στις διάφορες </a:t>
            </a:r>
            <a:r>
              <a:rPr lang="el-GR" dirty="0" err="1"/>
              <a:t>φαινολογικές</a:t>
            </a:r>
            <a:r>
              <a:rPr lang="el-GR" dirty="0"/>
              <a:t> φάσεις.</a:t>
            </a:r>
          </a:p>
          <a:p>
            <a:pPr algn="just">
              <a:defRPr sz="1400"/>
            </a:pPr>
            <a:r>
              <a:rPr lang="el-GR" dirty="0"/>
              <a:t>Τα </a:t>
            </a:r>
            <a:r>
              <a:rPr lang="el-GR" dirty="0" err="1"/>
              <a:t>μικροθρεπτικά</a:t>
            </a:r>
            <a:r>
              <a:rPr lang="el-GR" dirty="0"/>
              <a:t> συστατικά (π.χ. βόριο) θα πρέπει να χορηγούνται με γονιμοποίηση φυλλώματος σε φυτική αναγέννηση (θα ήταν πολύ αργά κατά την προ-ανθοφορία) και πιθανώς μετά την ανθοφορία.</a:t>
            </a:r>
          </a:p>
          <a:p>
            <a:pPr algn="just">
              <a:defRPr sz="1400"/>
            </a:pPr>
            <a:r>
              <a:rPr lang="el-GR" dirty="0"/>
              <a:t>Επίσης, αυξάνεται η σημασία της δυνατότητας παροχής θρεπτικών συστατικών στο φυτό μέσω αρδευτικών συστημάτων </a:t>
            </a:r>
            <a:r>
              <a:rPr lang="el-GR" b="1" dirty="0"/>
              <a:t>(γονιμοποίηση), </a:t>
            </a:r>
            <a:r>
              <a:rPr lang="el-GR" dirty="0"/>
              <a:t>τα οποία εκτός από τη βέλτιστη κατανομή μεγιστοποιούν την απόδοση των λιπασμάτων, με σημαντική ανακούφιση για τη βιωσιμότητα. Η λίπανση, στην πραγματικότητα, μπορεί να εξασφαλίσει ένα καλύτερο επίπεδο θρεπτικών συστατικών στα φυτά και συνεπώς να βελτιώσει την απόδοση, την ποιότητα του λαδιού και την αποδοτικότητα.</a:t>
            </a:r>
          </a:p>
          <a:p>
            <a:pPr algn="just">
              <a:defRPr sz="1400"/>
            </a:pPr>
            <a:r>
              <a:rPr dirty="0" smtClean="0"/>
              <a:t>Fertigation</a:t>
            </a:r>
            <a:r>
              <a:rPr b="1" dirty="0" smtClean="0"/>
              <a:t> </a:t>
            </a:r>
            <a:r>
              <a:rPr b="1" dirty="0"/>
              <a:t>intervenes with nitrogen to stimulate sprout elongation and then with phosphorus and potassium, also during fruit set, to encourage the process of oil accumulation in the drupe</a:t>
            </a:r>
            <a:r>
              <a:rPr dirty="0" smtClean="0"/>
              <a:t>.</a:t>
            </a:r>
            <a:endParaRPr lang="en-US" dirty="0" smtClean="0"/>
          </a:p>
          <a:p>
            <a:pPr algn="just">
              <a:defRPr sz="1400"/>
            </a:pPr>
            <a:r>
              <a:rPr lang="el-GR" dirty="0"/>
              <a:t>Η λίπανση </a:t>
            </a:r>
            <a:r>
              <a:rPr lang="el-GR" b="1" dirty="0"/>
              <a:t>παρεμβαίνει με άζωτο για να διεγείρει την επιμήκυνση των βλαστών και στη συνέχεια με φωσφόρο και κάλιο</a:t>
            </a:r>
            <a:r>
              <a:rPr lang="el-GR" dirty="0"/>
              <a:t>, </a:t>
            </a:r>
            <a:r>
              <a:rPr lang="el-GR" b="1" dirty="0"/>
              <a:t>επίσης κατά τη διάρκεια </a:t>
            </a:r>
            <a:r>
              <a:rPr lang="el-GR" b="1" dirty="0" smtClean="0"/>
              <a:t>της καρποφορίας, </a:t>
            </a:r>
            <a:r>
              <a:rPr lang="el-GR" b="1" dirty="0"/>
              <a:t>για να ενθαρρύνει τη διαδικασία συσσώρευσης λαδιού στο </a:t>
            </a:r>
            <a:r>
              <a:rPr lang="el-GR" b="1" dirty="0" smtClean="0"/>
              <a:t>καρπό.</a:t>
            </a:r>
            <a:endParaRPr lang="el-GR" b="1" dirty="0"/>
          </a:p>
          <a:p>
            <a:pPr algn="just">
              <a:defRPr sz="1400"/>
            </a:pPr>
            <a:endParaRPr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49"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50" name="Titolo 7"/>
          <p:cNvSpPr txBox="1">
            <a:spLocks noGrp="1"/>
          </p:cNvSpPr>
          <p:nvPr>
            <p:ph type="ctrTitle"/>
          </p:nvPr>
        </p:nvSpPr>
        <p:spPr>
          <a:xfrm>
            <a:off x="837180" y="-2669799"/>
            <a:ext cx="6858001" cy="2387601"/>
          </a:xfrm>
          <a:prstGeom prst="rect">
            <a:avLst/>
          </a:prstGeom>
        </p:spPr>
        <p:txBody>
          <a:bodyPr/>
          <a:lstStyle/>
          <a:p>
            <a:endParaRPr/>
          </a:p>
        </p:txBody>
      </p:sp>
      <p:sp>
        <p:nvSpPr>
          <p:cNvPr id="151" name="Sottotitolo 9"/>
          <p:cNvSpPr txBox="1">
            <a:spLocks noGrp="1"/>
          </p:cNvSpPr>
          <p:nvPr>
            <p:ph type="subTitle" idx="1"/>
          </p:nvPr>
        </p:nvSpPr>
        <p:spPr>
          <a:xfrm>
            <a:off x="890699" y="3235054"/>
            <a:ext cx="7362598" cy="3765915"/>
          </a:xfrm>
          <a:prstGeom prst="rect">
            <a:avLst/>
          </a:prstGeom>
        </p:spPr>
        <p:txBody>
          <a:bodyPr/>
          <a:lstStyle/>
          <a:p>
            <a:pPr>
              <a:defRPr b="1">
                <a:solidFill>
                  <a:srgbClr val="0063BF"/>
                </a:solidFill>
              </a:defRPr>
            </a:pPr>
            <a:r>
              <a:rPr lang="el-GR" sz="1600" dirty="0" smtClean="0"/>
              <a:t>Άρδευση </a:t>
            </a:r>
            <a:r>
              <a:rPr lang="el-GR" sz="1600" dirty="0"/>
              <a:t>και οι επιπτώσεις της στα χαρακτηριστικά του λαδιού</a:t>
            </a:r>
          </a:p>
          <a:p>
            <a:pPr algn="just">
              <a:spcBef>
                <a:spcPts val="500"/>
              </a:spcBef>
              <a:defRPr sz="1400"/>
            </a:pPr>
            <a:r>
              <a:rPr lang="el-GR" sz="1300" dirty="0" smtClean="0"/>
              <a:t>Η </a:t>
            </a:r>
            <a:r>
              <a:rPr lang="el-GR" sz="1300" dirty="0"/>
              <a:t>αποτελεσματική χρήση των υδάτινων πόρων στη γεωργία είναι απαραίτητη για τη βελτίωση της οικονομικής και περιβαλλοντικής βιωσιμότητας των δραστηριοτήτων. Οι μεσογειακές περιοχές χαρακτηρίζονται από υψηλή ατμοσφαιρική εξάτμιση, λειψυδρία και όλο και πιο σημαντικές επιπτώσεις της κλιματικής αλλαγής. Σε αυτές τις περιοχές, οι οποίες χαρακτηρίζονται από σχεδόν συνολική έλλειψη βροχοπτώσεων κατά τη διάρκεια του καλοκαιριού, οι βροχοπτώσεις κυμαίνονται ετησίως από λιγότερο από 400 </a:t>
            </a:r>
            <a:r>
              <a:rPr lang="el-GR" sz="1300" dirty="0" smtClean="0"/>
              <a:t>χιλιοστά </a:t>
            </a:r>
            <a:r>
              <a:rPr lang="el-GR" sz="1300" dirty="0"/>
              <a:t>έως περίπου 700 </a:t>
            </a:r>
            <a:r>
              <a:rPr lang="el-GR" sz="1300" dirty="0" smtClean="0"/>
              <a:t>χιλιοστά, </a:t>
            </a:r>
            <a:r>
              <a:rPr lang="el-GR" sz="1300" dirty="0"/>
              <a:t>πράγμα που απαιτεί τη χρήση άρδευσης για τη διασφάλιση σταθερής ποιότητας και ποσότητας στους ελαιώνες</a:t>
            </a:r>
            <a:r>
              <a:rPr lang="el-GR" sz="1300" dirty="0" smtClean="0"/>
              <a:t>.</a:t>
            </a:r>
          </a:p>
          <a:p>
            <a:pPr algn="just">
              <a:spcBef>
                <a:spcPts val="500"/>
              </a:spcBef>
              <a:defRPr sz="1400"/>
            </a:pPr>
            <a:endParaRPr lang="el-GR" sz="1300" dirty="0"/>
          </a:p>
          <a:p>
            <a:pPr algn="just">
              <a:spcBef>
                <a:spcPts val="500"/>
              </a:spcBef>
              <a:defRPr sz="1400"/>
            </a:pPr>
            <a:r>
              <a:rPr lang="el-GR" sz="1300" dirty="0"/>
              <a:t>Στις παραδοσιακές ελαιοκαλλιέργειες, που χαρακτηρίζονται από λειψυδρία, οι βροχοπτώσεις και τα υπόγεια ύδατα είναι οι μόνοι πόροι για τις ανάγκες </a:t>
            </a:r>
            <a:r>
              <a:rPr lang="el-GR" sz="1300" dirty="0" smtClean="0"/>
              <a:t>της ελιάς σε νερό.</a:t>
            </a:r>
            <a:endParaRPr lang="el-GR" sz="1300" dirty="0"/>
          </a:p>
          <a:p>
            <a:pPr algn="just">
              <a:spcBef>
                <a:spcPts val="500"/>
              </a:spcBef>
              <a:defRPr sz="1400"/>
            </a:pPr>
            <a:endParaRPr dirty="0"/>
          </a:p>
        </p:txBody>
      </p:sp>
      <p:pic>
        <p:nvPicPr>
          <p:cNvPr id="152" name="Immagine 2" descr="Immagine 2"/>
          <p:cNvPicPr>
            <a:picLocks noChangeAspect="1"/>
          </p:cNvPicPr>
          <p:nvPr/>
        </p:nvPicPr>
        <p:blipFill>
          <a:blip r:embed="rId4"/>
          <a:srcRect t="49511" r="105"/>
          <a:stretch>
            <a:fillRect/>
          </a:stretch>
        </p:blipFill>
        <p:spPr>
          <a:xfrm>
            <a:off x="932748" y="1241945"/>
            <a:ext cx="7284595" cy="1976873"/>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55"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56" name="Titolo 7"/>
          <p:cNvSpPr txBox="1">
            <a:spLocks noGrp="1"/>
          </p:cNvSpPr>
          <p:nvPr>
            <p:ph type="ctrTitle"/>
          </p:nvPr>
        </p:nvSpPr>
        <p:spPr>
          <a:xfrm>
            <a:off x="837180" y="-2669799"/>
            <a:ext cx="6858001" cy="2387601"/>
          </a:xfrm>
          <a:prstGeom prst="rect">
            <a:avLst/>
          </a:prstGeom>
        </p:spPr>
        <p:txBody>
          <a:bodyPr/>
          <a:lstStyle/>
          <a:p>
            <a:endParaRPr/>
          </a:p>
        </p:txBody>
      </p:sp>
      <p:sp>
        <p:nvSpPr>
          <p:cNvPr id="157" name="Sottotitolo 9"/>
          <p:cNvSpPr txBox="1">
            <a:spLocks noGrp="1"/>
          </p:cNvSpPr>
          <p:nvPr>
            <p:ph type="subTitle" sz="half" idx="1"/>
          </p:nvPr>
        </p:nvSpPr>
        <p:spPr>
          <a:xfrm>
            <a:off x="905990" y="1835931"/>
            <a:ext cx="7332017" cy="2848454"/>
          </a:xfrm>
          <a:prstGeom prst="rect">
            <a:avLst/>
          </a:prstGeom>
        </p:spPr>
        <p:txBody>
          <a:bodyPr>
            <a:normAutofit/>
          </a:bodyPr>
          <a:lstStyle/>
          <a:p>
            <a:pPr algn="just">
              <a:defRPr sz="1400"/>
            </a:pPr>
            <a:r>
              <a:rPr lang="el-GR" dirty="0" smtClean="0"/>
              <a:t>Η </a:t>
            </a:r>
            <a:r>
              <a:rPr lang="el-GR" dirty="0"/>
              <a:t>ελιά είναι σε θέση να ανεχθεί πολύ καλά τη σπάνια διαθεσιμότητα νερού και για αυτόν τον λόγο εδώ και μερικά χρόνια χρησιμοποιούμε τη μέθοδο </a:t>
            </a:r>
            <a:r>
              <a:rPr lang="el-GR" b="1" dirty="0"/>
              <a:t>του ελεγχόμενου υδατικού στρες </a:t>
            </a:r>
            <a:r>
              <a:rPr lang="el-GR" dirty="0"/>
              <a:t>που επιτρέπει, παρεμβαίνοντας με το πότισμα σε κατάλληλες φάσεις, να επιτύχουμε εξαιρετικά αποτελέσματα με μειώσεις </a:t>
            </a:r>
            <a:r>
              <a:rPr lang="el-GR" dirty="0" smtClean="0"/>
              <a:t>των υδατικών πόρων </a:t>
            </a:r>
            <a:r>
              <a:rPr lang="el-GR" dirty="0"/>
              <a:t>έως και 40%. Αυτό οφείλεται επίσης στην υψηλή φωτοσυνθετική χωρητικότητα σε ξηρές συνθήκες.</a:t>
            </a:r>
          </a:p>
          <a:p>
            <a:pPr algn="just">
              <a:defRPr sz="1400"/>
            </a:pPr>
            <a:r>
              <a:rPr lang="el-GR" dirty="0"/>
              <a:t>Κατά τη διάρκεια του ετήσιου κύκλου υπάρχουν κρίσιμες περίοδοι, κατά τις οποίες η μονάδα χρειάζεται κυρίως νερό.</a:t>
            </a:r>
          </a:p>
          <a:p>
            <a:pPr algn="just">
              <a:defRPr sz="1400"/>
            </a:pPr>
            <a:r>
              <a:rPr lang="el-GR" dirty="0" smtClean="0"/>
              <a:t>Ανάλογα </a:t>
            </a:r>
            <a:r>
              <a:rPr lang="el-GR" dirty="0"/>
              <a:t>με το μοτίβο </a:t>
            </a:r>
            <a:r>
              <a:rPr lang="el-GR" dirty="0" smtClean="0"/>
              <a:t>της θερμοκρασίας </a:t>
            </a:r>
            <a:r>
              <a:rPr lang="el-GR" dirty="0"/>
              <a:t>και </a:t>
            </a:r>
            <a:r>
              <a:rPr lang="el-GR" dirty="0" smtClean="0"/>
              <a:t>της βροχόπτωσης</a:t>
            </a:r>
            <a:r>
              <a:rPr lang="el-GR" dirty="0"/>
              <a:t>, είναι απαραίτητο να διασφαλιστεί η βέλτιστη ενυδάτωση του φυτού. Είναι επομένως σημαντικό από την προ-ανθοφορία έως τη σκλήρυνση του πυρήνα να προσπαθήσουμε να αποκαταστήσουμε την πραγματική </a:t>
            </a:r>
            <a:r>
              <a:rPr lang="el-GR" dirty="0" err="1"/>
              <a:t>εξατμισοδιαπνοή</a:t>
            </a:r>
            <a:r>
              <a:rPr lang="el-GR" dirty="0"/>
              <a:t>, προσαρμόζοντάς το στο </a:t>
            </a:r>
            <a:r>
              <a:rPr lang="el-GR" dirty="0" err="1"/>
              <a:t>Kc</a:t>
            </a:r>
            <a:r>
              <a:rPr lang="el-GR" dirty="0"/>
              <a:t>. Οι πιο σημαντικές </a:t>
            </a:r>
            <a:r>
              <a:rPr lang="el-GR" dirty="0" err="1"/>
              <a:t>φαινολογικές</a:t>
            </a:r>
            <a:r>
              <a:rPr lang="el-GR" dirty="0"/>
              <a:t> φάσεις περιέχονται σε αυτό το διάστημα, καθώς η κυτταρική διαίρεση λαμβάνει χώρα για το σχηματισμό του μελλοντικού </a:t>
            </a:r>
            <a:r>
              <a:rPr lang="el-GR" dirty="0" smtClean="0"/>
              <a:t>καρπού.</a:t>
            </a:r>
            <a:endParaRPr lang="en-US" dirty="0" smtClean="0"/>
          </a:p>
          <a:p>
            <a:pPr algn="just">
              <a:defRPr sz="1400"/>
            </a:pPr>
            <a:endParaRPr dirty="0"/>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60"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61" name="Titolo 7"/>
          <p:cNvSpPr txBox="1">
            <a:spLocks noGrp="1"/>
          </p:cNvSpPr>
          <p:nvPr>
            <p:ph type="ctrTitle"/>
          </p:nvPr>
        </p:nvSpPr>
        <p:spPr>
          <a:xfrm>
            <a:off x="837180" y="-2669799"/>
            <a:ext cx="6858001" cy="2387601"/>
          </a:xfrm>
          <a:prstGeom prst="rect">
            <a:avLst/>
          </a:prstGeom>
        </p:spPr>
        <p:txBody>
          <a:bodyPr/>
          <a:lstStyle/>
          <a:p>
            <a:endParaRPr/>
          </a:p>
        </p:txBody>
      </p:sp>
      <p:sp>
        <p:nvSpPr>
          <p:cNvPr id="162" name="Sottotitolo 9"/>
          <p:cNvSpPr txBox="1">
            <a:spLocks noGrp="1"/>
          </p:cNvSpPr>
          <p:nvPr>
            <p:ph type="subTitle" sz="half" idx="1"/>
          </p:nvPr>
        </p:nvSpPr>
        <p:spPr>
          <a:xfrm>
            <a:off x="4713439" y="1835931"/>
            <a:ext cx="3524568" cy="3597710"/>
          </a:xfrm>
          <a:prstGeom prst="rect">
            <a:avLst/>
          </a:prstGeom>
        </p:spPr>
        <p:txBody>
          <a:bodyPr>
            <a:normAutofit/>
          </a:bodyPr>
          <a:lstStyle/>
          <a:p>
            <a:pPr algn="just">
              <a:defRPr sz="1400"/>
            </a:pPr>
            <a:r>
              <a:rPr lang="el-GR" b="1" dirty="0" smtClean="0"/>
              <a:t>Οι </a:t>
            </a:r>
            <a:r>
              <a:rPr lang="el-GR" b="1" dirty="0"/>
              <a:t>αυξημένοι όγκοι άρδευσης μειώνουν την περιεκτικότητα σε </a:t>
            </a:r>
            <a:r>
              <a:rPr lang="el-GR" b="1" dirty="0" err="1"/>
              <a:t>πολυφαινόλες</a:t>
            </a:r>
            <a:r>
              <a:rPr lang="el-GR" b="1" dirty="0"/>
              <a:t> οδηγώντας σε αλλαγές στα πικρά και πικάντικα χαρακτηριστικά του λαδιού. </a:t>
            </a:r>
            <a:r>
              <a:rPr lang="el-GR" dirty="0"/>
              <a:t>Η άρδευση επηρεάζει τη σύνθεση λιπαρών οξέων και αυξάνει τη συσσώρευση δευτερογενών μεταβολιτών, οι οποίοι είναι απαραίτητοι για τη βελτίωση των οργανοληπτικών χαρακτηριστικών του ελαίου</a:t>
            </a:r>
            <a:r>
              <a:rPr lang="el-GR" dirty="0" smtClean="0"/>
              <a:t>.</a:t>
            </a:r>
          </a:p>
          <a:p>
            <a:pPr algn="just">
              <a:defRPr sz="1400"/>
            </a:pPr>
            <a:endParaRPr lang="el-GR" dirty="0"/>
          </a:p>
          <a:p>
            <a:pPr algn="just">
              <a:defRPr sz="1400"/>
            </a:pPr>
            <a:r>
              <a:rPr lang="el-GR" dirty="0"/>
              <a:t>Οι μέθοδοι άρδευσης είναι διαφορετικές και πρέπει να συσχετιστούν όχι μόνο με το </a:t>
            </a:r>
            <a:r>
              <a:rPr lang="el-GR" dirty="0" err="1"/>
              <a:t>πεδοκλιματικό</a:t>
            </a:r>
            <a:r>
              <a:rPr lang="el-GR" dirty="0"/>
              <a:t> περιβάλλον αλλά και με τη διάταξη φύτευσης και τις επιλεγμένες μορφές καλλιέργειας.</a:t>
            </a:r>
          </a:p>
          <a:p>
            <a:pPr algn="just">
              <a:defRPr sz="1400"/>
            </a:pPr>
            <a:endParaRPr dirty="0"/>
          </a:p>
        </p:txBody>
      </p:sp>
      <p:pic>
        <p:nvPicPr>
          <p:cNvPr id="163" name="Immagine 2" descr="Immagine 2"/>
          <p:cNvPicPr>
            <a:picLocks noChangeAspect="1"/>
          </p:cNvPicPr>
          <p:nvPr/>
        </p:nvPicPr>
        <p:blipFill>
          <a:blip r:embed="rId4"/>
          <a:stretch>
            <a:fillRect/>
          </a:stretch>
        </p:blipFill>
        <p:spPr>
          <a:xfrm>
            <a:off x="960274" y="1329429"/>
            <a:ext cx="3683594" cy="3916260"/>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66"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67" name="Titolo 7"/>
          <p:cNvSpPr txBox="1">
            <a:spLocks noGrp="1"/>
          </p:cNvSpPr>
          <p:nvPr>
            <p:ph type="ctrTitle"/>
          </p:nvPr>
        </p:nvSpPr>
        <p:spPr>
          <a:xfrm>
            <a:off x="837180" y="-2669799"/>
            <a:ext cx="6858001" cy="2387601"/>
          </a:xfrm>
          <a:prstGeom prst="rect">
            <a:avLst/>
          </a:prstGeom>
        </p:spPr>
        <p:txBody>
          <a:bodyPr/>
          <a:lstStyle/>
          <a:p>
            <a:endParaRPr/>
          </a:p>
        </p:txBody>
      </p:sp>
      <p:sp>
        <p:nvSpPr>
          <p:cNvPr id="168" name="Sottotitolo 9"/>
          <p:cNvSpPr txBox="1">
            <a:spLocks noGrp="1"/>
          </p:cNvSpPr>
          <p:nvPr>
            <p:ph type="subTitle" sz="half" idx="1"/>
          </p:nvPr>
        </p:nvSpPr>
        <p:spPr>
          <a:xfrm>
            <a:off x="936572" y="2212331"/>
            <a:ext cx="7270854" cy="1892898"/>
          </a:xfrm>
          <a:prstGeom prst="rect">
            <a:avLst/>
          </a:prstGeom>
        </p:spPr>
        <p:txBody>
          <a:bodyPr>
            <a:normAutofit/>
          </a:bodyPr>
          <a:lstStyle/>
          <a:p>
            <a:pPr algn="just">
              <a:defRPr sz="1400"/>
            </a:pPr>
            <a:r>
              <a:rPr lang="el-GR" b="1" dirty="0" smtClean="0"/>
              <a:t>Η </a:t>
            </a:r>
            <a:r>
              <a:rPr lang="el-GR" b="1" dirty="0"/>
              <a:t>τοπική άρδευση είναι σίγουρα προτιμώμενη</a:t>
            </a:r>
            <a:r>
              <a:rPr lang="el-GR" dirty="0"/>
              <a:t>, καθώς προσφέρει τη δυνατότητα παρέμβασης σε ορισμένες βιολογικά κρίσιμες φάσεις για τα φυτά (ανθοφορία, </a:t>
            </a:r>
            <a:r>
              <a:rPr lang="el-GR" dirty="0" smtClean="0"/>
              <a:t>καρποφορία, </a:t>
            </a:r>
            <a:r>
              <a:rPr lang="el-GR" dirty="0"/>
              <a:t>σκλήρυνση με πέτρα), επιτρέποντας σημαντική μείωση περίπου 25-30% στην κατανάλωση νερού. Επιτρέπει επίσης μια πιο ομοιόμορφη κατανομή νερού με την πάροδο του χρόνου.</a:t>
            </a:r>
          </a:p>
          <a:p>
            <a:pPr algn="just">
              <a:defRPr sz="1400"/>
            </a:pPr>
            <a:r>
              <a:rPr lang="el-GR" dirty="0" smtClean="0"/>
              <a:t>Ως </a:t>
            </a:r>
            <a:r>
              <a:rPr lang="el-GR" dirty="0"/>
              <a:t>εκ τούτου, </a:t>
            </a:r>
            <a:r>
              <a:rPr lang="el-GR" b="1" dirty="0"/>
              <a:t>οι κρίσιμες φάσεις στις οποίες πρέπει να αποφεύγεται το άγχος του νερού είναι η άνθηση, ο καρπός και η ανάπτυξη φρούτων</a:t>
            </a:r>
            <a:r>
              <a:rPr lang="el-GR" dirty="0"/>
              <a:t>, μετά τις καμπύλες εμβολιασμού (συσσώρευση λιπαρών ουσιών</a:t>
            </a:r>
            <a:r>
              <a:rPr lang="el-GR" dirty="0" smtClean="0"/>
              <a:t>)</a:t>
            </a:r>
            <a:r>
              <a:rPr lang="en-US" dirty="0" smtClean="0"/>
              <a:t>.</a:t>
            </a:r>
            <a:endParaRPr lang="el-GR" dirty="0"/>
          </a:p>
          <a:p>
            <a:pPr algn="just">
              <a:defRPr sz="1400"/>
            </a:pPr>
            <a:endParaRPr dirty="0"/>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71"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72" name="Titolo 7"/>
          <p:cNvSpPr txBox="1">
            <a:spLocks noGrp="1"/>
          </p:cNvSpPr>
          <p:nvPr>
            <p:ph type="ctrTitle"/>
          </p:nvPr>
        </p:nvSpPr>
        <p:spPr>
          <a:xfrm>
            <a:off x="837180" y="-2669799"/>
            <a:ext cx="6858001" cy="2387601"/>
          </a:xfrm>
          <a:prstGeom prst="rect">
            <a:avLst/>
          </a:prstGeom>
        </p:spPr>
        <p:txBody>
          <a:bodyPr/>
          <a:lstStyle/>
          <a:p>
            <a:endParaRPr/>
          </a:p>
        </p:txBody>
      </p:sp>
      <p:sp>
        <p:nvSpPr>
          <p:cNvPr id="173" name="Sottotitolo 9"/>
          <p:cNvSpPr txBox="1">
            <a:spLocks noGrp="1"/>
          </p:cNvSpPr>
          <p:nvPr>
            <p:ph type="subTitle" idx="1"/>
          </p:nvPr>
        </p:nvSpPr>
        <p:spPr>
          <a:xfrm>
            <a:off x="936572" y="3334446"/>
            <a:ext cx="7270854" cy="3590066"/>
          </a:xfrm>
          <a:prstGeom prst="rect">
            <a:avLst/>
          </a:prstGeom>
        </p:spPr>
        <p:txBody>
          <a:bodyPr/>
          <a:lstStyle/>
          <a:p>
            <a:pPr>
              <a:defRPr b="1">
                <a:solidFill>
                  <a:srgbClr val="0063BF"/>
                </a:solidFill>
              </a:defRPr>
            </a:pPr>
            <a:r>
              <a:rPr lang="el-GR" dirty="0" smtClean="0"/>
              <a:t>Κλάδεμα</a:t>
            </a:r>
            <a:endParaRPr dirty="0"/>
          </a:p>
          <a:p>
            <a:pPr algn="just">
              <a:spcBef>
                <a:spcPts val="600"/>
              </a:spcBef>
              <a:defRPr sz="1400"/>
            </a:pPr>
            <a:r>
              <a:rPr lang="el-GR" sz="1300" dirty="0" smtClean="0"/>
              <a:t>Το </a:t>
            </a:r>
            <a:r>
              <a:rPr lang="el-GR" sz="1300" dirty="0"/>
              <a:t>κλάδεμα, μαζί με τη συγκομιδή, </a:t>
            </a:r>
            <a:r>
              <a:rPr lang="el-GR" sz="1300" b="1" dirty="0"/>
              <a:t>είναι η πιο δαπανηρή πρακτική στη διαχείριση του ελαιώνα.</a:t>
            </a:r>
          </a:p>
          <a:p>
            <a:pPr algn="just">
              <a:spcBef>
                <a:spcPts val="600"/>
              </a:spcBef>
              <a:defRPr sz="1400"/>
            </a:pPr>
            <a:endParaRPr sz="1300" dirty="0"/>
          </a:p>
          <a:p>
            <a:pPr algn="just">
              <a:lnSpc>
                <a:spcPct val="100000"/>
              </a:lnSpc>
              <a:spcBef>
                <a:spcPts val="100"/>
              </a:spcBef>
              <a:defRPr sz="1400"/>
            </a:pPr>
            <a:r>
              <a:rPr lang="el-GR" sz="1300" dirty="0"/>
              <a:t>Είναι απαραίτητο να επιτευχθεί η μέγιστη φωτοσυνθετική απόδοση του φυλλώματος και πρέπει να εκτελεστεί προσεκτικά προκειμένου να εξισορροπηθεί η βλαστική και παραγωγική δραστηριότητα και να μεγιστοποιηθεί η </a:t>
            </a:r>
            <a:r>
              <a:rPr lang="el-GR" sz="1300" dirty="0" err="1"/>
              <a:t>φρουκτόμηση</a:t>
            </a:r>
            <a:r>
              <a:rPr lang="el-GR" sz="1300" dirty="0" smtClean="0"/>
              <a:t>.</a:t>
            </a:r>
            <a:endParaRPr lang="en-US" sz="1300" dirty="0" smtClean="0"/>
          </a:p>
          <a:p>
            <a:pPr algn="just">
              <a:lnSpc>
                <a:spcPct val="100000"/>
              </a:lnSpc>
              <a:spcBef>
                <a:spcPts val="100"/>
              </a:spcBef>
              <a:defRPr sz="1400"/>
            </a:pPr>
            <a:endParaRPr lang="el-GR" sz="1300" dirty="0"/>
          </a:p>
          <a:p>
            <a:pPr algn="just">
              <a:lnSpc>
                <a:spcPct val="100000"/>
              </a:lnSpc>
              <a:spcBef>
                <a:spcPts val="100"/>
              </a:spcBef>
              <a:defRPr sz="1400"/>
            </a:pPr>
            <a:r>
              <a:rPr lang="el-GR" sz="1300" dirty="0"/>
              <a:t>Το κλάδεμα πρέπει να γίνεται ορθολογικά και βασίζεται στο σύστημα συγκομιδής. Είναι επίσης σημαντικό να εκτιμηθεί η συνήθεια, η </a:t>
            </a:r>
            <a:r>
              <a:rPr lang="el-GR" sz="1300" dirty="0" err="1"/>
              <a:t>σφριγηλότητα</a:t>
            </a:r>
            <a:r>
              <a:rPr lang="el-GR" sz="1300" dirty="0"/>
              <a:t>, ο τύπος των μπουμπουκιών και των κλαδιών (ανάμεικτα), η ανθεκτικότητα και, συνεπώς, η ευαισθησία στις επιθέσεις των παρασίτων.</a:t>
            </a:r>
          </a:p>
          <a:p>
            <a:pPr algn="just">
              <a:lnSpc>
                <a:spcPct val="100000"/>
              </a:lnSpc>
              <a:spcBef>
                <a:spcPts val="100"/>
              </a:spcBef>
              <a:defRPr sz="1400"/>
            </a:pPr>
            <a:endParaRPr lang="el-GR" sz="1300" dirty="0" smtClean="0"/>
          </a:p>
        </p:txBody>
      </p:sp>
      <p:pic>
        <p:nvPicPr>
          <p:cNvPr id="174" name="Immagine 2" descr="Immagine 2"/>
          <p:cNvPicPr>
            <a:picLocks noChangeAspect="1"/>
          </p:cNvPicPr>
          <p:nvPr/>
        </p:nvPicPr>
        <p:blipFill>
          <a:blip r:embed="rId4"/>
          <a:srcRect t="23364" r="105" b="16589"/>
          <a:stretch>
            <a:fillRect/>
          </a:stretch>
        </p:blipFill>
        <p:spPr>
          <a:xfrm>
            <a:off x="955686" y="1374428"/>
            <a:ext cx="7233346" cy="1954773"/>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77"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78" name="Titolo 7"/>
          <p:cNvSpPr txBox="1">
            <a:spLocks noGrp="1"/>
          </p:cNvSpPr>
          <p:nvPr>
            <p:ph type="ctrTitle"/>
          </p:nvPr>
        </p:nvSpPr>
        <p:spPr>
          <a:xfrm>
            <a:off x="837180" y="-2669799"/>
            <a:ext cx="6858001" cy="2387601"/>
          </a:xfrm>
          <a:prstGeom prst="rect">
            <a:avLst/>
          </a:prstGeom>
        </p:spPr>
        <p:txBody>
          <a:bodyPr/>
          <a:lstStyle/>
          <a:p>
            <a:endParaRPr/>
          </a:p>
        </p:txBody>
      </p:sp>
      <p:sp>
        <p:nvSpPr>
          <p:cNvPr id="179" name="Sottotitolo 9"/>
          <p:cNvSpPr txBox="1">
            <a:spLocks noGrp="1"/>
          </p:cNvSpPr>
          <p:nvPr>
            <p:ph type="subTitle" sz="half" idx="1"/>
          </p:nvPr>
        </p:nvSpPr>
        <p:spPr>
          <a:xfrm>
            <a:off x="4568176" y="1316037"/>
            <a:ext cx="3639251" cy="5608475"/>
          </a:xfrm>
          <a:prstGeom prst="rect">
            <a:avLst/>
          </a:prstGeom>
        </p:spPr>
        <p:txBody>
          <a:bodyPr>
            <a:normAutofit/>
          </a:bodyPr>
          <a:lstStyle/>
          <a:p>
            <a:pPr algn="just">
              <a:defRPr sz="1400"/>
            </a:pPr>
            <a:r>
              <a:rPr lang="el-GR" dirty="0"/>
              <a:t>Το πυκνό φύλλωμα με δύσκολη διείσδυση φωτός και αέρα ευνοεί τα παράσιτα λόγω της υψηλής σχετικής υγρασίας, ενώ </a:t>
            </a:r>
            <a:r>
              <a:rPr lang="el-GR" b="1" dirty="0"/>
              <a:t>το καλά αεριζόμενο φύλλωμα μειώνει σημαντικά την προσβολή των παθογόνων.</a:t>
            </a:r>
          </a:p>
          <a:p>
            <a:pPr algn="just">
              <a:defRPr sz="1400"/>
            </a:pPr>
            <a:r>
              <a:rPr lang="el-GR" dirty="0" smtClean="0"/>
              <a:t>Στο </a:t>
            </a:r>
            <a:r>
              <a:rPr lang="el-GR" dirty="0"/>
              <a:t>κλάδεμα αναπαραγωγής, ο πρώτος στόχος είναι ο σχεδιασμός του ικριώματος, παρέχοντας μια δομή που εγγυάται τον σωστό φωτισμό του θόλου και τη μέγιστη παρακολούθηση του φωτός για φωτοσυνθετικούς σκοπούς (μεγιστοποίηση του LAI, δείκτης περιοχής φύλλων), καλή κυκλοφορία του αέρα και η καλύτερη ρύθμιση για καρποφόρους βλαστούς για τη διευκόλυνση της συγκομιδής</a:t>
            </a:r>
          </a:p>
          <a:p>
            <a:pPr algn="just">
              <a:defRPr sz="1400"/>
            </a:pPr>
            <a:r>
              <a:rPr lang="el-GR" dirty="0"/>
              <a:t>Στη φάση παραγωγής, το κλάδεμα περιορίζεται στην εξάλειψη ακατάλληλων βλαστών, εξισορροπώντας την ογκομετρική ανάπτυξη με τη φυτική-παραγωγική ισορροπία των δέντρων.</a:t>
            </a:r>
          </a:p>
          <a:p>
            <a:pPr algn="just">
              <a:defRPr sz="1400"/>
            </a:pPr>
            <a:endParaRPr dirty="0"/>
          </a:p>
        </p:txBody>
      </p:sp>
      <p:pic>
        <p:nvPicPr>
          <p:cNvPr id="180" name="Immagine 3" descr="Immagine 3"/>
          <p:cNvPicPr>
            <a:picLocks noChangeAspect="1"/>
          </p:cNvPicPr>
          <p:nvPr/>
        </p:nvPicPr>
        <p:blipFill>
          <a:blip r:embed="rId4"/>
          <a:stretch>
            <a:fillRect/>
          </a:stretch>
        </p:blipFill>
        <p:spPr>
          <a:xfrm>
            <a:off x="922046" y="1380672"/>
            <a:ext cx="3599494" cy="3270944"/>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83"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84" name="Titolo 7"/>
          <p:cNvSpPr txBox="1">
            <a:spLocks noGrp="1"/>
          </p:cNvSpPr>
          <p:nvPr>
            <p:ph type="ctrTitle"/>
          </p:nvPr>
        </p:nvSpPr>
        <p:spPr>
          <a:xfrm>
            <a:off x="837180" y="-2669799"/>
            <a:ext cx="6858001" cy="2387601"/>
          </a:xfrm>
          <a:prstGeom prst="rect">
            <a:avLst/>
          </a:prstGeom>
        </p:spPr>
        <p:txBody>
          <a:bodyPr/>
          <a:lstStyle/>
          <a:p>
            <a:endParaRPr/>
          </a:p>
        </p:txBody>
      </p:sp>
      <p:sp>
        <p:nvSpPr>
          <p:cNvPr id="185" name="Sottotitolo 9"/>
          <p:cNvSpPr txBox="1">
            <a:spLocks noGrp="1"/>
          </p:cNvSpPr>
          <p:nvPr>
            <p:ph type="subTitle" sz="half" idx="1"/>
          </p:nvPr>
        </p:nvSpPr>
        <p:spPr>
          <a:xfrm>
            <a:off x="5317433" y="1316037"/>
            <a:ext cx="2889993" cy="4782763"/>
          </a:xfrm>
          <a:prstGeom prst="rect">
            <a:avLst/>
          </a:prstGeom>
        </p:spPr>
        <p:txBody>
          <a:bodyPr>
            <a:normAutofit/>
          </a:bodyPr>
          <a:lstStyle/>
          <a:p>
            <a:pPr algn="just">
              <a:defRPr sz="1400"/>
            </a:pPr>
            <a:r>
              <a:rPr lang="el-GR" dirty="0" smtClean="0"/>
              <a:t>Το </a:t>
            </a:r>
            <a:r>
              <a:rPr lang="el-GR" dirty="0"/>
              <a:t>κλάδεμα πρέπει να πραγματοποιείται με συνέπεια ώστε να μειώνεται ή να μην επιτρέπεται η εναλλασσόμενη παραγωγή (εκτός εάν γίνονται άλλες επιλογές διαχείρισης) και θα πρέπει κανονικά να γίνεται ελαφρά κάθε χρόνο για να επιτρέπεται στο φυτό να συσσωρεύει αποθέματα ενέργειας και να αποφεύγει ανισορροπίες.</a:t>
            </a:r>
          </a:p>
          <a:p>
            <a:pPr algn="just">
              <a:defRPr sz="1400"/>
            </a:pPr>
            <a:endParaRPr dirty="0"/>
          </a:p>
          <a:p>
            <a:pPr algn="just">
              <a:defRPr sz="1400"/>
            </a:pPr>
            <a:r>
              <a:rPr lang="el-GR" dirty="0"/>
              <a:t>Στην πραγματικότητα, εάν εξαλειφθούν σημαντικά τμήματα του φυλλώματος, το φυτό θα ανταποκριθεί με σημαντικές εκπομπές αναρρόφησης, μεταβάλλοντας το ορμονικό πλαίσιο σε βάρος της παραγωγής.</a:t>
            </a:r>
          </a:p>
          <a:p>
            <a:pPr algn="just">
              <a:defRPr sz="1400"/>
            </a:pPr>
            <a:endParaRPr dirty="0"/>
          </a:p>
        </p:txBody>
      </p:sp>
      <p:pic>
        <p:nvPicPr>
          <p:cNvPr id="186" name="Immagine 3" descr="Immagine 3"/>
          <p:cNvPicPr>
            <a:picLocks noChangeAspect="1"/>
          </p:cNvPicPr>
          <p:nvPr/>
        </p:nvPicPr>
        <p:blipFill>
          <a:blip r:embed="rId4"/>
          <a:srcRect l="1914" r="27869" b="224"/>
          <a:stretch>
            <a:fillRect/>
          </a:stretch>
        </p:blipFill>
        <p:spPr>
          <a:xfrm>
            <a:off x="946320" y="1319519"/>
            <a:ext cx="4256129" cy="3408548"/>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89"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90" name="Titolo 7"/>
          <p:cNvSpPr txBox="1">
            <a:spLocks noGrp="1"/>
          </p:cNvSpPr>
          <p:nvPr>
            <p:ph type="ctrTitle"/>
          </p:nvPr>
        </p:nvSpPr>
        <p:spPr>
          <a:xfrm>
            <a:off x="837180" y="-2669799"/>
            <a:ext cx="6858001" cy="2387601"/>
          </a:xfrm>
          <a:prstGeom prst="rect">
            <a:avLst/>
          </a:prstGeom>
        </p:spPr>
        <p:txBody>
          <a:bodyPr/>
          <a:lstStyle/>
          <a:p>
            <a:endParaRPr/>
          </a:p>
        </p:txBody>
      </p:sp>
      <p:sp>
        <p:nvSpPr>
          <p:cNvPr id="191" name="Sottotitolo 9"/>
          <p:cNvSpPr txBox="1">
            <a:spLocks noGrp="1"/>
          </p:cNvSpPr>
          <p:nvPr>
            <p:ph type="subTitle" sz="half" idx="1"/>
          </p:nvPr>
        </p:nvSpPr>
        <p:spPr>
          <a:xfrm>
            <a:off x="925103" y="2478151"/>
            <a:ext cx="7293793" cy="2366790"/>
          </a:xfrm>
          <a:prstGeom prst="rect">
            <a:avLst/>
          </a:prstGeom>
        </p:spPr>
        <p:txBody>
          <a:bodyPr>
            <a:normAutofit/>
          </a:bodyPr>
          <a:lstStyle/>
          <a:p>
            <a:pPr algn="just">
              <a:defRPr sz="1400"/>
            </a:pPr>
            <a:r>
              <a:rPr lang="el-GR" dirty="0" smtClean="0"/>
              <a:t>Το </a:t>
            </a:r>
            <a:r>
              <a:rPr lang="el-GR" dirty="0"/>
              <a:t>κλάδεμα πρέπει πάντα να γίνεται σύμφωνα με τη μορφή καλλιέργειας και τη μέθοδο συγκομιδής που χρησιμοποιείται</a:t>
            </a:r>
            <a:r>
              <a:rPr lang="el-GR" dirty="0" smtClean="0"/>
              <a:t>.</a:t>
            </a:r>
          </a:p>
          <a:p>
            <a:pPr algn="just">
              <a:defRPr sz="1400"/>
            </a:pPr>
            <a:endParaRPr lang="el-GR" dirty="0"/>
          </a:p>
          <a:p>
            <a:pPr algn="just">
              <a:defRPr sz="1400"/>
            </a:pPr>
            <a:r>
              <a:rPr lang="el-GR" dirty="0"/>
              <a:t>Εάν είναι απαραίτητο να κάνετε μεγάλα τεμάχια, συνιστάται να τα προστατέψετε προκειμένου να αποφύγετε </a:t>
            </a:r>
            <a:r>
              <a:rPr lang="el-GR" dirty="0" err="1"/>
              <a:t>μυκητιασικές</a:t>
            </a:r>
            <a:r>
              <a:rPr lang="el-GR" dirty="0"/>
              <a:t> ασθένειες ή άλλα παράσιτα. Είναι επίσης χρήσιμο να </a:t>
            </a:r>
            <a:r>
              <a:rPr lang="el-GR" dirty="0" smtClean="0"/>
              <a:t>απολυμαίνετε τα </a:t>
            </a:r>
            <a:r>
              <a:rPr lang="el-GR" dirty="0"/>
              <a:t>εργαλεία με διαλύματα που βασίζονται σε άλατα τεταρτοταγούς αμμωνίου ή </a:t>
            </a:r>
            <a:r>
              <a:rPr lang="el-GR" dirty="0" err="1"/>
              <a:t>υποχλωριώδες</a:t>
            </a:r>
            <a:r>
              <a:rPr lang="el-GR" dirty="0"/>
              <a:t> νάτριο.</a:t>
            </a:r>
            <a:endParaRPr dirty="0"/>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94"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95" name="Titolo 7"/>
          <p:cNvSpPr txBox="1">
            <a:spLocks noGrp="1"/>
          </p:cNvSpPr>
          <p:nvPr>
            <p:ph type="ctrTitle"/>
          </p:nvPr>
        </p:nvSpPr>
        <p:spPr>
          <a:xfrm>
            <a:off x="837180" y="-2669799"/>
            <a:ext cx="6858001" cy="2387601"/>
          </a:xfrm>
          <a:prstGeom prst="rect">
            <a:avLst/>
          </a:prstGeom>
        </p:spPr>
        <p:txBody>
          <a:bodyPr/>
          <a:lstStyle/>
          <a:p>
            <a:endParaRPr/>
          </a:p>
        </p:txBody>
      </p:sp>
      <p:sp>
        <p:nvSpPr>
          <p:cNvPr id="196" name="Sottotitolo 9"/>
          <p:cNvSpPr txBox="1">
            <a:spLocks noGrp="1"/>
          </p:cNvSpPr>
          <p:nvPr>
            <p:ph type="subTitle" sz="quarter" idx="1"/>
          </p:nvPr>
        </p:nvSpPr>
        <p:spPr>
          <a:xfrm>
            <a:off x="925103" y="4083703"/>
            <a:ext cx="7293793" cy="1281908"/>
          </a:xfrm>
          <a:prstGeom prst="rect">
            <a:avLst/>
          </a:prstGeom>
        </p:spPr>
        <p:txBody>
          <a:bodyPr>
            <a:normAutofit lnSpcReduction="10000"/>
          </a:bodyPr>
          <a:lstStyle/>
          <a:p>
            <a:pPr algn="just">
              <a:defRPr sz="1400"/>
            </a:pPr>
            <a:r>
              <a:rPr lang="el-GR" dirty="0" smtClean="0"/>
              <a:t>Το </a:t>
            </a:r>
            <a:r>
              <a:rPr lang="el-GR" dirty="0"/>
              <a:t>κλάδεμα πρέπει πάντα να γίνεται σύμφωνα με τη μορφή καλλιέργειας και τη μέθοδο συγκομιδής που χρησιμοποιείται.</a:t>
            </a:r>
          </a:p>
          <a:p>
            <a:pPr algn="just">
              <a:defRPr sz="1400"/>
            </a:pPr>
            <a:r>
              <a:rPr lang="el-GR" dirty="0"/>
              <a:t>Εάν είναι απαραίτητο να κάνετε μεγάλα </a:t>
            </a:r>
            <a:r>
              <a:rPr lang="el-GR" dirty="0" smtClean="0"/>
              <a:t>κλαδέματα, </a:t>
            </a:r>
            <a:r>
              <a:rPr lang="el-GR" dirty="0"/>
              <a:t>συνιστάται να τα προστατέψετε προκειμένου να αποφύγετε </a:t>
            </a:r>
            <a:r>
              <a:rPr lang="el-GR" dirty="0" err="1"/>
              <a:t>μυκητιασικές</a:t>
            </a:r>
            <a:r>
              <a:rPr lang="el-GR" dirty="0"/>
              <a:t> ασθένειες ή άλλα παράσιτα. Είναι επίσης χρήσιμο να απολυμάνετε εργαλεία με διαλύματα που βασίζονται σε άλατα τεταρτοταγούς αμμωνίου ή </a:t>
            </a:r>
            <a:r>
              <a:rPr lang="el-GR" dirty="0" err="1"/>
              <a:t>υποχλωριώδες</a:t>
            </a:r>
            <a:r>
              <a:rPr lang="el-GR" dirty="0"/>
              <a:t> νάτριο.</a:t>
            </a:r>
            <a:endParaRPr dirty="0"/>
          </a:p>
        </p:txBody>
      </p:sp>
      <p:pic>
        <p:nvPicPr>
          <p:cNvPr id="197" name="Immagine 2" descr="Immagine 2"/>
          <p:cNvPicPr>
            <a:picLocks noChangeAspect="1"/>
          </p:cNvPicPr>
          <p:nvPr/>
        </p:nvPicPr>
        <p:blipFill>
          <a:blip r:embed="rId4"/>
          <a:stretch>
            <a:fillRect/>
          </a:stretch>
        </p:blipFill>
        <p:spPr>
          <a:xfrm>
            <a:off x="2091805" y="1272750"/>
            <a:ext cx="4822772" cy="2699302"/>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00"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01" name="Titolo 7"/>
          <p:cNvSpPr txBox="1">
            <a:spLocks noGrp="1"/>
          </p:cNvSpPr>
          <p:nvPr>
            <p:ph type="ctrTitle"/>
          </p:nvPr>
        </p:nvSpPr>
        <p:spPr>
          <a:xfrm>
            <a:off x="837180" y="-2669799"/>
            <a:ext cx="6858001" cy="2387601"/>
          </a:xfrm>
          <a:prstGeom prst="rect">
            <a:avLst/>
          </a:prstGeom>
        </p:spPr>
        <p:txBody>
          <a:bodyPr/>
          <a:lstStyle/>
          <a:p>
            <a:endParaRPr/>
          </a:p>
        </p:txBody>
      </p:sp>
      <p:sp>
        <p:nvSpPr>
          <p:cNvPr id="102" name="Sottotitolo 9"/>
          <p:cNvSpPr txBox="1">
            <a:spLocks noGrp="1"/>
          </p:cNvSpPr>
          <p:nvPr>
            <p:ph type="subTitle" sz="half" idx="1"/>
          </p:nvPr>
        </p:nvSpPr>
        <p:spPr>
          <a:xfrm>
            <a:off x="1143000" y="1327030"/>
            <a:ext cx="6858000" cy="3639572"/>
          </a:xfrm>
          <a:prstGeom prst="rect">
            <a:avLst/>
          </a:prstGeom>
        </p:spPr>
        <p:txBody>
          <a:bodyPr>
            <a:normAutofit fontScale="92500" lnSpcReduction="10000"/>
          </a:bodyPr>
          <a:lstStyle/>
          <a:p>
            <a:pPr>
              <a:defRPr b="1">
                <a:solidFill>
                  <a:srgbClr val="0063BF"/>
                </a:solidFill>
              </a:defRPr>
            </a:pPr>
            <a:r>
              <a:rPr lang="el-GR" dirty="0" smtClean="0"/>
              <a:t>Σύνοψη</a:t>
            </a:r>
            <a:endParaRPr lang="en-US" dirty="0" smtClean="0"/>
          </a:p>
          <a:p>
            <a:pPr>
              <a:defRPr b="1">
                <a:solidFill>
                  <a:srgbClr val="0063BF"/>
                </a:solidFill>
              </a:defRPr>
            </a:pPr>
            <a:r>
              <a:rPr lang="el-GR" sz="1600" dirty="0">
                <a:solidFill>
                  <a:schemeClr val="tx1"/>
                </a:solidFill>
              </a:rPr>
              <a:t>Πρόλογος</a:t>
            </a:r>
          </a:p>
          <a:p>
            <a:pPr>
              <a:defRPr b="1">
                <a:solidFill>
                  <a:srgbClr val="0063BF"/>
                </a:solidFill>
              </a:defRPr>
            </a:pPr>
            <a:r>
              <a:rPr lang="el-GR" sz="1600" dirty="0">
                <a:solidFill>
                  <a:schemeClr val="tx1"/>
                </a:solidFill>
              </a:rPr>
              <a:t>Έδαφος και οργανική ύλη</a:t>
            </a:r>
          </a:p>
          <a:p>
            <a:pPr>
              <a:defRPr b="1">
                <a:solidFill>
                  <a:srgbClr val="0063BF"/>
                </a:solidFill>
              </a:defRPr>
            </a:pPr>
            <a:r>
              <a:rPr lang="el-GR" sz="1600" dirty="0">
                <a:solidFill>
                  <a:schemeClr val="tx1"/>
                </a:solidFill>
              </a:rPr>
              <a:t>Θρέψη</a:t>
            </a:r>
          </a:p>
          <a:p>
            <a:pPr>
              <a:defRPr b="1">
                <a:solidFill>
                  <a:srgbClr val="0063BF"/>
                </a:solidFill>
              </a:defRPr>
            </a:pPr>
            <a:r>
              <a:rPr lang="el-GR" sz="1600" dirty="0">
                <a:solidFill>
                  <a:schemeClr val="tx1"/>
                </a:solidFill>
              </a:rPr>
              <a:t>Άρδευση και επιπτώσεις στα χαρακτηριστικά του λαδιού</a:t>
            </a:r>
          </a:p>
          <a:p>
            <a:pPr>
              <a:defRPr b="1">
                <a:solidFill>
                  <a:srgbClr val="0063BF"/>
                </a:solidFill>
              </a:defRPr>
            </a:pPr>
            <a:r>
              <a:rPr lang="el-GR" sz="1600" dirty="0">
                <a:solidFill>
                  <a:schemeClr val="tx1"/>
                </a:solidFill>
              </a:rPr>
              <a:t>Κλάδεμα</a:t>
            </a:r>
          </a:p>
          <a:p>
            <a:pPr>
              <a:defRPr b="1">
                <a:solidFill>
                  <a:srgbClr val="0063BF"/>
                </a:solidFill>
              </a:defRPr>
            </a:pPr>
            <a:r>
              <a:rPr lang="el-GR" sz="1600" dirty="0">
                <a:solidFill>
                  <a:schemeClr val="tx1"/>
                </a:solidFill>
              </a:rPr>
              <a:t>Συγκομιδή</a:t>
            </a:r>
          </a:p>
          <a:p>
            <a:pPr>
              <a:defRPr b="1">
                <a:solidFill>
                  <a:srgbClr val="0063BF"/>
                </a:solidFill>
              </a:defRPr>
            </a:pPr>
            <a:r>
              <a:rPr lang="el-GR" sz="1600" dirty="0">
                <a:solidFill>
                  <a:schemeClr val="tx1"/>
                </a:solidFill>
              </a:rPr>
              <a:t>Από το χωράφι στο μύλο</a:t>
            </a:r>
          </a:p>
          <a:p>
            <a:pPr>
              <a:defRPr b="1">
                <a:solidFill>
                  <a:srgbClr val="0063BF"/>
                </a:solidFill>
              </a:defRPr>
            </a:pPr>
            <a:r>
              <a:rPr lang="el-GR" sz="1600" dirty="0">
                <a:solidFill>
                  <a:schemeClr val="tx1"/>
                </a:solidFill>
              </a:rPr>
              <a:t>Τεχνικές εξαγωγής</a:t>
            </a:r>
          </a:p>
          <a:p>
            <a:pPr>
              <a:defRPr b="1">
                <a:solidFill>
                  <a:srgbClr val="0063BF"/>
                </a:solidFill>
              </a:defRPr>
            </a:pPr>
            <a:r>
              <a:rPr lang="el-GR" sz="1600" dirty="0">
                <a:solidFill>
                  <a:schemeClr val="tx1"/>
                </a:solidFill>
              </a:rPr>
              <a:t>Καθαρισμός φυτών</a:t>
            </a:r>
          </a:p>
          <a:p>
            <a:pPr>
              <a:defRPr b="1">
                <a:solidFill>
                  <a:srgbClr val="0063BF"/>
                </a:solidFill>
              </a:defRPr>
            </a:pPr>
            <a:r>
              <a:rPr lang="el-GR" sz="1600" dirty="0">
                <a:solidFill>
                  <a:schemeClr val="tx1"/>
                </a:solidFill>
              </a:rPr>
              <a:t>Φιλτράρισμα και συντήρηση λαδιών</a:t>
            </a:r>
            <a:endParaRPr sz="1600" dirty="0">
              <a:solidFill>
                <a:schemeClr val="tx1"/>
              </a:solidFill>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00"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01" name="Titolo 7"/>
          <p:cNvSpPr txBox="1">
            <a:spLocks noGrp="1"/>
          </p:cNvSpPr>
          <p:nvPr>
            <p:ph type="ctrTitle"/>
          </p:nvPr>
        </p:nvSpPr>
        <p:spPr>
          <a:xfrm>
            <a:off x="837180" y="-2669799"/>
            <a:ext cx="6858001" cy="2387601"/>
          </a:xfrm>
          <a:prstGeom prst="rect">
            <a:avLst/>
          </a:prstGeom>
        </p:spPr>
        <p:txBody>
          <a:bodyPr/>
          <a:lstStyle/>
          <a:p>
            <a:endParaRPr/>
          </a:p>
        </p:txBody>
      </p:sp>
      <p:sp>
        <p:nvSpPr>
          <p:cNvPr id="202" name="Sottotitolo 9"/>
          <p:cNvSpPr txBox="1">
            <a:spLocks noGrp="1"/>
          </p:cNvSpPr>
          <p:nvPr>
            <p:ph type="subTitle" sz="half" idx="1"/>
          </p:nvPr>
        </p:nvSpPr>
        <p:spPr>
          <a:xfrm>
            <a:off x="5925251" y="1216645"/>
            <a:ext cx="2293645" cy="5814903"/>
          </a:xfrm>
          <a:prstGeom prst="rect">
            <a:avLst/>
          </a:prstGeom>
        </p:spPr>
        <p:txBody>
          <a:bodyPr/>
          <a:lstStyle/>
          <a:p>
            <a:pPr>
              <a:defRPr b="1">
                <a:solidFill>
                  <a:srgbClr val="0063BF"/>
                </a:solidFill>
              </a:defRPr>
            </a:pPr>
            <a:r>
              <a:rPr lang="el-GR" dirty="0" smtClean="0"/>
              <a:t>Συγκομιδή</a:t>
            </a:r>
            <a:endParaRPr dirty="0"/>
          </a:p>
          <a:p>
            <a:pPr algn="just">
              <a:defRPr sz="1400"/>
            </a:pPr>
            <a:r>
              <a:rPr lang="el-GR" dirty="0" smtClean="0"/>
              <a:t>Θα </a:t>
            </a:r>
            <a:r>
              <a:rPr lang="el-GR" dirty="0"/>
              <a:t>πρέπει πάντα να πραγματοποιείται με εξοπλισμό κατάλληλο για το μοτίβο φύτευσης και για το σκοπό των </a:t>
            </a:r>
            <a:r>
              <a:rPr lang="el-GR" dirty="0" smtClean="0"/>
              <a:t>καρπών </a:t>
            </a:r>
            <a:r>
              <a:rPr lang="el-GR" dirty="0"/>
              <a:t>(τραπέζι ή λάδι).</a:t>
            </a:r>
          </a:p>
          <a:p>
            <a:pPr algn="just">
              <a:defRPr sz="1400"/>
            </a:pPr>
            <a:r>
              <a:rPr lang="el-GR" dirty="0"/>
              <a:t>Πρέπει να διακυβεύεται όσο το δυνατόν λιγότερο την ακεραιότητα των </a:t>
            </a:r>
            <a:r>
              <a:rPr lang="el-GR" dirty="0" smtClean="0"/>
              <a:t>καρπών </a:t>
            </a:r>
            <a:r>
              <a:rPr lang="el-GR" dirty="0"/>
              <a:t>(όχι μόνο της φαινομενικής ακεραιότητας), καθώς κάθε χτύπημα που λαμβάνεται από το ενδοκάρπιο προκαλεί διάρρηξη στα κυτταρικά τοιχώματα και επηρεάζει τη </a:t>
            </a:r>
            <a:r>
              <a:rPr lang="el-GR" dirty="0" err="1"/>
              <a:t>διαμερισματοποίηση</a:t>
            </a:r>
            <a:r>
              <a:rPr lang="el-GR" dirty="0"/>
              <a:t> των οργάνων, η οποία προκαλεί την ενεργοποίηση των </a:t>
            </a:r>
            <a:r>
              <a:rPr lang="el-GR" dirty="0" err="1"/>
              <a:t>λιπολυτικών</a:t>
            </a:r>
            <a:r>
              <a:rPr lang="el-GR" dirty="0"/>
              <a:t> ενζύμων και οξειδωτικές αντιδράσεις.</a:t>
            </a:r>
          </a:p>
          <a:p>
            <a:pPr algn="just">
              <a:defRPr sz="1400"/>
            </a:pPr>
            <a:endParaRPr lang="el-GR" dirty="0" smtClean="0"/>
          </a:p>
        </p:txBody>
      </p:sp>
      <p:pic>
        <p:nvPicPr>
          <p:cNvPr id="203" name="Immagine 6" descr="Immagine 6"/>
          <p:cNvPicPr>
            <a:picLocks noChangeAspect="1"/>
          </p:cNvPicPr>
          <p:nvPr/>
        </p:nvPicPr>
        <p:blipFill>
          <a:blip r:embed="rId4"/>
          <a:stretch>
            <a:fillRect/>
          </a:stretch>
        </p:blipFill>
        <p:spPr>
          <a:xfrm>
            <a:off x="922046" y="1278464"/>
            <a:ext cx="4960390" cy="3307161"/>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06" name="Immagine 6" descr="Immagine 6"/>
          <p:cNvPicPr>
            <a:picLocks noChangeAspect="1"/>
          </p:cNvPicPr>
          <p:nvPr/>
        </p:nvPicPr>
        <p:blipFill>
          <a:blip r:embed="rId3"/>
          <a:stretch>
            <a:fillRect/>
          </a:stretch>
        </p:blipFill>
        <p:spPr>
          <a:xfrm>
            <a:off x="-3824" y="-12700"/>
            <a:ext cx="9157763" cy="1462281"/>
          </a:xfrm>
          <a:prstGeom prst="rect">
            <a:avLst/>
          </a:prstGeom>
          <a:ln w="12700">
            <a:miter lim="400000"/>
          </a:ln>
        </p:spPr>
      </p:pic>
      <p:sp>
        <p:nvSpPr>
          <p:cNvPr id="207" name="Titolo 7"/>
          <p:cNvSpPr txBox="1">
            <a:spLocks noGrp="1"/>
          </p:cNvSpPr>
          <p:nvPr>
            <p:ph type="ctrTitle"/>
          </p:nvPr>
        </p:nvSpPr>
        <p:spPr>
          <a:xfrm>
            <a:off x="837180" y="-2669799"/>
            <a:ext cx="6858001" cy="2387601"/>
          </a:xfrm>
          <a:prstGeom prst="rect">
            <a:avLst/>
          </a:prstGeom>
        </p:spPr>
        <p:txBody>
          <a:bodyPr/>
          <a:lstStyle/>
          <a:p>
            <a:endParaRPr/>
          </a:p>
        </p:txBody>
      </p:sp>
      <p:sp>
        <p:nvSpPr>
          <p:cNvPr id="208" name="Sottotitolo 9"/>
          <p:cNvSpPr txBox="1">
            <a:spLocks noGrp="1"/>
          </p:cNvSpPr>
          <p:nvPr>
            <p:ph type="subTitle" sz="quarter" idx="1"/>
          </p:nvPr>
        </p:nvSpPr>
        <p:spPr>
          <a:xfrm>
            <a:off x="5061310" y="1316038"/>
            <a:ext cx="3119358" cy="3827075"/>
          </a:xfrm>
          <a:prstGeom prst="rect">
            <a:avLst/>
          </a:prstGeom>
        </p:spPr>
        <p:txBody>
          <a:bodyPr>
            <a:normAutofit lnSpcReduction="10000"/>
          </a:bodyPr>
          <a:lstStyle/>
          <a:p>
            <a:pPr>
              <a:defRPr b="1">
                <a:solidFill>
                  <a:srgbClr val="0063BF"/>
                </a:solidFill>
              </a:defRPr>
            </a:pPr>
            <a:r>
              <a:rPr lang="el-GR" dirty="0" smtClean="0"/>
              <a:t>Από το χωράφι στο μύλο</a:t>
            </a:r>
            <a:endParaRPr lang="en-US" dirty="0" smtClean="0"/>
          </a:p>
          <a:p>
            <a:pPr>
              <a:defRPr b="1">
                <a:solidFill>
                  <a:srgbClr val="0063BF"/>
                </a:solidFill>
              </a:defRPr>
            </a:pPr>
            <a:endParaRPr lang="el-GR" dirty="0" smtClean="0"/>
          </a:p>
          <a:p>
            <a:pPr algn="just"/>
            <a:r>
              <a:rPr lang="el-GR" sz="1500" dirty="0">
                <a:solidFill>
                  <a:schemeClr val="tx1"/>
                </a:solidFill>
              </a:rPr>
              <a:t>Το χρονικό διάστημα μεταξύ της συγκομιδής και της μεταφοράς στο μύλο πρέπει να είναι όσο το δυνατόν συντομότερο. Είναι επίσης σημαντικό να συλλέξετε τις πιο δροσερές ώρες (ακόμη και τη νύχτα) για να διευκολύνετε τη συνεχή λειτουργία του μύλου: η κενή περιστροφή της καράφας προκαλεί αύξηση της θερμοκρασίας που μεταδίδεται στην πάστα ελιάς και μειώνει ορισμένα οργανοληπτικά χαρακτηριστικά που πρέπει να ευνοηθεί.</a:t>
            </a:r>
          </a:p>
          <a:p>
            <a:r>
              <a:rPr lang="el-GR" dirty="0">
                <a:solidFill>
                  <a:srgbClr val="202124"/>
                </a:solidFill>
                <a:latin typeface="arial"/>
              </a:rPr>
              <a:t/>
            </a:r>
            <a:br>
              <a:rPr lang="el-GR" dirty="0">
                <a:solidFill>
                  <a:srgbClr val="202124"/>
                </a:solidFill>
                <a:latin typeface="arial"/>
              </a:rPr>
            </a:br>
            <a:endParaRPr dirty="0"/>
          </a:p>
        </p:txBody>
      </p:sp>
      <p:pic>
        <p:nvPicPr>
          <p:cNvPr id="209" name="Immagine 2" descr="Immagine 2"/>
          <p:cNvPicPr>
            <a:picLocks noChangeAspect="1"/>
          </p:cNvPicPr>
          <p:nvPr/>
        </p:nvPicPr>
        <p:blipFill>
          <a:blip r:embed="rId4"/>
          <a:srcRect t="17024" r="379" b="9365"/>
          <a:stretch>
            <a:fillRect/>
          </a:stretch>
        </p:blipFill>
        <p:spPr>
          <a:xfrm>
            <a:off x="952626" y="1314421"/>
            <a:ext cx="4012371" cy="3934813"/>
          </a:xfrm>
          <a:prstGeom prst="rect">
            <a:avLst/>
          </a:prstGeom>
          <a:ln w="12700">
            <a:miter lim="400000"/>
          </a:ln>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12"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13" name="Titolo 7"/>
          <p:cNvSpPr txBox="1">
            <a:spLocks noGrp="1"/>
          </p:cNvSpPr>
          <p:nvPr>
            <p:ph type="ctrTitle"/>
          </p:nvPr>
        </p:nvSpPr>
        <p:spPr>
          <a:xfrm>
            <a:off x="837180" y="-2669799"/>
            <a:ext cx="6858001" cy="2387601"/>
          </a:xfrm>
          <a:prstGeom prst="rect">
            <a:avLst/>
          </a:prstGeom>
        </p:spPr>
        <p:txBody>
          <a:bodyPr/>
          <a:lstStyle/>
          <a:p>
            <a:endParaRPr/>
          </a:p>
        </p:txBody>
      </p:sp>
      <p:sp>
        <p:nvSpPr>
          <p:cNvPr id="214" name="Sottotitolo 9"/>
          <p:cNvSpPr txBox="1">
            <a:spLocks noGrp="1"/>
          </p:cNvSpPr>
          <p:nvPr>
            <p:ph type="subTitle" sz="quarter" idx="1"/>
          </p:nvPr>
        </p:nvSpPr>
        <p:spPr>
          <a:xfrm>
            <a:off x="5458874" y="1316038"/>
            <a:ext cx="2721793" cy="4163475"/>
          </a:xfrm>
          <a:prstGeom prst="rect">
            <a:avLst/>
          </a:prstGeom>
        </p:spPr>
        <p:txBody>
          <a:bodyPr>
            <a:normAutofit/>
          </a:bodyPr>
          <a:lstStyle/>
          <a:p>
            <a:pPr>
              <a:defRPr b="1">
                <a:solidFill>
                  <a:srgbClr val="0063BF"/>
                </a:solidFill>
              </a:defRPr>
            </a:pPr>
            <a:r>
              <a:rPr lang="el-GR" dirty="0" smtClean="0"/>
              <a:t>Τεχνικές Εξαγωγής</a:t>
            </a:r>
          </a:p>
          <a:p>
            <a:pPr algn="just">
              <a:defRPr sz="1400"/>
            </a:pPr>
            <a:r>
              <a:rPr lang="el-GR" dirty="0" smtClean="0"/>
              <a:t>Οι </a:t>
            </a:r>
            <a:r>
              <a:rPr lang="el-GR" dirty="0"/>
              <a:t>τεχνικές παραγωγής ελαιολάδου </a:t>
            </a:r>
            <a:r>
              <a:rPr lang="el-GR" dirty="0" smtClean="0"/>
              <a:t>εξελίσσονταν </a:t>
            </a:r>
            <a:r>
              <a:rPr lang="el-GR" dirty="0"/>
              <a:t>συνεχώς και τώρα είναι πολύ προηγμένες.</a:t>
            </a:r>
          </a:p>
          <a:p>
            <a:pPr algn="just">
              <a:defRPr sz="1400"/>
            </a:pPr>
            <a:r>
              <a:rPr lang="el-GR" dirty="0"/>
              <a:t>Αφήνοντας στην άκρη το παρωχημένο σύστημα εξαγωγής με πρέσες, οι εγκαταστάσεις παραγωγής λειτουργούν τώρα «συνεχώς» χρησιμοποιώντας πλήρως μηχανοποιημένα συστήματα για τη σύνθλιψη των ελιών, την εξαγωγή λαδιού από αυτές και τη συσκευασία των </a:t>
            </a:r>
            <a:r>
              <a:rPr lang="el-GR" dirty="0" smtClean="0"/>
              <a:t>προϊόντων.</a:t>
            </a:r>
            <a:endParaRPr dirty="0"/>
          </a:p>
        </p:txBody>
      </p:sp>
      <p:pic>
        <p:nvPicPr>
          <p:cNvPr id="215" name="Immagine 3" descr="Immagine 3"/>
          <p:cNvPicPr>
            <a:picLocks noChangeAspect="1"/>
          </p:cNvPicPr>
          <p:nvPr/>
        </p:nvPicPr>
        <p:blipFill>
          <a:blip r:embed="rId4"/>
          <a:stretch>
            <a:fillRect/>
          </a:stretch>
        </p:blipFill>
        <p:spPr>
          <a:xfrm>
            <a:off x="967919" y="1371799"/>
            <a:ext cx="4455789" cy="3969138"/>
          </a:xfrm>
          <a:prstGeom prst="rect">
            <a:avLst/>
          </a:prstGeom>
          <a:ln w="12700">
            <a:miter lim="400000"/>
          </a:ln>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18"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19" name="Titolo 7"/>
          <p:cNvSpPr txBox="1">
            <a:spLocks noGrp="1"/>
          </p:cNvSpPr>
          <p:nvPr>
            <p:ph type="ctrTitle"/>
          </p:nvPr>
        </p:nvSpPr>
        <p:spPr>
          <a:xfrm>
            <a:off x="837180" y="-2669799"/>
            <a:ext cx="6858001" cy="2387601"/>
          </a:xfrm>
          <a:prstGeom prst="rect">
            <a:avLst/>
          </a:prstGeom>
        </p:spPr>
        <p:txBody>
          <a:bodyPr/>
          <a:lstStyle/>
          <a:p>
            <a:endParaRPr/>
          </a:p>
        </p:txBody>
      </p:sp>
      <p:sp>
        <p:nvSpPr>
          <p:cNvPr id="220" name="Sottotitolo 9"/>
          <p:cNvSpPr txBox="1">
            <a:spLocks noGrp="1"/>
          </p:cNvSpPr>
          <p:nvPr>
            <p:ph type="subTitle" sz="half" idx="1"/>
          </p:nvPr>
        </p:nvSpPr>
        <p:spPr>
          <a:xfrm>
            <a:off x="948039" y="2340533"/>
            <a:ext cx="7247920" cy="2119324"/>
          </a:xfrm>
          <a:prstGeom prst="rect">
            <a:avLst/>
          </a:prstGeom>
        </p:spPr>
        <p:txBody>
          <a:bodyPr/>
          <a:lstStyle>
            <a:lvl1pPr algn="just">
              <a:defRPr sz="1400"/>
            </a:lvl1pPr>
          </a:lstStyle>
          <a:p>
            <a:r>
              <a:rPr lang="el-GR" dirty="0"/>
              <a:t>Τα μηχανήματα που χρησιμοποιούνται διαχωρίζουν το ελαιόλαδο από τα άλλα συστατικά μέσω συστημάτων που βασίζονται σε φυγοκεντρική δύναμη. Καθώς οι ελιές αποτελούνται από (περίπου) 50% νερό και 20% λάδι, η πάστα ελιάς που λαμβάνεται από το θραυστήρα (όλο και λιγότερο από το μύλο) αποστέλλεται σε μια καράφα (με οριζόντιο περιστρεφόμενο άξονα) και το λάδι, είναι ελαφρύτερο , κινείται προς σημεία διαρροής κοντά στον άξονα περιστροφής, ενώ ο βαρύτερος πυρήνας ελιάς και το φυτικό νερό σε τριφασικά συστήματα, όλο και περισσότερο εγκαταλελειμμένοι, ή ο υγρός αέρας σε διφασικά συστήματα, αποστέλλονται στο εξωτερικό άκρο του η καράφα. Το λάδι στη συνέχεια διηθείται για απομάκρυνση αιωρούμενων μικροσωματιδίων.</a:t>
            </a:r>
          </a:p>
          <a:p>
            <a:endParaRPr dirty="0"/>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23"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24" name="Titolo 7"/>
          <p:cNvSpPr txBox="1">
            <a:spLocks noGrp="1"/>
          </p:cNvSpPr>
          <p:nvPr>
            <p:ph type="ctrTitle"/>
          </p:nvPr>
        </p:nvSpPr>
        <p:spPr>
          <a:xfrm>
            <a:off x="837180" y="-2669799"/>
            <a:ext cx="6858001" cy="2387601"/>
          </a:xfrm>
          <a:prstGeom prst="rect">
            <a:avLst/>
          </a:prstGeom>
        </p:spPr>
        <p:txBody>
          <a:bodyPr/>
          <a:lstStyle/>
          <a:p>
            <a:endParaRPr/>
          </a:p>
        </p:txBody>
      </p:sp>
      <p:sp>
        <p:nvSpPr>
          <p:cNvPr id="225" name="Sottotitolo 9"/>
          <p:cNvSpPr txBox="1">
            <a:spLocks noGrp="1"/>
          </p:cNvSpPr>
          <p:nvPr>
            <p:ph type="subTitle" sz="half" idx="1"/>
          </p:nvPr>
        </p:nvSpPr>
        <p:spPr>
          <a:xfrm>
            <a:off x="4174433" y="1316037"/>
            <a:ext cx="4006234" cy="2971291"/>
          </a:xfrm>
          <a:prstGeom prst="rect">
            <a:avLst/>
          </a:prstGeom>
        </p:spPr>
        <p:txBody>
          <a:bodyPr/>
          <a:lstStyle/>
          <a:p>
            <a:pPr algn="just">
              <a:defRPr sz="1400"/>
            </a:pPr>
            <a:endParaRPr lang="el-GR" dirty="0"/>
          </a:p>
          <a:p>
            <a:pPr algn="just">
              <a:defRPr sz="1400"/>
            </a:pPr>
            <a:r>
              <a:rPr lang="el-GR" dirty="0"/>
              <a:t>Το σύστημα </a:t>
            </a:r>
            <a:r>
              <a:rPr lang="el-GR" b="1" dirty="0"/>
              <a:t>«δύο φάσεων» </a:t>
            </a:r>
            <a:r>
              <a:rPr lang="el-GR" dirty="0"/>
              <a:t>είναι προτιμότερο, καθώς σίγουρα απαιτεί λιγότερη προσθήκη νερού </a:t>
            </a:r>
            <a:r>
              <a:rPr lang="el-GR" dirty="0" smtClean="0"/>
              <a:t>(καθόλου</a:t>
            </a:r>
            <a:r>
              <a:rPr lang="el-GR" dirty="0"/>
              <a:t>) και αυτό όχι μόνο σώζει το περιβάλλον, αλλά επίσης αποτρέπει την απομάκρυνση των </a:t>
            </a:r>
            <a:r>
              <a:rPr lang="el-GR" dirty="0" err="1"/>
              <a:t>φαινολικών</a:t>
            </a:r>
            <a:r>
              <a:rPr lang="el-GR" dirty="0"/>
              <a:t> ενώσεων, οι οποίες είναι γνωστό ότι είναι </a:t>
            </a:r>
            <a:r>
              <a:rPr lang="el-GR" dirty="0" err="1"/>
              <a:t>υδατοδιαλυτές</a:t>
            </a:r>
            <a:r>
              <a:rPr lang="el-GR" dirty="0" smtClean="0"/>
              <a:t>.</a:t>
            </a:r>
          </a:p>
          <a:p>
            <a:pPr algn="just">
              <a:defRPr sz="1400"/>
            </a:pPr>
            <a:endParaRPr lang="el-GR" dirty="0"/>
          </a:p>
          <a:p>
            <a:pPr algn="just">
              <a:defRPr sz="1400"/>
            </a:pPr>
            <a:r>
              <a:rPr lang="el-GR" dirty="0"/>
              <a:t>Είναι σημαντικό η υγρασία </a:t>
            </a:r>
            <a:r>
              <a:rPr lang="el-GR" dirty="0" smtClean="0"/>
              <a:t>στο καρπό να </a:t>
            </a:r>
            <a:r>
              <a:rPr lang="el-GR" dirty="0"/>
              <a:t>κυμαίνεται μεταξύ </a:t>
            </a:r>
            <a:r>
              <a:rPr lang="el-GR" dirty="0" smtClean="0"/>
              <a:t>50% </a:t>
            </a:r>
            <a:r>
              <a:rPr lang="el-GR" dirty="0"/>
              <a:t>και 60% για να διευκολυνθεί ο διαχωρισμός του γλεύκους από το ελαιόλαδο.</a:t>
            </a:r>
            <a:endParaRPr dirty="0"/>
          </a:p>
        </p:txBody>
      </p:sp>
      <p:pic>
        <p:nvPicPr>
          <p:cNvPr id="226" name="Immagine 2" descr="Immagine 2"/>
          <p:cNvPicPr>
            <a:picLocks noChangeAspect="1"/>
          </p:cNvPicPr>
          <p:nvPr/>
        </p:nvPicPr>
        <p:blipFill>
          <a:blip r:embed="rId4"/>
          <a:srcRect t="16838" r="201" b="3836"/>
          <a:stretch>
            <a:fillRect/>
          </a:stretch>
        </p:blipFill>
        <p:spPr>
          <a:xfrm>
            <a:off x="936270" y="1321856"/>
            <a:ext cx="3196710" cy="3873691"/>
          </a:xfrm>
          <a:prstGeom prst="rect">
            <a:avLst/>
          </a:prstGeom>
          <a:ln w="12700">
            <a:miter lim="400000"/>
          </a:ln>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8"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29"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30" name="Titolo 7"/>
          <p:cNvSpPr txBox="1">
            <a:spLocks noGrp="1"/>
          </p:cNvSpPr>
          <p:nvPr>
            <p:ph type="ctrTitle"/>
          </p:nvPr>
        </p:nvSpPr>
        <p:spPr>
          <a:xfrm>
            <a:off x="837180" y="-2669799"/>
            <a:ext cx="6858001" cy="2387601"/>
          </a:xfrm>
          <a:prstGeom prst="rect">
            <a:avLst/>
          </a:prstGeom>
        </p:spPr>
        <p:txBody>
          <a:bodyPr/>
          <a:lstStyle/>
          <a:p>
            <a:endParaRPr/>
          </a:p>
        </p:txBody>
      </p:sp>
      <p:sp>
        <p:nvSpPr>
          <p:cNvPr id="231" name="Sottotitolo 9"/>
          <p:cNvSpPr txBox="1">
            <a:spLocks noGrp="1"/>
          </p:cNvSpPr>
          <p:nvPr>
            <p:ph type="subTitle" sz="half" idx="1"/>
          </p:nvPr>
        </p:nvSpPr>
        <p:spPr>
          <a:xfrm>
            <a:off x="943451" y="2325242"/>
            <a:ext cx="7263211" cy="2022739"/>
          </a:xfrm>
          <a:prstGeom prst="rect">
            <a:avLst/>
          </a:prstGeom>
        </p:spPr>
        <p:txBody>
          <a:bodyPr>
            <a:normAutofit fontScale="92500" lnSpcReduction="10000"/>
          </a:bodyPr>
          <a:lstStyle/>
          <a:p>
            <a:pPr algn="just">
              <a:defRPr sz="1400"/>
            </a:pPr>
            <a:r>
              <a:rPr lang="el-GR" dirty="0" smtClean="0"/>
              <a:t>Στα </a:t>
            </a:r>
            <a:r>
              <a:rPr lang="el-GR" dirty="0"/>
              <a:t>υπερσύγχρονα συνεχή συστήματα, όλες οι φάσεις εξαγωγής εκτελούνται σε ένα «κλειστό» σύστημα, έτσι ώστε τα επίπεδα οξείδωσης να μειώνονται στο ελάχιστο </a:t>
            </a:r>
            <a:r>
              <a:rPr lang="el-GR" b="1" dirty="0"/>
              <a:t>για την προστασία του </a:t>
            </a:r>
            <a:r>
              <a:rPr lang="el-GR" b="1" dirty="0" err="1"/>
              <a:t>πολυφαινολικού</a:t>
            </a:r>
            <a:r>
              <a:rPr lang="el-GR" b="1" dirty="0"/>
              <a:t> περιεχομένου</a:t>
            </a:r>
            <a:r>
              <a:rPr lang="el-GR" dirty="0"/>
              <a:t> και την αποφυγή ανεπιθύμητων αλλοιώσεων που οδηγούν στην απώλεια οργανοληπτικών χαρακτηριστικών που είναι σημαντικά για ποιότητα προϊόντος.</a:t>
            </a:r>
          </a:p>
          <a:p>
            <a:pPr algn="just">
              <a:defRPr sz="1400"/>
            </a:pPr>
            <a:endParaRPr dirty="0"/>
          </a:p>
          <a:p>
            <a:pPr algn="just">
              <a:defRPr sz="1400"/>
            </a:pPr>
            <a:r>
              <a:rPr lang="el-GR" dirty="0" smtClean="0"/>
              <a:t>Επίσης</a:t>
            </a:r>
            <a:r>
              <a:rPr lang="el-GR" dirty="0"/>
              <a:t>, </a:t>
            </a:r>
            <a:r>
              <a:rPr lang="el-GR" b="1" dirty="0"/>
              <a:t>οι θραυστήρες </a:t>
            </a:r>
            <a:r>
              <a:rPr lang="el-GR" dirty="0"/>
              <a:t>προτιμούνται όλο και περισσότερο από τους μύλους (άλεση) καθώς προσδιορίζουν χαμηλότερη οξειδωτική πρόσκρουση που συνδέεται με τους μικρότερους χρόνους επεξεργασίας και, επιπλέον, είναι δυνατόν να </a:t>
            </a:r>
            <a:r>
              <a:rPr lang="el-GR" dirty="0" smtClean="0"/>
              <a:t>δράσουμε </a:t>
            </a:r>
            <a:r>
              <a:rPr lang="el-GR" dirty="0"/>
              <a:t>στην ταχύτητα περιστροφής των θραυστήρων, η οποία θα μεταφράζεται σε διαφορά στα χαρακτηριστικά του πικρού χαρακτηριστικού, και να λειτουργεί σε ελεγχόμενες θερμοκρασίες.</a:t>
            </a:r>
          </a:p>
          <a:p>
            <a:pPr algn="just">
              <a:defRPr sz="1400"/>
            </a:pPr>
            <a:endParaRPr dirty="0"/>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34"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35" name="Titolo 7"/>
          <p:cNvSpPr txBox="1">
            <a:spLocks noGrp="1"/>
          </p:cNvSpPr>
          <p:nvPr>
            <p:ph type="ctrTitle"/>
          </p:nvPr>
        </p:nvSpPr>
        <p:spPr>
          <a:xfrm>
            <a:off x="837180" y="-2669799"/>
            <a:ext cx="6858001" cy="2387601"/>
          </a:xfrm>
          <a:prstGeom prst="rect">
            <a:avLst/>
          </a:prstGeom>
        </p:spPr>
        <p:txBody>
          <a:bodyPr/>
          <a:lstStyle/>
          <a:p>
            <a:endParaRPr/>
          </a:p>
        </p:txBody>
      </p:sp>
      <p:sp>
        <p:nvSpPr>
          <p:cNvPr id="236" name="Sottotitolo 9"/>
          <p:cNvSpPr txBox="1">
            <a:spLocks noGrp="1"/>
          </p:cNvSpPr>
          <p:nvPr>
            <p:ph type="subTitle" sz="half" idx="1"/>
          </p:nvPr>
        </p:nvSpPr>
        <p:spPr>
          <a:xfrm>
            <a:off x="940394" y="1773151"/>
            <a:ext cx="7263211" cy="2932554"/>
          </a:xfrm>
          <a:prstGeom prst="rect">
            <a:avLst/>
          </a:prstGeom>
        </p:spPr>
        <p:txBody>
          <a:bodyPr>
            <a:normAutofit/>
          </a:bodyPr>
          <a:lstStyle/>
          <a:p>
            <a:pPr algn="just">
              <a:defRPr sz="1400"/>
            </a:pPr>
            <a:r>
              <a:rPr lang="el-GR" dirty="0" smtClean="0"/>
              <a:t>Κατά </a:t>
            </a:r>
            <a:r>
              <a:rPr lang="el-GR" dirty="0"/>
              <a:t>τη </a:t>
            </a:r>
            <a:r>
              <a:rPr lang="el-GR" b="1" dirty="0"/>
              <a:t>φάση άλεσης</a:t>
            </a:r>
            <a:r>
              <a:rPr lang="el-GR" dirty="0"/>
              <a:t>, προτιμάται η συνένωση των σταγονιδίων λαδιού. Είναι επομένως πολύ σημαντικό να διατηρηθεί η θερμοκρασία εντός 20-25 βαθμών, κάτι που σίγουρα οδηγεί σε μείωση του συντελεστή εκχύλισης, αλλά αυξάνει τα ποιοτικά χαρακτηριστικά του λαδιού. Ο βέλτιστος χρόνος άλεσης (ανάλογα με τον τύπο της ποικιλίας και τα </a:t>
            </a:r>
            <a:r>
              <a:rPr lang="el-GR" dirty="0" err="1"/>
              <a:t>ρεολογικά</a:t>
            </a:r>
            <a:r>
              <a:rPr lang="el-GR" dirty="0"/>
              <a:t> χαρακτηριστικά) είναι περίπου 30 λεπτά.</a:t>
            </a:r>
          </a:p>
          <a:p>
            <a:pPr algn="just">
              <a:defRPr sz="1400"/>
            </a:pPr>
            <a:r>
              <a:rPr lang="el-GR" dirty="0" smtClean="0"/>
              <a:t>Στα </a:t>
            </a:r>
            <a:r>
              <a:rPr lang="el-GR" dirty="0"/>
              <a:t>συνεχή συστήματα, η άλεση διαρκεί περισσότερο από ό, τι στις παραδοσιακές μεθόδους, καθώς τα σταγονίδια λαδιού είναι μικρότερα και χρειάζονται περισσότερο χρόνο για να αθροιστούν.</a:t>
            </a:r>
            <a:endParaRPr dirty="0"/>
          </a:p>
          <a:p>
            <a:pPr algn="just">
              <a:defRPr sz="1400"/>
            </a:pPr>
            <a:r>
              <a:rPr lang="el-GR" dirty="0" smtClean="0"/>
              <a:t>Οι </a:t>
            </a:r>
            <a:r>
              <a:rPr lang="el-GR" dirty="0"/>
              <a:t>νέοι μύλοι λειτουργούν επίσης σε ελεγχόμενη ατμόσφαιρα (άζωτο) για να επιβραδύνουν τη διαδικασία οξείδωσης.</a:t>
            </a:r>
          </a:p>
          <a:p>
            <a:pPr algn="just">
              <a:defRPr sz="1400"/>
            </a:pPr>
            <a:r>
              <a:rPr lang="el-GR" dirty="0"/>
              <a:t>Όταν η θερμοκρασία του προϊόντος ελέγχεται και διατηρείται κάτω από τους 27 ° C σε όλα τα στάδια της διαδικασίας, το παραγόμενο ελαιόλαδο μπορεί να φέρει την ένδειξη «ψυχρή πίεση».</a:t>
            </a:r>
          </a:p>
          <a:p>
            <a:pPr algn="just">
              <a:defRPr sz="1400"/>
            </a:pPr>
            <a:endParaRPr dirty="0"/>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39"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40" name="Titolo 7"/>
          <p:cNvSpPr txBox="1">
            <a:spLocks noGrp="1"/>
          </p:cNvSpPr>
          <p:nvPr>
            <p:ph type="ctrTitle"/>
          </p:nvPr>
        </p:nvSpPr>
        <p:spPr>
          <a:xfrm>
            <a:off x="837180" y="-2669799"/>
            <a:ext cx="6858001" cy="2387601"/>
          </a:xfrm>
          <a:prstGeom prst="rect">
            <a:avLst/>
          </a:prstGeom>
        </p:spPr>
        <p:txBody>
          <a:bodyPr/>
          <a:lstStyle/>
          <a:p>
            <a:endParaRPr/>
          </a:p>
        </p:txBody>
      </p:sp>
      <p:sp>
        <p:nvSpPr>
          <p:cNvPr id="241" name="Sottotitolo 9"/>
          <p:cNvSpPr txBox="1">
            <a:spLocks noGrp="1"/>
          </p:cNvSpPr>
          <p:nvPr>
            <p:ph type="subTitle" sz="half" idx="1"/>
          </p:nvPr>
        </p:nvSpPr>
        <p:spPr>
          <a:xfrm>
            <a:off x="940394" y="2325241"/>
            <a:ext cx="7263211" cy="2932554"/>
          </a:xfrm>
          <a:prstGeom prst="rect">
            <a:avLst/>
          </a:prstGeom>
        </p:spPr>
        <p:txBody>
          <a:bodyPr/>
          <a:lstStyle/>
          <a:p>
            <a:pPr>
              <a:defRPr b="1">
                <a:solidFill>
                  <a:srgbClr val="0063BF"/>
                </a:solidFill>
              </a:defRPr>
            </a:pPr>
            <a:r>
              <a:rPr lang="el-GR" dirty="0" smtClean="0"/>
              <a:t>Καθαρισμός του εξοπλισμού</a:t>
            </a:r>
            <a:endParaRPr dirty="0"/>
          </a:p>
          <a:p>
            <a:pPr algn="just">
              <a:defRPr sz="1400"/>
            </a:pPr>
            <a:endParaRPr lang="el-GR" dirty="0" smtClean="0"/>
          </a:p>
          <a:p>
            <a:pPr algn="just">
              <a:defRPr sz="1400"/>
            </a:pPr>
            <a:r>
              <a:rPr lang="el-GR" dirty="0" smtClean="0"/>
              <a:t>Ο </a:t>
            </a:r>
            <a:r>
              <a:rPr lang="el-GR" dirty="0"/>
              <a:t>φυγοκεντρικός διαχωρισμός, ο οποίος χρησιμοποιείται για την αφαίρεση σωματιδίων νερού, πρέπει να πραγματοποιείται σε καθαρό μηχάνημα. Ο διαχωριστής πρέπει να καθαρίζεται </a:t>
            </a:r>
            <a:r>
              <a:rPr lang="el-GR" b="1" dirty="0"/>
              <a:t>τουλάχιστον μία φορά την εβδομάδα </a:t>
            </a:r>
            <a:r>
              <a:rPr lang="el-GR" dirty="0"/>
              <a:t>για να αποφευχθεί η συσσώρευση ουσιών που θα μπορούσαν να δράσουν ως πηγή μόλυνσης και να μεταβάλουν το λάδι που παράγεται από ελαττώματα ζύμωσης.</a:t>
            </a:r>
            <a:endParaRPr dirty="0"/>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244"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245" name="Titolo 7"/>
          <p:cNvSpPr txBox="1">
            <a:spLocks noGrp="1"/>
          </p:cNvSpPr>
          <p:nvPr>
            <p:ph type="ctrTitle"/>
          </p:nvPr>
        </p:nvSpPr>
        <p:spPr>
          <a:xfrm>
            <a:off x="837180" y="-2669799"/>
            <a:ext cx="6858001" cy="2387601"/>
          </a:xfrm>
          <a:prstGeom prst="rect">
            <a:avLst/>
          </a:prstGeom>
        </p:spPr>
        <p:txBody>
          <a:bodyPr/>
          <a:lstStyle/>
          <a:p>
            <a:endParaRPr/>
          </a:p>
        </p:txBody>
      </p:sp>
      <p:sp>
        <p:nvSpPr>
          <p:cNvPr id="246" name="Sottotitolo 9"/>
          <p:cNvSpPr txBox="1">
            <a:spLocks noGrp="1"/>
          </p:cNvSpPr>
          <p:nvPr>
            <p:ph type="subTitle" sz="half" idx="1"/>
          </p:nvPr>
        </p:nvSpPr>
        <p:spPr>
          <a:xfrm>
            <a:off x="940394" y="3502647"/>
            <a:ext cx="7263211" cy="2932554"/>
          </a:xfrm>
          <a:prstGeom prst="rect">
            <a:avLst/>
          </a:prstGeom>
        </p:spPr>
        <p:txBody>
          <a:bodyPr/>
          <a:lstStyle/>
          <a:p>
            <a:pPr>
              <a:defRPr b="1">
                <a:solidFill>
                  <a:srgbClr val="0063BF"/>
                </a:solidFill>
              </a:defRPr>
            </a:pPr>
            <a:r>
              <a:rPr lang="el-GR" dirty="0" smtClean="0"/>
              <a:t>Διήθηση </a:t>
            </a:r>
            <a:r>
              <a:rPr lang="el-GR" dirty="0"/>
              <a:t>και συντήρηση λαδιών</a:t>
            </a:r>
          </a:p>
          <a:p>
            <a:pPr algn="just">
              <a:spcBef>
                <a:spcPts val="500"/>
              </a:spcBef>
              <a:defRPr sz="1400"/>
            </a:pPr>
            <a:r>
              <a:rPr lang="el-GR" sz="1300" b="1" dirty="0" smtClean="0"/>
              <a:t>Η </a:t>
            </a:r>
            <a:r>
              <a:rPr lang="el-GR" sz="1300" b="1" dirty="0"/>
              <a:t>διήθηση από χαρτόνι </a:t>
            </a:r>
            <a:r>
              <a:rPr lang="el-GR" sz="1300" dirty="0"/>
              <a:t>επιτρέπει την απομάκρυνση των ακαθαρσιών (βλεννογόνο, νερό κ.λπ.) και καθιστά τα λάδια πολύ σταθερά, ακόμη και αν, όταν εκτελείται με εξοργισμένο τρόπο, μπορεί να μειώσει την </a:t>
            </a:r>
            <a:r>
              <a:rPr lang="el-GR" sz="1300" dirty="0" err="1"/>
              <a:t>πολυφαινολική</a:t>
            </a:r>
            <a:r>
              <a:rPr lang="el-GR" sz="1300" dirty="0"/>
              <a:t> περιεκτικότητα (ουσίες που μεταφέρονται από το ίδιο το νερό) να είναι σημαντική για ορισμένες ποικιλίες (πιθανώς όχι για </a:t>
            </a:r>
            <a:r>
              <a:rPr lang="el-GR" sz="1300" dirty="0" err="1"/>
              <a:t>Coratina</a:t>
            </a:r>
            <a:r>
              <a:rPr lang="el-GR" sz="1300" dirty="0"/>
              <a:t>), ανάλογα με τους επιδιωκόμενους στόχους.</a:t>
            </a:r>
          </a:p>
          <a:p>
            <a:pPr algn="just">
              <a:spcBef>
                <a:spcPts val="500"/>
              </a:spcBef>
              <a:defRPr sz="1400"/>
            </a:pPr>
            <a:endParaRPr lang="el-GR" sz="1300" dirty="0" smtClean="0"/>
          </a:p>
          <a:p>
            <a:pPr algn="just">
              <a:spcBef>
                <a:spcPts val="500"/>
              </a:spcBef>
              <a:defRPr sz="1400"/>
            </a:pPr>
            <a:r>
              <a:rPr lang="el-GR" sz="1300" dirty="0"/>
              <a:t>Τα λάδια πρέπει να αποθηκεύονται σε δοχεία από ανοξείδωτο χάλυβα που βρίσκονται σε ελεγχόμενες θερμοκρασίες χώρους όπου η περιεκτικότητα σε οξυγόνο στα δοχεία μπορεί να περιοριστεί ή να εξαλειφθεί υπό αδρανές αέριο (αργό ή άζωτο).</a:t>
            </a:r>
          </a:p>
          <a:p>
            <a:pPr algn="just">
              <a:spcBef>
                <a:spcPts val="500"/>
              </a:spcBef>
              <a:defRPr sz="1400"/>
            </a:pPr>
            <a:endParaRPr dirty="0"/>
          </a:p>
        </p:txBody>
      </p:sp>
      <p:pic>
        <p:nvPicPr>
          <p:cNvPr id="247" name="Immagine 2" descr="Immagine 2"/>
          <p:cNvPicPr>
            <a:picLocks noChangeAspect="1"/>
          </p:cNvPicPr>
          <p:nvPr/>
        </p:nvPicPr>
        <p:blipFill>
          <a:blip r:embed="rId4"/>
          <a:stretch>
            <a:fillRect/>
          </a:stretch>
        </p:blipFill>
        <p:spPr>
          <a:xfrm>
            <a:off x="2240127" y="1202572"/>
            <a:ext cx="4662216" cy="2266250"/>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05"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06" name="Titolo 7"/>
          <p:cNvSpPr txBox="1">
            <a:spLocks noGrp="1"/>
          </p:cNvSpPr>
          <p:nvPr>
            <p:ph type="ctrTitle"/>
          </p:nvPr>
        </p:nvSpPr>
        <p:spPr>
          <a:xfrm>
            <a:off x="837180" y="-2669799"/>
            <a:ext cx="6858001" cy="2387601"/>
          </a:xfrm>
          <a:prstGeom prst="rect">
            <a:avLst/>
          </a:prstGeom>
        </p:spPr>
        <p:txBody>
          <a:bodyPr/>
          <a:lstStyle/>
          <a:p>
            <a:endParaRPr/>
          </a:p>
        </p:txBody>
      </p:sp>
      <p:sp>
        <p:nvSpPr>
          <p:cNvPr id="107" name="Sottotitolo 9"/>
          <p:cNvSpPr txBox="1">
            <a:spLocks noGrp="1"/>
          </p:cNvSpPr>
          <p:nvPr>
            <p:ph type="subTitle" sz="half" idx="1"/>
          </p:nvPr>
        </p:nvSpPr>
        <p:spPr>
          <a:xfrm>
            <a:off x="1135197" y="2315048"/>
            <a:ext cx="6858001" cy="2084633"/>
          </a:xfrm>
          <a:prstGeom prst="rect">
            <a:avLst/>
          </a:prstGeom>
        </p:spPr>
        <p:txBody>
          <a:bodyPr>
            <a:normAutofit/>
          </a:bodyPr>
          <a:lstStyle/>
          <a:p>
            <a:pPr>
              <a:defRPr b="1">
                <a:solidFill>
                  <a:srgbClr val="0063BF"/>
                </a:solidFill>
              </a:defRPr>
            </a:pPr>
            <a:r>
              <a:rPr lang="el-GR" dirty="0" smtClean="0"/>
              <a:t>Πρόλογος</a:t>
            </a:r>
            <a:endParaRPr dirty="0"/>
          </a:p>
          <a:p>
            <a:pPr algn="just">
              <a:defRPr sz="1400"/>
            </a:pPr>
            <a:r>
              <a:rPr lang="el-GR" dirty="0"/>
              <a:t>Η ελιά θεωρείται αγροτικό είδος και συχνά καλλιεργείται σε </a:t>
            </a:r>
            <a:r>
              <a:rPr lang="el-GR" dirty="0" smtClean="0"/>
              <a:t>περιθωριοποιημένες </a:t>
            </a:r>
            <a:r>
              <a:rPr lang="el-GR" dirty="0"/>
              <a:t>περιοχές. Απαιτεί </a:t>
            </a:r>
            <a:r>
              <a:rPr lang="el-GR" b="1" dirty="0"/>
              <a:t>συγκεκριμένες αγρονομικές τεχνικές</a:t>
            </a:r>
            <a:r>
              <a:rPr lang="el-GR" dirty="0"/>
              <a:t> για την ενίσχυση τόσο του παραγωγικού δυναμικού όσο και, ίσως το πιο σημαντικό, του ποιοτικού δυναμικού του. </a:t>
            </a:r>
            <a:endParaRPr lang="en-US" dirty="0" smtClean="0"/>
          </a:p>
          <a:p>
            <a:pPr algn="just">
              <a:defRPr sz="1400"/>
            </a:pPr>
            <a:r>
              <a:rPr lang="el-GR" dirty="0" smtClean="0"/>
              <a:t>Ας </a:t>
            </a:r>
            <a:r>
              <a:rPr lang="el-GR" dirty="0"/>
              <a:t>δούμε τους </a:t>
            </a:r>
            <a:r>
              <a:rPr lang="el-GR" b="1" dirty="0"/>
              <a:t>διαφορετικούς παράγοντες </a:t>
            </a:r>
            <a:r>
              <a:rPr lang="el-GR" dirty="0"/>
              <a:t>που πρέπει να εξεταστούν σε μια ολιστική και ολοένα και πιο βιώσιμη προσέγγιση, όχι μόνο από οικονομική άποψη με περιορισμό του κόστους, αλλά και κυρίως και περιβαλλοντικά.</a:t>
            </a:r>
            <a:endParaRPr lang="en-US" dirty="0" smtClean="0"/>
          </a:p>
          <a:p>
            <a:pPr algn="just">
              <a:defRPr sz="1400"/>
            </a:pPr>
            <a:endParaRPr lang="en-US" dirty="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10"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11" name="Titolo 7"/>
          <p:cNvSpPr txBox="1">
            <a:spLocks noGrp="1"/>
          </p:cNvSpPr>
          <p:nvPr>
            <p:ph type="ctrTitle"/>
          </p:nvPr>
        </p:nvSpPr>
        <p:spPr>
          <a:xfrm>
            <a:off x="837180" y="-2669799"/>
            <a:ext cx="6858001" cy="2387601"/>
          </a:xfrm>
          <a:prstGeom prst="rect">
            <a:avLst/>
          </a:prstGeom>
        </p:spPr>
        <p:txBody>
          <a:bodyPr/>
          <a:lstStyle/>
          <a:p>
            <a:endParaRPr/>
          </a:p>
        </p:txBody>
      </p:sp>
      <p:sp>
        <p:nvSpPr>
          <p:cNvPr id="112" name="Sottotitolo 9"/>
          <p:cNvSpPr txBox="1">
            <a:spLocks noGrp="1"/>
          </p:cNvSpPr>
          <p:nvPr>
            <p:ph type="subTitle" sz="half" idx="1"/>
          </p:nvPr>
        </p:nvSpPr>
        <p:spPr>
          <a:xfrm>
            <a:off x="1143000" y="3357383"/>
            <a:ext cx="6858000" cy="2267401"/>
          </a:xfrm>
          <a:prstGeom prst="rect">
            <a:avLst/>
          </a:prstGeom>
        </p:spPr>
        <p:txBody>
          <a:bodyPr>
            <a:normAutofit/>
          </a:bodyPr>
          <a:lstStyle/>
          <a:p>
            <a:pPr>
              <a:defRPr b="1">
                <a:solidFill>
                  <a:srgbClr val="0063BF"/>
                </a:solidFill>
              </a:defRPr>
            </a:pPr>
            <a:r>
              <a:rPr lang="el-GR" dirty="0" smtClean="0"/>
              <a:t>Έδαφος και Οργανική ύλη</a:t>
            </a:r>
            <a:endParaRPr dirty="0"/>
          </a:p>
          <a:p>
            <a:pPr algn="just">
              <a:defRPr sz="1400"/>
            </a:pPr>
            <a:r>
              <a:rPr lang="el-GR" dirty="0" smtClean="0"/>
              <a:t>Το </a:t>
            </a:r>
            <a:r>
              <a:rPr lang="el-GR" dirty="0"/>
              <a:t>έδαφος είναι ένα εξαιρετικά σύνθετο μέσο που αποτελείται από ένα </a:t>
            </a:r>
            <a:r>
              <a:rPr lang="el-GR" b="1" dirty="0"/>
              <a:t>αβιοτικό</a:t>
            </a:r>
            <a:r>
              <a:rPr lang="el-GR" dirty="0"/>
              <a:t> και ένα </a:t>
            </a:r>
            <a:r>
              <a:rPr lang="el-GR" b="1" dirty="0"/>
              <a:t>ζωντανό</a:t>
            </a:r>
            <a:r>
              <a:rPr lang="el-GR" dirty="0"/>
              <a:t> κλάσμα. Τώρα δίνεται μεγάλη προσοχή σε αυτό λόγω των πολλών λειτουργιών του, μία εκ των οποίων είναι ως δεξαμενή πλαστικού υλικού για τις καλλιέργειες που φιλοξενεί.</a:t>
            </a:r>
          </a:p>
          <a:p>
            <a:pPr algn="just">
              <a:defRPr sz="1400"/>
            </a:pPr>
            <a:r>
              <a:rPr lang="el-GR" dirty="0" smtClean="0"/>
              <a:t>Οι </a:t>
            </a:r>
            <a:r>
              <a:rPr lang="el-GR" dirty="0"/>
              <a:t>ιδιότητές του επηρεάζονται έντονα όχι μόνο από το κλίμα αλλά και από την ανθρώπινη δραστηριότητα και περισσότερο ή λιγότερο </a:t>
            </a:r>
            <a:r>
              <a:rPr lang="el-GR" dirty="0" smtClean="0"/>
              <a:t>από την εντατική </a:t>
            </a:r>
            <a:r>
              <a:rPr lang="el-GR" dirty="0"/>
              <a:t>εκμετάλλευση που προκαλείται από κακή διαχείριση</a:t>
            </a:r>
            <a:r>
              <a:rPr lang="el-GR" dirty="0" smtClean="0"/>
              <a:t>.</a:t>
            </a:r>
            <a:endParaRPr lang="el-GR" dirty="0"/>
          </a:p>
        </p:txBody>
      </p:sp>
      <p:pic>
        <p:nvPicPr>
          <p:cNvPr id="113" name="Immagine 2" descr="Immagine 2"/>
          <p:cNvPicPr>
            <a:picLocks noChangeAspect="1"/>
          </p:cNvPicPr>
          <p:nvPr/>
        </p:nvPicPr>
        <p:blipFill>
          <a:blip r:embed="rId4"/>
          <a:srcRect t="5502" r="121" b="51617"/>
          <a:stretch>
            <a:fillRect/>
          </a:stretch>
        </p:blipFill>
        <p:spPr>
          <a:xfrm>
            <a:off x="1343041" y="1235925"/>
            <a:ext cx="6297366" cy="2025047"/>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16"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17" name="Titolo 7"/>
          <p:cNvSpPr txBox="1">
            <a:spLocks noGrp="1"/>
          </p:cNvSpPr>
          <p:nvPr>
            <p:ph type="ctrTitle"/>
          </p:nvPr>
        </p:nvSpPr>
        <p:spPr>
          <a:xfrm>
            <a:off x="837180" y="-2669799"/>
            <a:ext cx="6858001" cy="2387601"/>
          </a:xfrm>
          <a:prstGeom prst="rect">
            <a:avLst/>
          </a:prstGeom>
        </p:spPr>
        <p:txBody>
          <a:bodyPr/>
          <a:lstStyle/>
          <a:p>
            <a:endParaRPr/>
          </a:p>
        </p:txBody>
      </p:sp>
      <p:sp>
        <p:nvSpPr>
          <p:cNvPr id="118" name="Sottotitolo 9"/>
          <p:cNvSpPr txBox="1">
            <a:spLocks noGrp="1"/>
          </p:cNvSpPr>
          <p:nvPr>
            <p:ph type="subTitle" sz="half" idx="1"/>
          </p:nvPr>
        </p:nvSpPr>
        <p:spPr>
          <a:xfrm>
            <a:off x="1112417" y="2057650"/>
            <a:ext cx="6919164" cy="2267401"/>
          </a:xfrm>
          <a:prstGeom prst="rect">
            <a:avLst/>
          </a:prstGeom>
        </p:spPr>
        <p:txBody>
          <a:bodyPr>
            <a:normAutofit/>
          </a:bodyPr>
          <a:lstStyle/>
          <a:p>
            <a:pPr algn="just">
              <a:defRPr sz="1400"/>
            </a:pPr>
            <a:r>
              <a:rPr lang="el-GR" b="1" dirty="0" smtClean="0"/>
              <a:t>Η </a:t>
            </a:r>
            <a:r>
              <a:rPr lang="el-GR" b="1" dirty="0"/>
              <a:t>δομή του εδάφους </a:t>
            </a:r>
            <a:r>
              <a:rPr lang="el-GR" dirty="0"/>
              <a:t>είναι απαραίτητη για την υγεία και την ποιότητα παραγωγής των φυτών επηρεάζοντας την ανάπτυξη των ριζών, τη διαθεσιμότητα του νερού και τη μεταφορά αερίου εδάφους.</a:t>
            </a:r>
          </a:p>
          <a:p>
            <a:pPr algn="l"/>
            <a:r>
              <a:rPr lang="el-GR" sz="1400" dirty="0"/>
              <a:t>Η προσεκτική διαχείριση της οργανικής ύλης είναι απαραίτητη για μια καλή δομή του εδάφους, για τη δυνατότητα ενεργοποίησης και διάθεσης θρεπτικών συστατικών στο έδαφος, καθώς και για την αύξηση της χωρητικότητας νερού του </a:t>
            </a:r>
            <a:r>
              <a:rPr lang="el-GR" sz="1400" dirty="0" smtClean="0"/>
              <a:t>εδάφους.</a:t>
            </a:r>
          </a:p>
          <a:p>
            <a:pPr algn="just"/>
            <a:r>
              <a:rPr lang="el-GR" sz="1400" b="1" dirty="0" smtClean="0"/>
              <a:t>Το </a:t>
            </a:r>
            <a:r>
              <a:rPr lang="el-GR" sz="1400" b="1" dirty="0"/>
              <a:t>ριζικό σύστημα της ελιάς συγκεντρώνεται στα πρώτα 40-60 </a:t>
            </a:r>
            <a:r>
              <a:rPr lang="el-GR" sz="1400" b="1" dirty="0" smtClean="0"/>
              <a:t>εκ. </a:t>
            </a:r>
            <a:r>
              <a:rPr lang="el-GR" sz="1400" b="1" dirty="0"/>
              <a:t>εδάφους</a:t>
            </a:r>
            <a:r>
              <a:rPr lang="el-GR" sz="1400" b="1" dirty="0" smtClean="0"/>
              <a:t>.</a:t>
            </a:r>
            <a:endParaRPr lang="el-GR" sz="1400" b="1"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21"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22" name="Titolo 7"/>
          <p:cNvSpPr txBox="1">
            <a:spLocks noGrp="1"/>
          </p:cNvSpPr>
          <p:nvPr>
            <p:ph type="ctrTitle"/>
          </p:nvPr>
        </p:nvSpPr>
        <p:spPr>
          <a:xfrm>
            <a:off x="837180" y="-2669799"/>
            <a:ext cx="6858001" cy="2387601"/>
          </a:xfrm>
          <a:prstGeom prst="rect">
            <a:avLst/>
          </a:prstGeom>
        </p:spPr>
        <p:txBody>
          <a:bodyPr/>
          <a:lstStyle/>
          <a:p>
            <a:endParaRPr/>
          </a:p>
        </p:txBody>
      </p:sp>
      <p:sp>
        <p:nvSpPr>
          <p:cNvPr id="123" name="Sottotitolo 9"/>
          <p:cNvSpPr txBox="1">
            <a:spLocks noGrp="1"/>
          </p:cNvSpPr>
          <p:nvPr>
            <p:ph type="subTitle" sz="half" idx="1"/>
          </p:nvPr>
        </p:nvSpPr>
        <p:spPr>
          <a:xfrm>
            <a:off x="3513099" y="1461303"/>
            <a:ext cx="4747846" cy="3903532"/>
          </a:xfrm>
          <a:prstGeom prst="rect">
            <a:avLst/>
          </a:prstGeom>
        </p:spPr>
        <p:txBody>
          <a:bodyPr>
            <a:normAutofit fontScale="92500" lnSpcReduction="20000"/>
          </a:bodyPr>
          <a:lstStyle/>
          <a:p>
            <a:pPr algn="just">
              <a:defRPr sz="1400"/>
            </a:pPr>
            <a:r>
              <a:rPr lang="el-GR" b="1" dirty="0" smtClean="0"/>
              <a:t>Η </a:t>
            </a:r>
            <a:r>
              <a:rPr lang="el-GR" b="1" dirty="0"/>
              <a:t>διαχείριση του εδάφους </a:t>
            </a:r>
            <a:r>
              <a:rPr lang="el-GR" dirty="0"/>
              <a:t>απαιτεί μια σειρά αναλύσεων </a:t>
            </a:r>
            <a:r>
              <a:rPr lang="el-GR" b="1" dirty="0"/>
              <a:t>τουλάχιστον μία φορά το χρόνο </a:t>
            </a:r>
            <a:r>
              <a:rPr lang="el-GR" dirty="0"/>
              <a:t>για τον προσδιορισμό της διατροφικής κατάστασής του, για τον έλεγχο τυχόν διατροφικών ελλείψεων, υπερβολών ή ανισορροπιών καθώς και για την πραγματική διαθεσιμότητα θρεπτικών ουσιών κατά τις σημαντικότερες </a:t>
            </a:r>
            <a:r>
              <a:rPr lang="el-GR" b="1" dirty="0" err="1"/>
              <a:t>φαινολογικές</a:t>
            </a:r>
            <a:r>
              <a:rPr lang="el-GR" b="1" dirty="0"/>
              <a:t> φάσεις </a:t>
            </a:r>
            <a:r>
              <a:rPr lang="el-GR" dirty="0"/>
              <a:t>της ελιάς και συγκεκριμένα χαρακτηριστικά του </a:t>
            </a:r>
            <a:r>
              <a:rPr lang="el-GR" dirty="0" err="1"/>
              <a:t>pH</a:t>
            </a:r>
            <a:r>
              <a:rPr lang="el-GR" dirty="0"/>
              <a:t> και της ηλεκτρικής αγωγιμότητας ή της </a:t>
            </a:r>
            <a:r>
              <a:rPr lang="el-GR" dirty="0" err="1"/>
              <a:t>αλατότητας</a:t>
            </a:r>
            <a:r>
              <a:rPr lang="el-GR" dirty="0"/>
              <a:t>.</a:t>
            </a:r>
          </a:p>
          <a:p>
            <a:pPr algn="just">
              <a:defRPr sz="1400"/>
            </a:pPr>
            <a:endParaRPr dirty="0"/>
          </a:p>
          <a:p>
            <a:pPr algn="just">
              <a:defRPr sz="1400"/>
            </a:pPr>
            <a:r>
              <a:rPr lang="el-GR" dirty="0" smtClean="0"/>
              <a:t>Όλο </a:t>
            </a:r>
            <a:r>
              <a:rPr lang="el-GR" dirty="0"/>
              <a:t>και περισσότερη προσοχή δίδεται στην </a:t>
            </a:r>
            <a:r>
              <a:rPr lang="el-GR" b="1" dirty="0"/>
              <a:t>καλλιέργεια</a:t>
            </a:r>
            <a:r>
              <a:rPr lang="el-GR" dirty="0"/>
              <a:t>, η οποία στην περίπτωση των ελαιώνων συνίσταται σε βαθύτερη καλλιέργεια το φθινόπωρο για την αύξηση του αποθέματος νερού και για την ταφή λιπασμάτων </a:t>
            </a:r>
            <a:r>
              <a:rPr lang="el-GR" dirty="0" err="1"/>
              <a:t>φωσφο</a:t>
            </a:r>
            <a:r>
              <a:rPr lang="el-GR" dirty="0"/>
              <a:t>-καλίου, ενώ κατά την περίοδο άνοιξης-καλοκαιριού καταβάλλονται προσπάθειες για τη μείωση της </a:t>
            </a:r>
            <a:r>
              <a:rPr lang="el-GR" dirty="0" smtClean="0"/>
              <a:t>εξάτμισης </a:t>
            </a:r>
            <a:r>
              <a:rPr lang="el-GR" dirty="0"/>
              <a:t>και </a:t>
            </a:r>
            <a:r>
              <a:rPr lang="el-GR" dirty="0" smtClean="0"/>
              <a:t>τον έλεγχο των ζιζάνιων </a:t>
            </a:r>
            <a:r>
              <a:rPr lang="el-GR" dirty="0"/>
              <a:t>παρασίτων.</a:t>
            </a:r>
          </a:p>
          <a:p>
            <a:pPr algn="just">
              <a:defRPr sz="1400"/>
            </a:pPr>
            <a:endParaRPr dirty="0"/>
          </a:p>
          <a:p>
            <a:pPr algn="just">
              <a:defRPr sz="1400"/>
            </a:pPr>
            <a:r>
              <a:rPr lang="el-GR" b="1" dirty="0" smtClean="0"/>
              <a:t>Η </a:t>
            </a:r>
            <a:r>
              <a:rPr lang="el-GR" b="1" dirty="0"/>
              <a:t>καλύτερη τεχνική εργασίας</a:t>
            </a:r>
            <a:r>
              <a:rPr lang="el-GR" dirty="0"/>
              <a:t>, εκτός από την πρόδηλη μείωση του κόστους, </a:t>
            </a:r>
            <a:r>
              <a:rPr lang="el-GR" b="1" dirty="0"/>
              <a:t>πρέπει να στοχεύει στη διατήρηση</a:t>
            </a:r>
            <a:r>
              <a:rPr lang="el-GR" dirty="0"/>
              <a:t>, αν όχι στην αύξηση, με καινοτόμες αγρονομικές πρακτικές, ενός επαρκούς επιπέδου παραγωγής των καλλιεργειών, της γονιμότητας και της διατήρησης (μείωση ή ακύρωση των </a:t>
            </a:r>
            <a:r>
              <a:rPr lang="el-GR" dirty="0" err="1"/>
              <a:t>εκπλυμάτων</a:t>
            </a:r>
            <a:r>
              <a:rPr lang="el-GR" dirty="0"/>
              <a:t> ή διαβρωτικών </a:t>
            </a:r>
            <a:r>
              <a:rPr lang="el-GR" dirty="0" smtClean="0"/>
              <a:t>φαινομένων) </a:t>
            </a:r>
            <a:r>
              <a:rPr lang="el-GR" dirty="0"/>
              <a:t>του εδάφους.</a:t>
            </a:r>
          </a:p>
          <a:p>
            <a:pPr algn="just">
              <a:defRPr sz="1400"/>
            </a:pPr>
            <a:endParaRPr dirty="0"/>
          </a:p>
        </p:txBody>
      </p:sp>
      <p:pic>
        <p:nvPicPr>
          <p:cNvPr id="124" name="Immagine 3" descr="Immagine 3"/>
          <p:cNvPicPr>
            <a:picLocks noChangeAspect="1"/>
          </p:cNvPicPr>
          <p:nvPr/>
        </p:nvPicPr>
        <p:blipFill>
          <a:blip r:embed="rId4"/>
          <a:stretch>
            <a:fillRect/>
          </a:stretch>
        </p:blipFill>
        <p:spPr>
          <a:xfrm>
            <a:off x="990855" y="1505346"/>
            <a:ext cx="2422091" cy="1752449"/>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Immagine 6" descr="Immagine 6"/>
          <p:cNvPicPr>
            <a:picLocks noChangeAspect="1"/>
          </p:cNvPicPr>
          <p:nvPr/>
        </p:nvPicPr>
        <p:blipFill>
          <a:blip r:embed="rId2"/>
          <a:stretch>
            <a:fillRect/>
          </a:stretch>
        </p:blipFill>
        <p:spPr>
          <a:xfrm>
            <a:off x="-3824" y="5252448"/>
            <a:ext cx="9157763" cy="1606841"/>
          </a:xfrm>
          <a:prstGeom prst="rect">
            <a:avLst/>
          </a:prstGeom>
          <a:ln w="12700">
            <a:miter lim="400000"/>
          </a:ln>
        </p:spPr>
      </p:pic>
      <p:pic>
        <p:nvPicPr>
          <p:cNvPr id="127"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28" name="Titolo 7"/>
          <p:cNvSpPr txBox="1">
            <a:spLocks noGrp="1"/>
          </p:cNvSpPr>
          <p:nvPr>
            <p:ph type="ctrTitle"/>
          </p:nvPr>
        </p:nvSpPr>
        <p:spPr>
          <a:xfrm>
            <a:off x="837180" y="-2669799"/>
            <a:ext cx="6858001" cy="2387601"/>
          </a:xfrm>
          <a:prstGeom prst="rect">
            <a:avLst/>
          </a:prstGeom>
        </p:spPr>
        <p:txBody>
          <a:bodyPr/>
          <a:lstStyle/>
          <a:p>
            <a:endParaRPr/>
          </a:p>
        </p:txBody>
      </p:sp>
      <p:sp>
        <p:nvSpPr>
          <p:cNvPr id="129" name="Sottotitolo 9"/>
          <p:cNvSpPr txBox="1">
            <a:spLocks noGrp="1"/>
          </p:cNvSpPr>
          <p:nvPr>
            <p:ph type="subTitle" sz="half" idx="1"/>
          </p:nvPr>
        </p:nvSpPr>
        <p:spPr>
          <a:xfrm>
            <a:off x="4507012" y="1461303"/>
            <a:ext cx="3753933" cy="3903532"/>
          </a:xfrm>
          <a:prstGeom prst="rect">
            <a:avLst/>
          </a:prstGeom>
        </p:spPr>
        <p:txBody>
          <a:bodyPr>
            <a:normAutofit/>
          </a:bodyPr>
          <a:lstStyle/>
          <a:p>
            <a:pPr algn="just"/>
            <a:r>
              <a:rPr lang="el-GR" sz="1400" dirty="0"/>
              <a:t>Μια ολοένα και πιο σημαντική μέθοδος, όπου υπάρχει η σωστή παροχή νερού, είναι η τεχνική της ελεγχόμενης χλόης, η οποία έχει πολλά θετικά αποτελέσματα στη διαχείριση του ελαιώνα</a:t>
            </a:r>
            <a:r>
              <a:rPr lang="el-GR" sz="1400" dirty="0" smtClean="0"/>
              <a:t>.</a:t>
            </a:r>
            <a:r>
              <a:rPr lang="el-GR" dirty="0">
                <a:solidFill>
                  <a:srgbClr val="202124"/>
                </a:solidFill>
                <a:latin typeface="arial"/>
              </a:rPr>
              <a:t/>
            </a:r>
            <a:br>
              <a:rPr lang="el-GR" dirty="0">
                <a:solidFill>
                  <a:srgbClr val="202124"/>
                </a:solidFill>
                <a:latin typeface="arial"/>
              </a:rPr>
            </a:br>
            <a:endParaRPr lang="en-US" b="1" dirty="0" smtClean="0"/>
          </a:p>
          <a:p>
            <a:pPr algn="just">
              <a:defRPr sz="1400"/>
            </a:pPr>
            <a:r>
              <a:rPr lang="el-GR" b="1" dirty="0" smtClean="0"/>
              <a:t>Η </a:t>
            </a:r>
            <a:r>
              <a:rPr lang="el-GR" b="1" dirty="0"/>
              <a:t>ελεγχόμενη χλοοτάπητα</a:t>
            </a:r>
            <a:r>
              <a:rPr lang="el-GR" dirty="0"/>
              <a:t>, αφενός, και δεν καταφεύγει σε εκνευρισμένη εργασία του εδάφους, η οποία </a:t>
            </a:r>
            <a:r>
              <a:rPr lang="el-GR" dirty="0" err="1"/>
              <a:t>ανοργανοποιεί</a:t>
            </a:r>
            <a:r>
              <a:rPr lang="el-GR" dirty="0"/>
              <a:t> την οργανική ύλη, διακυβεύοντας τη δομή και συνεπώς τη λειτουργικότητα των ριζών, καθιστά δυνατή την επίτευξη καλής </a:t>
            </a:r>
            <a:r>
              <a:rPr lang="el-GR" dirty="0" err="1"/>
              <a:t>φαινολικής</a:t>
            </a:r>
            <a:r>
              <a:rPr lang="el-GR" dirty="0"/>
              <a:t> περιεκτικότητας στα έλαια. Στην πραγματικότητα, αυτή είναι μια άμεση συνάρτηση των </a:t>
            </a:r>
            <a:r>
              <a:rPr lang="el-GR" dirty="0" smtClean="0"/>
              <a:t>πιέσεων/στρες </a:t>
            </a:r>
            <a:r>
              <a:rPr lang="el-GR" dirty="0"/>
              <a:t>στις οποίες υφίσταται το φυτό: μειώνοντας την επιστροφή της </a:t>
            </a:r>
            <a:r>
              <a:rPr lang="el-GR" dirty="0" err="1"/>
              <a:t>εξατμοδιαπνοής</a:t>
            </a:r>
            <a:r>
              <a:rPr lang="el-GR" dirty="0"/>
              <a:t>, η χλοοτάπητα ανταγωνίζεται με την ελιά για νερό και αυτό το ελεγχόμενο στρες, εντός ορισμένων ορίων, έχει σημαντική αξία στην αισθητηριακή προφίλ των λαδιών.</a:t>
            </a:r>
          </a:p>
          <a:p>
            <a:pPr algn="just">
              <a:defRPr sz="1400"/>
            </a:pPr>
            <a:endParaRPr dirty="0"/>
          </a:p>
        </p:txBody>
      </p:sp>
      <p:pic>
        <p:nvPicPr>
          <p:cNvPr id="130" name="Immagine 3" descr="Immagine 3"/>
          <p:cNvPicPr>
            <a:picLocks noChangeAspect="1"/>
          </p:cNvPicPr>
          <p:nvPr/>
        </p:nvPicPr>
        <p:blipFill>
          <a:blip r:embed="rId4"/>
          <a:srcRect l="25228" r="48973" b="633"/>
          <a:stretch>
            <a:fillRect/>
          </a:stretch>
        </p:blipFill>
        <p:spPr>
          <a:xfrm>
            <a:off x="969446" y="1496787"/>
            <a:ext cx="3459309" cy="3605341"/>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33"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34" name="Titolo 7"/>
          <p:cNvSpPr txBox="1">
            <a:spLocks noGrp="1"/>
          </p:cNvSpPr>
          <p:nvPr>
            <p:ph type="ctrTitle"/>
          </p:nvPr>
        </p:nvSpPr>
        <p:spPr>
          <a:xfrm>
            <a:off x="837180" y="-2669799"/>
            <a:ext cx="6858001" cy="2387601"/>
          </a:xfrm>
          <a:prstGeom prst="rect">
            <a:avLst/>
          </a:prstGeom>
        </p:spPr>
        <p:txBody>
          <a:bodyPr/>
          <a:lstStyle/>
          <a:p>
            <a:r>
              <a:t>\\</a:t>
            </a:r>
          </a:p>
        </p:txBody>
      </p:sp>
      <p:sp>
        <p:nvSpPr>
          <p:cNvPr id="135" name="Sottotitolo 9"/>
          <p:cNvSpPr txBox="1">
            <a:spLocks noGrp="1"/>
          </p:cNvSpPr>
          <p:nvPr>
            <p:ph type="subTitle" sz="quarter" idx="1"/>
          </p:nvPr>
        </p:nvSpPr>
        <p:spPr>
          <a:xfrm>
            <a:off x="5011616" y="1461302"/>
            <a:ext cx="3203457" cy="3765915"/>
          </a:xfrm>
          <a:prstGeom prst="rect">
            <a:avLst/>
          </a:prstGeom>
        </p:spPr>
        <p:txBody>
          <a:bodyPr>
            <a:normAutofit/>
          </a:bodyPr>
          <a:lstStyle/>
          <a:p>
            <a:pPr defTabSz="905255">
              <a:spcBef>
                <a:spcPts val="900"/>
              </a:spcBef>
              <a:defRPr sz="1782" b="1">
                <a:solidFill>
                  <a:srgbClr val="0063BF"/>
                </a:solidFill>
              </a:defRPr>
            </a:pPr>
            <a:r>
              <a:rPr lang="el-GR" dirty="0" smtClean="0"/>
              <a:t>Θρεπτική αξία</a:t>
            </a:r>
            <a:endParaRPr dirty="0"/>
          </a:p>
          <a:p>
            <a:pPr algn="just" defTabSz="905255">
              <a:spcBef>
                <a:spcPts val="900"/>
              </a:spcBef>
              <a:defRPr sz="1386"/>
            </a:pPr>
            <a:r>
              <a:rPr lang="el-GR" dirty="0" smtClean="0"/>
              <a:t>Η </a:t>
            </a:r>
            <a:r>
              <a:rPr lang="el-GR" dirty="0"/>
              <a:t>ελιά πρέπει να ανυψωθεί στο ίδιο επίπεδο με άλλα είδη φρούτων: </a:t>
            </a:r>
            <a:r>
              <a:rPr lang="el-GR" b="1" dirty="0"/>
              <a:t>η καλλιέργεια της ελιάς πρέπει να νοείται ως καλλιέργεια φρούτων.</a:t>
            </a:r>
          </a:p>
          <a:p>
            <a:pPr algn="just" defTabSz="905255">
              <a:spcBef>
                <a:spcPts val="900"/>
              </a:spcBef>
              <a:defRPr sz="1386"/>
            </a:pPr>
            <a:r>
              <a:rPr lang="el-GR" b="1" dirty="0" smtClean="0"/>
              <a:t>Ο </a:t>
            </a:r>
            <a:r>
              <a:rPr lang="el-GR" b="1" dirty="0"/>
              <a:t>σχεδιασμός και η εφαρμογή κατάλληλων σχεδίων γονιμοποίησης καθίσταται ολοένα και πιο σημαντικός</a:t>
            </a:r>
            <a:r>
              <a:rPr lang="el-GR" dirty="0"/>
              <a:t> στη διαχείριση των ελαιώνων, όχι μόνο από την άποψη των τύπων των σκευασμάτων, αλλά και από την άποψη των δόσεων, των χρόνων και των μεθόδων χορήγησης των θρεπτικών συστατικών, ανάλογα με το περιβάλλον και κλιματολογικό πλαίσιο και ο στόχος που τίθεται, παρέμβαση με σύνεση στις πιο αποφασιστικές </a:t>
            </a:r>
            <a:r>
              <a:rPr lang="el-GR" dirty="0" err="1"/>
              <a:t>φαινολογικές</a:t>
            </a:r>
            <a:r>
              <a:rPr lang="el-GR" dirty="0"/>
              <a:t> φάσεις.</a:t>
            </a:r>
          </a:p>
          <a:p>
            <a:pPr algn="just" defTabSz="905255">
              <a:spcBef>
                <a:spcPts val="900"/>
              </a:spcBef>
              <a:defRPr sz="1386"/>
            </a:pPr>
            <a:endParaRPr lang="en-US" dirty="0" smtClean="0"/>
          </a:p>
          <a:p>
            <a:pPr algn="just" defTabSz="905255">
              <a:spcBef>
                <a:spcPts val="900"/>
              </a:spcBef>
              <a:defRPr sz="1386"/>
            </a:pPr>
            <a:endParaRPr dirty="0"/>
          </a:p>
        </p:txBody>
      </p:sp>
      <p:pic>
        <p:nvPicPr>
          <p:cNvPr id="136" name="Immagine 3" descr="Immagine 3"/>
          <p:cNvPicPr>
            <a:picLocks noChangeAspect="1"/>
          </p:cNvPicPr>
          <p:nvPr/>
        </p:nvPicPr>
        <p:blipFill>
          <a:blip r:embed="rId4"/>
          <a:srcRect l="3735" r="7639" b="217"/>
          <a:stretch>
            <a:fillRect/>
          </a:stretch>
        </p:blipFill>
        <p:spPr>
          <a:xfrm>
            <a:off x="899111" y="1479060"/>
            <a:ext cx="3989591" cy="3509954"/>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Immagine 6" descr="Immagine 6"/>
          <p:cNvPicPr>
            <a:picLocks noChangeAspect="1"/>
          </p:cNvPicPr>
          <p:nvPr/>
        </p:nvPicPr>
        <p:blipFill>
          <a:blip r:embed="rId2"/>
          <a:stretch>
            <a:fillRect/>
          </a:stretch>
        </p:blipFill>
        <p:spPr>
          <a:xfrm>
            <a:off x="-7646" y="5252448"/>
            <a:ext cx="9157763" cy="1606841"/>
          </a:xfrm>
          <a:prstGeom prst="rect">
            <a:avLst/>
          </a:prstGeom>
          <a:ln w="12700">
            <a:miter lim="400000"/>
          </a:ln>
        </p:spPr>
      </p:pic>
      <p:pic>
        <p:nvPicPr>
          <p:cNvPr id="139" name="Immagine 6" descr="Immagine 6"/>
          <p:cNvPicPr>
            <a:picLocks noChangeAspect="1"/>
          </p:cNvPicPr>
          <p:nvPr/>
        </p:nvPicPr>
        <p:blipFill>
          <a:blip r:embed="rId3"/>
          <a:stretch>
            <a:fillRect/>
          </a:stretch>
        </p:blipFill>
        <p:spPr>
          <a:xfrm>
            <a:off x="-3824" y="0"/>
            <a:ext cx="9157763" cy="1462281"/>
          </a:xfrm>
          <a:prstGeom prst="rect">
            <a:avLst/>
          </a:prstGeom>
          <a:ln w="12700">
            <a:miter lim="400000"/>
          </a:ln>
        </p:spPr>
      </p:pic>
      <p:sp>
        <p:nvSpPr>
          <p:cNvPr id="140" name="Titolo 7"/>
          <p:cNvSpPr txBox="1">
            <a:spLocks noGrp="1"/>
          </p:cNvSpPr>
          <p:nvPr>
            <p:ph type="ctrTitle"/>
          </p:nvPr>
        </p:nvSpPr>
        <p:spPr>
          <a:xfrm>
            <a:off x="837180" y="-2669799"/>
            <a:ext cx="6858001" cy="2387601"/>
          </a:xfrm>
          <a:prstGeom prst="rect">
            <a:avLst/>
          </a:prstGeom>
        </p:spPr>
        <p:txBody>
          <a:bodyPr/>
          <a:lstStyle/>
          <a:p>
            <a:endParaRPr/>
          </a:p>
        </p:txBody>
      </p:sp>
      <p:sp>
        <p:nvSpPr>
          <p:cNvPr id="141" name="Sottotitolo 9"/>
          <p:cNvSpPr txBox="1">
            <a:spLocks noGrp="1"/>
          </p:cNvSpPr>
          <p:nvPr>
            <p:ph type="subTitle" idx="1"/>
          </p:nvPr>
        </p:nvSpPr>
        <p:spPr>
          <a:xfrm>
            <a:off x="894522" y="1889449"/>
            <a:ext cx="7362598" cy="3773559"/>
          </a:xfrm>
          <a:prstGeom prst="rect">
            <a:avLst/>
          </a:prstGeom>
        </p:spPr>
        <p:txBody>
          <a:bodyPr>
            <a:normAutofit/>
          </a:bodyPr>
          <a:lstStyle/>
          <a:p>
            <a:pPr algn="just">
              <a:defRPr sz="1400"/>
            </a:pPr>
            <a:r>
              <a:rPr lang="el-GR" dirty="0" smtClean="0"/>
              <a:t>Είναι </a:t>
            </a:r>
            <a:r>
              <a:rPr lang="el-GR" dirty="0"/>
              <a:t>απαραίτητο να πραγματοποιηθεί μια </a:t>
            </a:r>
            <a:r>
              <a:rPr lang="el-GR" b="1" dirty="0"/>
              <a:t>χημική ανάλυση του εδάφους και μια ανάλυση του φυτικού ιστού (φύλλα)</a:t>
            </a:r>
            <a:r>
              <a:rPr lang="el-GR" dirty="0"/>
              <a:t> για τον έλεγχο της περιεκτικότητας σε θρεπτικά συστατικά του φυτού.</a:t>
            </a:r>
          </a:p>
          <a:p>
            <a:pPr algn="just">
              <a:defRPr sz="1400"/>
            </a:pPr>
            <a:r>
              <a:rPr lang="el-GR" dirty="0"/>
              <a:t>Η ανάλυση φύλλων πρέπει πάντα να πραγματοποιείται όταν ο πυρήνας σκληραίνει για να έχει ακριβή αντιστοίχιση και έγκυρα και συγκρίσιμα δεδομένα.</a:t>
            </a:r>
          </a:p>
          <a:p>
            <a:pPr algn="just">
              <a:defRPr sz="1400"/>
            </a:pPr>
            <a:endParaRPr dirty="0"/>
          </a:p>
          <a:p>
            <a:pPr algn="just">
              <a:defRPr sz="1400"/>
            </a:pPr>
            <a:r>
              <a:rPr lang="el-GR" dirty="0"/>
              <a:t>Στα πρώτα χρόνια της φύτευσης, όταν είναι σωστό ότι η βλαστική δραστηριότητα πρέπει να υπερισχύει της παραγωγικής δραστηριότητας, η ταχεία ανάπτυξη του θόλου και των ριζών των δέντρων είναι σημαντική για την προετοιμασία των φυτών για πρόωρη είσοδο στην παραγωγή. Σε αυτή τη φάση το άζωτο είναι το βασικό στοιχείο, το οποίο πρέπει να </a:t>
            </a:r>
            <a:r>
              <a:rPr lang="el-GR" dirty="0" err="1"/>
              <a:t>κλασματωθεί</a:t>
            </a:r>
            <a:r>
              <a:rPr lang="el-GR" dirty="0"/>
              <a:t> σωστά για να αποφευχθούν απώλειες.</a:t>
            </a:r>
          </a:p>
          <a:p>
            <a:pPr algn="just">
              <a:defRPr sz="1400"/>
            </a:pPr>
            <a:r>
              <a:rPr lang="el-GR" dirty="0"/>
              <a:t>Μετά από αυτήν τη φάση και για την οικονομική διάρκεια </a:t>
            </a:r>
            <a:r>
              <a:rPr lang="el-GR" dirty="0" smtClean="0"/>
              <a:t>της φυτείας ελιάς</a:t>
            </a:r>
            <a:r>
              <a:rPr lang="el-GR" dirty="0"/>
              <a:t>, ο πρωταρχικός σκοπός της γονιμοποίησης είναι να προκαλέσει και να διατηρήσει την παραγωγή και, ταυτόχρονα, να διασφαλίσει τη σταθερότητά της, μέσω της κατάλληλης επανένταξης αυτού που έχει αφαιρεθεί κατά τη διάρκεια του κύκλου καλλιέργειας.</a:t>
            </a:r>
          </a:p>
          <a:p>
            <a:pPr algn="just">
              <a:defRPr sz="1400"/>
            </a:pPr>
            <a:endParaRPr lang="en-US" dirty="0" smtClean="0"/>
          </a:p>
        </p:txBody>
      </p:sp>
    </p:spTree>
  </p:cSld>
  <p:clrMapOvr>
    <a:masterClrMapping/>
  </p:clrMapOvr>
  <p:transition spd="med"/>
</p:sld>
</file>

<file path=ppt/theme/theme1.xml><?xml version="1.0" encoding="utf-8"?>
<a:theme xmlns:a="http://schemas.openxmlformats.org/drawingml/2006/main" name="Tema di Office">
  <a:themeElements>
    <a:clrScheme name="Tema di 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Tema di Office">
      <a:majorFont>
        <a:latin typeface="Calibri"/>
        <a:ea typeface="Calibri"/>
        <a:cs typeface="Calibri"/>
      </a:majorFont>
      <a:minorFont>
        <a:latin typeface="Helvetica"/>
        <a:ea typeface="Helvetica"/>
        <a:cs typeface="Helvetica"/>
      </a:minorFont>
    </a:fontScheme>
    <a:fmtScheme name="Tema di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Tema di Office">
  <a:themeElements>
    <a:clrScheme name="Tema di 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Tema di Office">
      <a:majorFont>
        <a:latin typeface="Calibri"/>
        <a:ea typeface="Calibri"/>
        <a:cs typeface="Calibri"/>
      </a:majorFont>
      <a:minorFont>
        <a:latin typeface="Helvetica"/>
        <a:ea typeface="Helvetica"/>
        <a:cs typeface="Helvetica"/>
      </a:minorFont>
    </a:fontScheme>
    <a:fmtScheme name="Tema di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281</TotalTime>
  <Words>2590</Words>
  <Application>Microsoft Office PowerPoint</Application>
  <PresentationFormat>Προβολή στην οθόνη (4:3)</PresentationFormat>
  <Paragraphs>100</Paragraphs>
  <Slides>28</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28</vt:i4>
      </vt:variant>
    </vt:vector>
  </HeadingPairs>
  <TitlesOfParts>
    <vt:vector size="29" baseType="lpstr">
      <vt:lpstr>Tema di Office</vt:lpstr>
      <vt:lpstr>Authentic-Olive-Net Ποιότητα:  τεχνικές καλλιέργειας και παραγωγής</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OLIVE GROWING FROM CULTIVATION TO PRODUCTION</dc:title>
  <dc:creator>ΣΤΑΥΡΟΥΛΑ ΣΑΚΑΛΑΚΗ</dc:creator>
  <cp:lastModifiedBy>ssakalaki</cp:lastModifiedBy>
  <cp:revision>19</cp:revision>
  <dcterms:modified xsi:type="dcterms:W3CDTF">2021-07-15T10:34:15Z</dcterms:modified>
</cp:coreProperties>
</file>