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124" d="100"/>
          <a:sy n="124" d="100"/>
        </p:scale>
        <p:origin x="182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11" name="Titolo Testo"/>
          <p:cNvSpPr txBox="1">
            <a:spLocks noGrp="1"/>
          </p:cNvSpPr>
          <p:nvPr>
            <p:ph type="title"/>
          </p:nvPr>
        </p:nvSpPr>
        <p:spPr>
          <a:xfrm>
            <a:off x="1143000" y="1122362"/>
            <a:ext cx="6858000" cy="2387601"/>
          </a:xfrm>
          <a:prstGeom prst="rect">
            <a:avLst/>
          </a:prstGeom>
        </p:spPr>
        <p:txBody>
          <a:bodyPr anchor="b"/>
          <a:lstStyle>
            <a:lvl1pPr algn="ctr">
              <a:defRPr sz="4500"/>
            </a:lvl1pPr>
          </a:lstStyle>
          <a:p>
            <a:r>
              <a:t>Titolo Testo</a:t>
            </a:r>
          </a:p>
        </p:txBody>
      </p:sp>
      <p:sp>
        <p:nvSpPr>
          <p:cNvPr id="12" name="Corpo livello uno…"/>
          <p:cNvSpPr txBox="1">
            <a:spLocks noGrp="1"/>
          </p:cNvSpPr>
          <p:nvPr>
            <p:ph type="body" sz="quarter" idx="1"/>
          </p:nvPr>
        </p:nvSpPr>
        <p:spPr>
          <a:xfrm>
            <a:off x="1143000" y="3602037"/>
            <a:ext cx="6858000" cy="1655763"/>
          </a:xfrm>
          <a:prstGeom prst="rect">
            <a:avLst/>
          </a:prstGeom>
        </p:spPr>
        <p:txBody>
          <a:bodyPr/>
          <a:lstStyle>
            <a:lvl1pPr marL="0" indent="0" algn="ctr">
              <a:buSzTx/>
              <a:buFontTx/>
              <a:buNone/>
              <a:defRPr sz="1800"/>
            </a:lvl1pPr>
            <a:lvl2pPr marL="0" indent="342900" algn="ctr">
              <a:buSzTx/>
              <a:buFontTx/>
              <a:buNone/>
              <a:defRPr sz="1800"/>
            </a:lvl2pPr>
            <a:lvl3pPr marL="0" indent="685800" algn="ctr">
              <a:buSzTx/>
              <a:buFontTx/>
              <a:buNone/>
              <a:defRPr sz="1800"/>
            </a:lvl3pPr>
            <a:lvl4pPr marL="0" indent="1028700" algn="ctr">
              <a:buSzTx/>
              <a:buFontTx/>
              <a:buNone/>
              <a:defRPr sz="1800"/>
            </a:lvl4pPr>
            <a:lvl5pPr marL="0" indent="1371600" algn="ctr">
              <a:buSzTx/>
              <a:buFontTx/>
              <a:buNone/>
              <a:defRPr sz="1800"/>
            </a:lvl5pPr>
          </a:lstStyle>
          <a:p>
            <a:r>
              <a:t>Corpo livello uno</a:t>
            </a:r>
          </a:p>
          <a:p>
            <a:pPr lvl="1"/>
            <a:r>
              <a:t>Corpo livello due</a:t>
            </a:r>
          </a:p>
          <a:p>
            <a:pPr lvl="2"/>
            <a:r>
              <a:t>Corpo livello tre</a:t>
            </a:r>
          </a:p>
          <a:p>
            <a:pPr lvl="3"/>
            <a:r>
              <a:t>Corpo livello quattro</a:t>
            </a:r>
          </a:p>
          <a:p>
            <a:pPr lvl="4"/>
            <a:r>
              <a:t>Corpo livello cinque</a:t>
            </a:r>
          </a:p>
        </p:txBody>
      </p:sp>
      <p:sp>
        <p:nvSpPr>
          <p:cNvPr id="13"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olo e contenuto">
    <p:spTree>
      <p:nvGrpSpPr>
        <p:cNvPr id="1" name=""/>
        <p:cNvGrpSpPr/>
        <p:nvPr/>
      </p:nvGrpSpPr>
      <p:grpSpPr>
        <a:xfrm>
          <a:off x="0" y="0"/>
          <a:ext cx="0" cy="0"/>
          <a:chOff x="0" y="0"/>
          <a:chExt cx="0" cy="0"/>
        </a:xfrm>
      </p:grpSpPr>
      <p:sp>
        <p:nvSpPr>
          <p:cNvPr id="20" name="Titolo Testo"/>
          <p:cNvSpPr txBox="1">
            <a:spLocks noGrp="1"/>
          </p:cNvSpPr>
          <p:nvPr>
            <p:ph type="title"/>
          </p:nvPr>
        </p:nvSpPr>
        <p:spPr>
          <a:prstGeom prst="rect">
            <a:avLst/>
          </a:prstGeom>
        </p:spPr>
        <p:txBody>
          <a:bodyPr/>
          <a:lstStyle/>
          <a:p>
            <a:r>
              <a:t>Titolo Testo</a:t>
            </a:r>
          </a:p>
        </p:txBody>
      </p:sp>
      <p:sp>
        <p:nvSpPr>
          <p:cNvPr id="21" name="Corpo livello uno…"/>
          <p:cNvSpPr txBox="1">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22"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testazione sezione">
    <p:spTree>
      <p:nvGrpSpPr>
        <p:cNvPr id="1" name=""/>
        <p:cNvGrpSpPr/>
        <p:nvPr/>
      </p:nvGrpSpPr>
      <p:grpSpPr>
        <a:xfrm>
          <a:off x="0" y="0"/>
          <a:ext cx="0" cy="0"/>
          <a:chOff x="0" y="0"/>
          <a:chExt cx="0" cy="0"/>
        </a:xfrm>
      </p:grpSpPr>
      <p:sp>
        <p:nvSpPr>
          <p:cNvPr id="29" name="Titolo Testo"/>
          <p:cNvSpPr txBox="1">
            <a:spLocks noGrp="1"/>
          </p:cNvSpPr>
          <p:nvPr>
            <p:ph type="title"/>
          </p:nvPr>
        </p:nvSpPr>
        <p:spPr>
          <a:xfrm>
            <a:off x="623887" y="1709739"/>
            <a:ext cx="7886701" cy="2852737"/>
          </a:xfrm>
          <a:prstGeom prst="rect">
            <a:avLst/>
          </a:prstGeom>
        </p:spPr>
        <p:txBody>
          <a:bodyPr anchor="b"/>
          <a:lstStyle>
            <a:lvl1pPr>
              <a:defRPr sz="4500"/>
            </a:lvl1pPr>
          </a:lstStyle>
          <a:p>
            <a:r>
              <a:t>Titolo Testo</a:t>
            </a:r>
          </a:p>
        </p:txBody>
      </p:sp>
      <p:sp>
        <p:nvSpPr>
          <p:cNvPr id="30" name="Corpo livello uno…"/>
          <p:cNvSpPr txBox="1">
            <a:spLocks noGrp="1"/>
          </p:cNvSpPr>
          <p:nvPr>
            <p:ph type="body" sz="quarter" idx="1"/>
          </p:nvPr>
        </p:nvSpPr>
        <p:spPr>
          <a:xfrm>
            <a:off x="623887" y="4589464"/>
            <a:ext cx="7886701" cy="1500188"/>
          </a:xfrm>
          <a:prstGeom prst="rect">
            <a:avLst/>
          </a:prstGeom>
        </p:spPr>
        <p:txBody>
          <a:bodyPr/>
          <a:lstStyle>
            <a:lvl1pPr marL="0" indent="0">
              <a:buSzTx/>
              <a:buFontTx/>
              <a:buNone/>
              <a:defRPr sz="1800">
                <a:solidFill>
                  <a:srgbClr val="888888"/>
                </a:solidFill>
              </a:defRPr>
            </a:lvl1pPr>
            <a:lvl2pPr marL="0" indent="342900">
              <a:buSzTx/>
              <a:buFontTx/>
              <a:buNone/>
              <a:defRPr sz="1800">
                <a:solidFill>
                  <a:srgbClr val="888888"/>
                </a:solidFill>
              </a:defRPr>
            </a:lvl2pPr>
            <a:lvl3pPr marL="0" indent="685800">
              <a:buSzTx/>
              <a:buFontTx/>
              <a:buNone/>
              <a:defRPr sz="1800">
                <a:solidFill>
                  <a:srgbClr val="888888"/>
                </a:solidFill>
              </a:defRPr>
            </a:lvl3pPr>
            <a:lvl4pPr marL="0" indent="1028700">
              <a:buSzTx/>
              <a:buFontTx/>
              <a:buNone/>
              <a:defRPr sz="1800">
                <a:solidFill>
                  <a:srgbClr val="888888"/>
                </a:solidFill>
              </a:defRPr>
            </a:lvl4pPr>
            <a:lvl5pPr marL="0" indent="1371600">
              <a:buSzTx/>
              <a:buFontTx/>
              <a:buNone/>
              <a:defRPr sz="1800">
                <a:solidFill>
                  <a:srgbClr val="888888"/>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31"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ue contenuti">
    <p:spTree>
      <p:nvGrpSpPr>
        <p:cNvPr id="1" name=""/>
        <p:cNvGrpSpPr/>
        <p:nvPr/>
      </p:nvGrpSpPr>
      <p:grpSpPr>
        <a:xfrm>
          <a:off x="0" y="0"/>
          <a:ext cx="0" cy="0"/>
          <a:chOff x="0" y="0"/>
          <a:chExt cx="0" cy="0"/>
        </a:xfrm>
      </p:grpSpPr>
      <p:sp>
        <p:nvSpPr>
          <p:cNvPr id="38" name="Titolo Testo"/>
          <p:cNvSpPr txBox="1">
            <a:spLocks noGrp="1"/>
          </p:cNvSpPr>
          <p:nvPr>
            <p:ph type="title"/>
          </p:nvPr>
        </p:nvSpPr>
        <p:spPr>
          <a:prstGeom prst="rect">
            <a:avLst/>
          </a:prstGeom>
        </p:spPr>
        <p:txBody>
          <a:bodyPr/>
          <a:lstStyle/>
          <a:p>
            <a:r>
              <a:t>Titolo Testo</a:t>
            </a:r>
          </a:p>
        </p:txBody>
      </p:sp>
      <p:sp>
        <p:nvSpPr>
          <p:cNvPr id="39" name="Corpo livello uno…"/>
          <p:cNvSpPr txBox="1">
            <a:spLocks noGrp="1"/>
          </p:cNvSpPr>
          <p:nvPr>
            <p:ph type="body" sz="half" idx="1"/>
          </p:nvPr>
        </p:nvSpPr>
        <p:spPr>
          <a:xfrm>
            <a:off x="628650" y="1825625"/>
            <a:ext cx="3886200" cy="4351338"/>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4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nfronto">
    <p:spTree>
      <p:nvGrpSpPr>
        <p:cNvPr id="1" name=""/>
        <p:cNvGrpSpPr/>
        <p:nvPr/>
      </p:nvGrpSpPr>
      <p:grpSpPr>
        <a:xfrm>
          <a:off x="0" y="0"/>
          <a:ext cx="0" cy="0"/>
          <a:chOff x="0" y="0"/>
          <a:chExt cx="0" cy="0"/>
        </a:xfrm>
      </p:grpSpPr>
      <p:sp>
        <p:nvSpPr>
          <p:cNvPr id="47" name="Titolo Testo"/>
          <p:cNvSpPr txBox="1">
            <a:spLocks noGrp="1"/>
          </p:cNvSpPr>
          <p:nvPr>
            <p:ph type="title"/>
          </p:nvPr>
        </p:nvSpPr>
        <p:spPr>
          <a:xfrm>
            <a:off x="629841" y="365125"/>
            <a:ext cx="7886701" cy="1325564"/>
          </a:xfrm>
          <a:prstGeom prst="rect">
            <a:avLst/>
          </a:prstGeom>
        </p:spPr>
        <p:txBody>
          <a:bodyPr/>
          <a:lstStyle/>
          <a:p>
            <a:r>
              <a:t>Titolo Testo</a:t>
            </a:r>
          </a:p>
        </p:txBody>
      </p:sp>
      <p:sp>
        <p:nvSpPr>
          <p:cNvPr id="48" name="Corpo livello uno…"/>
          <p:cNvSpPr txBox="1">
            <a:spLocks noGrp="1"/>
          </p:cNvSpPr>
          <p:nvPr>
            <p:ph type="body" sz="quarter" idx="1"/>
          </p:nvPr>
        </p:nvSpPr>
        <p:spPr>
          <a:xfrm>
            <a:off x="629841" y="1681163"/>
            <a:ext cx="3868341" cy="823913"/>
          </a:xfrm>
          <a:prstGeom prst="rect">
            <a:avLst/>
          </a:prstGeom>
        </p:spPr>
        <p:txBody>
          <a:bodyPr anchor="b"/>
          <a:lstStyle>
            <a:lvl1pPr marL="0" indent="0">
              <a:buSzTx/>
              <a:buFontTx/>
              <a:buNone/>
              <a:defRPr sz="1800"/>
            </a:lvl1pPr>
            <a:lvl2pPr marL="0" indent="342900">
              <a:buSzTx/>
              <a:buFontTx/>
              <a:buNone/>
              <a:defRPr sz="1800"/>
            </a:lvl2pPr>
            <a:lvl3pPr marL="0" indent="685800">
              <a:buSzTx/>
              <a:buFontTx/>
              <a:buNone/>
              <a:defRPr sz="1800"/>
            </a:lvl3pPr>
            <a:lvl4pPr marL="0" indent="1028700">
              <a:buSzTx/>
              <a:buFontTx/>
              <a:buNone/>
              <a:defRPr sz="1800"/>
            </a:lvl4pPr>
            <a:lvl5pPr marL="0" indent="1371600">
              <a:buSzTx/>
              <a:buFontTx/>
              <a:buNone/>
              <a:defRPr sz="1800"/>
            </a:lvl5pPr>
          </a:lstStyle>
          <a:p>
            <a:r>
              <a:t>Corpo livello uno</a:t>
            </a:r>
          </a:p>
          <a:p>
            <a:pPr lvl="1"/>
            <a:r>
              <a:t>Corpo livello due</a:t>
            </a:r>
          </a:p>
          <a:p>
            <a:pPr lvl="2"/>
            <a:r>
              <a:t>Corpo livello tre</a:t>
            </a:r>
          </a:p>
          <a:p>
            <a:pPr lvl="3"/>
            <a:r>
              <a:t>Corpo livello quattro</a:t>
            </a:r>
          </a:p>
          <a:p>
            <a:pPr lvl="4"/>
            <a:r>
              <a:t>Corpo livello cinque</a:t>
            </a:r>
          </a:p>
        </p:txBody>
      </p:sp>
      <p:sp>
        <p:nvSpPr>
          <p:cNvPr id="49" name="Segnaposto testo 4"/>
          <p:cNvSpPr>
            <a:spLocks noGrp="1"/>
          </p:cNvSpPr>
          <p:nvPr>
            <p:ph type="body" sz="quarter" idx="13"/>
          </p:nvPr>
        </p:nvSpPr>
        <p:spPr>
          <a:xfrm>
            <a:off x="4629149" y="1681163"/>
            <a:ext cx="3887393" cy="823913"/>
          </a:xfrm>
          <a:prstGeom prst="rect">
            <a:avLst/>
          </a:prstGeom>
        </p:spPr>
        <p:txBody>
          <a:bodyPr anchor="b"/>
          <a:lstStyle/>
          <a:p>
            <a:pPr marL="0" indent="0">
              <a:buSzTx/>
              <a:buFontTx/>
              <a:buNone/>
              <a:defRPr sz="1800"/>
            </a:pPr>
            <a:endParaRPr/>
          </a:p>
        </p:txBody>
      </p:sp>
      <p:sp>
        <p:nvSpPr>
          <p:cNvPr id="50"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olo titolo">
    <p:spTree>
      <p:nvGrpSpPr>
        <p:cNvPr id="1" name=""/>
        <p:cNvGrpSpPr/>
        <p:nvPr/>
      </p:nvGrpSpPr>
      <p:grpSpPr>
        <a:xfrm>
          <a:off x="0" y="0"/>
          <a:ext cx="0" cy="0"/>
          <a:chOff x="0" y="0"/>
          <a:chExt cx="0" cy="0"/>
        </a:xfrm>
      </p:grpSpPr>
      <p:sp>
        <p:nvSpPr>
          <p:cNvPr id="57" name="Titolo Testo"/>
          <p:cNvSpPr txBox="1">
            <a:spLocks noGrp="1"/>
          </p:cNvSpPr>
          <p:nvPr>
            <p:ph type="title"/>
          </p:nvPr>
        </p:nvSpPr>
        <p:spPr>
          <a:prstGeom prst="rect">
            <a:avLst/>
          </a:prstGeom>
        </p:spPr>
        <p:txBody>
          <a:bodyPr/>
          <a:lstStyle/>
          <a:p>
            <a:r>
              <a:t>Titolo Testo</a:t>
            </a:r>
          </a:p>
        </p:txBody>
      </p:sp>
      <p:sp>
        <p:nvSpPr>
          <p:cNvPr id="58"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Vuota">
    <p:spTree>
      <p:nvGrpSpPr>
        <p:cNvPr id="1" name=""/>
        <p:cNvGrpSpPr/>
        <p:nvPr/>
      </p:nvGrpSpPr>
      <p:grpSpPr>
        <a:xfrm>
          <a:off x="0" y="0"/>
          <a:ext cx="0" cy="0"/>
          <a:chOff x="0" y="0"/>
          <a:chExt cx="0" cy="0"/>
        </a:xfrm>
      </p:grpSpPr>
      <p:sp>
        <p:nvSpPr>
          <p:cNvPr id="6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uto con didascalia">
    <p:spTree>
      <p:nvGrpSpPr>
        <p:cNvPr id="1" name=""/>
        <p:cNvGrpSpPr/>
        <p:nvPr/>
      </p:nvGrpSpPr>
      <p:grpSpPr>
        <a:xfrm>
          <a:off x="0" y="0"/>
          <a:ext cx="0" cy="0"/>
          <a:chOff x="0" y="0"/>
          <a:chExt cx="0" cy="0"/>
        </a:xfrm>
      </p:grpSpPr>
      <p:sp>
        <p:nvSpPr>
          <p:cNvPr id="72" name="Titolo Testo"/>
          <p:cNvSpPr txBox="1">
            <a:spLocks noGrp="1"/>
          </p:cNvSpPr>
          <p:nvPr>
            <p:ph type="title"/>
          </p:nvPr>
        </p:nvSpPr>
        <p:spPr>
          <a:xfrm>
            <a:off x="629841" y="457200"/>
            <a:ext cx="2949178" cy="1600200"/>
          </a:xfrm>
          <a:prstGeom prst="rect">
            <a:avLst/>
          </a:prstGeom>
        </p:spPr>
        <p:txBody>
          <a:bodyPr anchor="b"/>
          <a:lstStyle>
            <a:lvl1pPr>
              <a:defRPr sz="2400"/>
            </a:lvl1pPr>
          </a:lstStyle>
          <a:p>
            <a:r>
              <a:t>Titolo Testo</a:t>
            </a:r>
          </a:p>
        </p:txBody>
      </p:sp>
      <p:sp>
        <p:nvSpPr>
          <p:cNvPr id="73" name="Corpo livello uno…"/>
          <p:cNvSpPr txBox="1">
            <a:spLocks noGrp="1"/>
          </p:cNvSpPr>
          <p:nvPr>
            <p:ph type="body" sz="half" idx="1"/>
          </p:nvPr>
        </p:nvSpPr>
        <p:spPr>
          <a:xfrm>
            <a:off x="3887391" y="987425"/>
            <a:ext cx="4629151" cy="4873626"/>
          </a:xfrm>
          <a:prstGeom prst="rect">
            <a:avLst/>
          </a:prstGeom>
        </p:spPr>
        <p:txBody>
          <a:bodyPr/>
          <a:lstStyle>
            <a:lvl1pPr>
              <a:defRPr sz="2400"/>
            </a:lvl1pPr>
            <a:lvl2pPr marL="718457" indent="-261257">
              <a:defRPr sz="2400"/>
            </a:lvl2pPr>
            <a:lvl3pPr marL="1219200" indent="-304800">
              <a:defRPr sz="2400"/>
            </a:lvl3pPr>
            <a:lvl4pPr marL="1737360" indent="-365760">
              <a:defRPr sz="2400"/>
            </a:lvl4pPr>
            <a:lvl5pPr marL="2194560" indent="-365760">
              <a:defRPr sz="2400"/>
            </a:lvl5pPr>
          </a:lstStyle>
          <a:p>
            <a:r>
              <a:t>Corpo livello uno</a:t>
            </a:r>
          </a:p>
          <a:p>
            <a:pPr lvl="1"/>
            <a:r>
              <a:t>Corpo livello due</a:t>
            </a:r>
          </a:p>
          <a:p>
            <a:pPr lvl="2"/>
            <a:r>
              <a:t>Corpo livello tre</a:t>
            </a:r>
          </a:p>
          <a:p>
            <a:pPr lvl="3"/>
            <a:r>
              <a:t>Corpo livello quattro</a:t>
            </a:r>
          </a:p>
          <a:p>
            <a:pPr lvl="4"/>
            <a:r>
              <a:t>Corpo livello cinque</a:t>
            </a:r>
          </a:p>
        </p:txBody>
      </p:sp>
      <p:sp>
        <p:nvSpPr>
          <p:cNvPr id="74" name="Segnaposto testo 3"/>
          <p:cNvSpPr>
            <a:spLocks noGrp="1"/>
          </p:cNvSpPr>
          <p:nvPr>
            <p:ph type="body" sz="quarter" idx="13"/>
          </p:nvPr>
        </p:nvSpPr>
        <p:spPr>
          <a:xfrm>
            <a:off x="629840" y="2057400"/>
            <a:ext cx="2949180" cy="3811588"/>
          </a:xfrm>
          <a:prstGeom prst="rect">
            <a:avLst/>
          </a:prstGeom>
        </p:spPr>
        <p:txBody>
          <a:bodyPr/>
          <a:lstStyle/>
          <a:p>
            <a:pPr marL="0" indent="0">
              <a:buSzTx/>
              <a:buFontTx/>
              <a:buNone/>
              <a:defRPr sz="1200"/>
            </a:pPr>
            <a:endParaRPr/>
          </a:p>
        </p:txBody>
      </p:sp>
      <p:sp>
        <p:nvSpPr>
          <p:cNvPr id="7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Immagine con didascalia">
    <p:spTree>
      <p:nvGrpSpPr>
        <p:cNvPr id="1" name=""/>
        <p:cNvGrpSpPr/>
        <p:nvPr/>
      </p:nvGrpSpPr>
      <p:grpSpPr>
        <a:xfrm>
          <a:off x="0" y="0"/>
          <a:ext cx="0" cy="0"/>
          <a:chOff x="0" y="0"/>
          <a:chExt cx="0" cy="0"/>
        </a:xfrm>
      </p:grpSpPr>
      <p:sp>
        <p:nvSpPr>
          <p:cNvPr id="82" name="Titolo Testo"/>
          <p:cNvSpPr txBox="1">
            <a:spLocks noGrp="1"/>
          </p:cNvSpPr>
          <p:nvPr>
            <p:ph type="title"/>
          </p:nvPr>
        </p:nvSpPr>
        <p:spPr>
          <a:xfrm>
            <a:off x="629841" y="457200"/>
            <a:ext cx="2949178" cy="1600200"/>
          </a:xfrm>
          <a:prstGeom prst="rect">
            <a:avLst/>
          </a:prstGeom>
        </p:spPr>
        <p:txBody>
          <a:bodyPr anchor="b"/>
          <a:lstStyle>
            <a:lvl1pPr>
              <a:defRPr sz="2400"/>
            </a:lvl1pPr>
          </a:lstStyle>
          <a:p>
            <a:r>
              <a:t>Titolo Testo</a:t>
            </a:r>
          </a:p>
        </p:txBody>
      </p:sp>
      <p:sp>
        <p:nvSpPr>
          <p:cNvPr id="83" name="Segnaposto immagine 2"/>
          <p:cNvSpPr>
            <a:spLocks noGrp="1"/>
          </p:cNvSpPr>
          <p:nvPr>
            <p:ph type="pic" sz="half" idx="13"/>
          </p:nvPr>
        </p:nvSpPr>
        <p:spPr>
          <a:xfrm>
            <a:off x="3887391" y="987425"/>
            <a:ext cx="4629151" cy="4873626"/>
          </a:xfrm>
          <a:prstGeom prst="rect">
            <a:avLst/>
          </a:prstGeom>
        </p:spPr>
        <p:txBody>
          <a:bodyPr lIns="91439" rIns="91439">
            <a:noAutofit/>
          </a:bodyPr>
          <a:lstStyle/>
          <a:p>
            <a:endParaRPr/>
          </a:p>
        </p:txBody>
      </p:sp>
      <p:sp>
        <p:nvSpPr>
          <p:cNvPr id="84" name="Corpo livello uno…"/>
          <p:cNvSpPr txBox="1">
            <a:spLocks noGrp="1"/>
          </p:cNvSpPr>
          <p:nvPr>
            <p:ph type="body" sz="quarter" idx="1"/>
          </p:nvPr>
        </p:nvSpPr>
        <p:spPr>
          <a:xfrm>
            <a:off x="629841" y="2057400"/>
            <a:ext cx="2949178" cy="3811588"/>
          </a:xfrm>
          <a:prstGeom prst="rect">
            <a:avLst/>
          </a:prstGeom>
        </p:spPr>
        <p:txBody>
          <a:bodyPr/>
          <a:lstStyle>
            <a:lvl1pPr marL="0" indent="0">
              <a:buSzTx/>
              <a:buFontTx/>
              <a:buNone/>
              <a:defRPr sz="1200"/>
            </a:lvl1pPr>
            <a:lvl2pPr marL="0" indent="342900">
              <a:buSzTx/>
              <a:buFontTx/>
              <a:buNone/>
              <a:defRPr sz="1200"/>
            </a:lvl2pPr>
            <a:lvl3pPr marL="0" indent="685800">
              <a:buSzTx/>
              <a:buFontTx/>
              <a:buNone/>
              <a:defRPr sz="1200"/>
            </a:lvl3pPr>
            <a:lvl4pPr marL="0" indent="1028700">
              <a:buSzTx/>
              <a:buFontTx/>
              <a:buNone/>
              <a:defRPr sz="1200"/>
            </a:lvl4pPr>
            <a:lvl5pPr marL="0" indent="1371600">
              <a:buSzTx/>
              <a:buFontTx/>
              <a:buNone/>
              <a:defRPr sz="1200"/>
            </a:lvl5pPr>
          </a:lstStyle>
          <a:p>
            <a:r>
              <a:t>Corpo livello uno</a:t>
            </a:r>
          </a:p>
          <a:p>
            <a:pPr lvl="1"/>
            <a:r>
              <a:t>Corpo livello due</a:t>
            </a:r>
          </a:p>
          <a:p>
            <a:pPr lvl="2"/>
            <a:r>
              <a:t>Corpo livello tre</a:t>
            </a:r>
          </a:p>
          <a:p>
            <a:pPr lvl="3"/>
            <a:r>
              <a:t>Corpo livello quattro</a:t>
            </a:r>
          </a:p>
          <a:p>
            <a:pPr lvl="4"/>
            <a:r>
              <a:t>Corpo livello cinque</a:t>
            </a:r>
          </a:p>
        </p:txBody>
      </p:sp>
      <p:sp>
        <p:nvSpPr>
          <p:cNvPr id="85" name="Numero diapositiva"/>
          <p:cNvSpPr txBox="1">
            <a:spLocks noGrp="1"/>
          </p:cNvSpPr>
          <p:nvPr>
            <p:ph type="sldNum" sz="quarter" idx="2"/>
          </p:nvPr>
        </p:nvSpPr>
        <p:spPr>
          <a:prstGeom prst="rect">
            <a:avLst/>
          </a:prstGeom>
        </p:spPr>
        <p:txBody>
          <a:bodyPr/>
          <a:lstStyle/>
          <a:p>
            <a:fld id="{86CB4B4D-7CA3-9044-876B-883B54F8677D}" type="slidenum">
              <a:t>‹N›</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olo Testo"/>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Titolo Testo</a:t>
            </a:r>
          </a:p>
        </p:txBody>
      </p:sp>
      <p:sp>
        <p:nvSpPr>
          <p:cNvPr id="3" name="Corpo livello uno…"/>
          <p:cNvSpPr txBox="1">
            <a:spLocks noGrp="1"/>
          </p:cNvSpPr>
          <p:nvPr>
            <p:ph type="body" idx="1"/>
          </p:nvPr>
        </p:nvSpPr>
        <p:spPr>
          <a:xfrm>
            <a:off x="628650" y="1825625"/>
            <a:ext cx="7886700" cy="43513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txBox="1">
            <a:spLocks noGrp="1"/>
          </p:cNvSpPr>
          <p:nvPr>
            <p:ph type="sldNum" sz="quarter" idx="2"/>
          </p:nvPr>
        </p:nvSpPr>
        <p:spPr>
          <a:xfrm>
            <a:off x="8295347" y="6435956"/>
            <a:ext cx="220003" cy="205915"/>
          </a:xfrm>
          <a:prstGeom prst="rect">
            <a:avLst/>
          </a:prstGeom>
          <a:ln w="12700">
            <a:miter lim="400000"/>
          </a:ln>
        </p:spPr>
        <p:txBody>
          <a:bodyPr wrap="none" lIns="45719" rIns="45719" anchor="ctr">
            <a:spAutoFit/>
          </a:bodyPr>
          <a:lstStyle>
            <a:lvl1pPr algn="r">
              <a:defRPr sz="900">
                <a:solidFill>
                  <a:srgbClr val="888888"/>
                </a:solidFill>
              </a:defRPr>
            </a:lvl1pPr>
          </a:lstStyle>
          <a:p>
            <a:fld id="{86CB4B4D-7CA3-9044-876B-883B54F8677D}" type="slidenum">
              <a:t>‹N›</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itolo 1"/>
          <p:cNvSpPr txBox="1">
            <a:spLocks noGrp="1"/>
          </p:cNvSpPr>
          <p:nvPr>
            <p:ph type="ctrTitle"/>
          </p:nvPr>
        </p:nvSpPr>
        <p:spPr>
          <a:xfrm>
            <a:off x="1143000" y="1454635"/>
            <a:ext cx="6667500" cy="2932429"/>
          </a:xfrm>
          <a:prstGeom prst="rect">
            <a:avLst/>
          </a:prstGeom>
        </p:spPr>
        <p:txBody>
          <a:bodyPr>
            <a:normAutofit fontScale="90000"/>
          </a:bodyPr>
          <a:lstStyle/>
          <a:p>
            <a:pPr>
              <a:lnSpc>
                <a:spcPts val="4100"/>
              </a:lnSpc>
              <a:spcBef>
                <a:spcPts val="100"/>
              </a:spcBef>
              <a:defRPr sz="4900" b="1">
                <a:solidFill>
                  <a:srgbClr val="0063BF"/>
                </a:solidFill>
                <a:latin typeface="+mj-lt"/>
                <a:ea typeface="+mj-ea"/>
                <a:cs typeface="+mj-cs"/>
                <a:sym typeface="Calibri"/>
              </a:defRPr>
            </a:pPr>
            <a:br>
              <a:rPr lang="it-IT" sz="4900" dirty="0">
                <a:sym typeface="Calibri"/>
              </a:rPr>
            </a:br>
            <a:br>
              <a:rPr lang="it-IT" sz="4900" dirty="0">
                <a:sym typeface="Calibri"/>
              </a:rPr>
            </a:br>
            <a:br>
              <a:rPr lang="it-IT" sz="4900" dirty="0">
                <a:sym typeface="Calibri"/>
              </a:rPr>
            </a:br>
            <a:br>
              <a:rPr lang="it-IT" sz="4900" dirty="0">
                <a:sym typeface="Calibri"/>
              </a:rPr>
            </a:br>
            <a:br>
              <a:rPr lang="it-IT" sz="4900" dirty="0">
                <a:sym typeface="Calibri"/>
              </a:rPr>
            </a:br>
            <a:r>
              <a:rPr lang="it-IT" sz="4900" dirty="0">
                <a:sym typeface="Calibri"/>
              </a:rPr>
              <a:t>AON </a:t>
            </a:r>
            <a:r>
              <a:rPr lang="it-IT" sz="4900" dirty="0" err="1">
                <a:sym typeface="Calibri"/>
              </a:rPr>
              <a:t>quality</a:t>
            </a:r>
            <a:r>
              <a:rPr lang="it-IT" sz="4900" dirty="0">
                <a:sym typeface="Calibri"/>
              </a:rPr>
              <a:t>: </a:t>
            </a:r>
            <a:br>
              <a:rPr lang="it-IT" sz="4900" dirty="0">
                <a:sym typeface="Calibri"/>
              </a:rPr>
            </a:br>
            <a:r>
              <a:rPr lang="it-IT" sz="4900" dirty="0" err="1">
                <a:sym typeface="Calibri"/>
              </a:rPr>
              <a:t>cultivation</a:t>
            </a:r>
            <a:r>
              <a:rPr lang="it-IT" sz="4900" dirty="0">
                <a:sym typeface="Calibri"/>
              </a:rPr>
              <a:t> and production </a:t>
            </a:r>
            <a:r>
              <a:rPr lang="it-IT" sz="4900" dirty="0" err="1">
                <a:sym typeface="Calibri"/>
              </a:rPr>
              <a:t>techniques</a:t>
            </a:r>
            <a:endParaRPr sz="3600" dirty="0"/>
          </a:p>
        </p:txBody>
      </p:sp>
      <p:sp>
        <p:nvSpPr>
          <p:cNvPr id="95" name="Sottotitolo 2"/>
          <p:cNvSpPr txBox="1">
            <a:spLocks noGrp="1"/>
          </p:cNvSpPr>
          <p:nvPr>
            <p:ph type="subTitle" sz="quarter" idx="1"/>
          </p:nvPr>
        </p:nvSpPr>
        <p:spPr>
          <a:xfrm>
            <a:off x="1143000" y="2239770"/>
            <a:ext cx="6858000" cy="2510924"/>
          </a:xfrm>
          <a:prstGeom prst="rect">
            <a:avLst/>
          </a:prstGeom>
        </p:spPr>
        <p:txBody>
          <a:bodyPr/>
          <a:lstStyle/>
          <a:p>
            <a:pPr>
              <a:spcBef>
                <a:spcPts val="0"/>
              </a:spcBef>
              <a:defRPr sz="2400">
                <a:solidFill>
                  <a:srgbClr val="0063BF"/>
                </a:solidFill>
              </a:defRPr>
            </a:pPr>
            <a:endParaRPr dirty="0"/>
          </a:p>
        </p:txBody>
      </p:sp>
      <p:pic>
        <p:nvPicPr>
          <p:cNvPr id="96" name="Immagine 4" descr="Immagine 4"/>
          <p:cNvPicPr>
            <a:picLocks noChangeAspect="1"/>
          </p:cNvPicPr>
          <p:nvPr/>
        </p:nvPicPr>
        <p:blipFill>
          <a:blip r:embed="rId2"/>
          <a:stretch>
            <a:fillRect/>
          </a:stretch>
        </p:blipFill>
        <p:spPr>
          <a:xfrm>
            <a:off x="-3824" y="0"/>
            <a:ext cx="9150117" cy="1454636"/>
          </a:xfrm>
          <a:prstGeom prst="rect">
            <a:avLst/>
          </a:prstGeom>
          <a:ln w="12700">
            <a:miter lim="400000"/>
          </a:ln>
        </p:spPr>
      </p:pic>
      <p:pic>
        <p:nvPicPr>
          <p:cNvPr id="97" name="Immagine 6" descr="Immagine 6"/>
          <p:cNvPicPr>
            <a:picLocks noChangeAspect="1"/>
          </p:cNvPicPr>
          <p:nvPr/>
        </p:nvPicPr>
        <p:blipFill>
          <a:blip r:embed="rId3"/>
          <a:stretch>
            <a:fillRect/>
          </a:stretch>
        </p:blipFill>
        <p:spPr>
          <a:xfrm>
            <a:off x="-3824" y="5252448"/>
            <a:ext cx="9157763" cy="1606841"/>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4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45" name="Titolo 7"/>
          <p:cNvSpPr txBox="1">
            <a:spLocks noGrp="1"/>
          </p:cNvSpPr>
          <p:nvPr>
            <p:ph type="ctrTitle"/>
          </p:nvPr>
        </p:nvSpPr>
        <p:spPr>
          <a:xfrm>
            <a:off x="837180" y="-2669799"/>
            <a:ext cx="6858001" cy="2387601"/>
          </a:xfrm>
          <a:prstGeom prst="rect">
            <a:avLst/>
          </a:prstGeom>
        </p:spPr>
        <p:txBody>
          <a:bodyPr/>
          <a:lstStyle/>
          <a:p>
            <a:endParaRPr/>
          </a:p>
        </p:txBody>
      </p:sp>
      <p:sp>
        <p:nvSpPr>
          <p:cNvPr id="146" name="Sottotitolo 9"/>
          <p:cNvSpPr txBox="1">
            <a:spLocks noGrp="1"/>
          </p:cNvSpPr>
          <p:nvPr>
            <p:ph type="subTitle" idx="1"/>
          </p:nvPr>
        </p:nvSpPr>
        <p:spPr>
          <a:xfrm>
            <a:off x="890701" y="1660084"/>
            <a:ext cx="7362598" cy="3765914"/>
          </a:xfrm>
          <a:prstGeom prst="rect">
            <a:avLst/>
          </a:prstGeom>
        </p:spPr>
        <p:txBody>
          <a:bodyPr/>
          <a:lstStyle/>
          <a:p>
            <a:pPr algn="just">
              <a:defRPr sz="1400"/>
            </a:pPr>
            <a:r>
              <a:t>In addition to the necessary application of fertilisers through the soil, the olive tree, due to its particular anatomy, lends itself very well to the so-called </a:t>
            </a:r>
            <a:r>
              <a:rPr b="1"/>
              <a:t>foliar fertilisation</a:t>
            </a:r>
            <a:r>
              <a:t>, used to meet the needs in situations of particular requirements (micro-nutrient deficiencies) or as a supplement to soil fertilisation in the different phenological phases.</a:t>
            </a:r>
          </a:p>
          <a:p>
            <a:pPr algn="just">
              <a:defRPr sz="1400"/>
            </a:pPr>
            <a:r>
              <a:t>Micro-nutrients (e.g. boron) should be administered with foliar fertilisation at vegetative regrowth (it would be too late at pre-flowering) and possibly in post-flowering.</a:t>
            </a:r>
          </a:p>
          <a:p>
            <a:pPr algn="just">
              <a:defRPr sz="1400"/>
            </a:pPr>
            <a:r>
              <a:t>Also of increasing importance is the possibility of supplying nutrients to the plant through irrigation systems </a:t>
            </a:r>
            <a:r>
              <a:rPr b="1"/>
              <a:t>(fertigation)</a:t>
            </a:r>
            <a:r>
              <a:t>, which in addition to allowing optimal distribution maximise fertiliser efficiency, with considerable relief for sustainability. Fertigation, in fact, can ensure a better nutrient level to the plants and consequently enhance yield, oil quality and profitability.</a:t>
            </a:r>
          </a:p>
          <a:p>
            <a:pPr algn="just">
              <a:defRPr sz="1400"/>
            </a:pPr>
            <a:r>
              <a:t>Fertigation</a:t>
            </a:r>
            <a:r>
              <a:rPr b="1"/>
              <a:t> intervenes with nitrogen to stimulate sprout elongation and then with phosphorus and potassium, also during fruit set, to encourage the process of oil accumulation in the drupe</a:t>
            </a:r>
            <a:r>
              <a: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4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50" name="Titolo 7"/>
          <p:cNvSpPr txBox="1">
            <a:spLocks noGrp="1"/>
          </p:cNvSpPr>
          <p:nvPr>
            <p:ph type="ctrTitle"/>
          </p:nvPr>
        </p:nvSpPr>
        <p:spPr>
          <a:xfrm>
            <a:off x="837180" y="-2669799"/>
            <a:ext cx="6858001" cy="2387601"/>
          </a:xfrm>
          <a:prstGeom prst="rect">
            <a:avLst/>
          </a:prstGeom>
        </p:spPr>
        <p:txBody>
          <a:bodyPr/>
          <a:lstStyle/>
          <a:p>
            <a:endParaRPr/>
          </a:p>
        </p:txBody>
      </p:sp>
      <p:sp>
        <p:nvSpPr>
          <p:cNvPr id="151" name="Sottotitolo 9"/>
          <p:cNvSpPr txBox="1">
            <a:spLocks noGrp="1"/>
          </p:cNvSpPr>
          <p:nvPr>
            <p:ph type="subTitle" idx="1"/>
          </p:nvPr>
        </p:nvSpPr>
        <p:spPr>
          <a:xfrm>
            <a:off x="890699" y="3235054"/>
            <a:ext cx="7362598" cy="3765915"/>
          </a:xfrm>
          <a:prstGeom prst="rect">
            <a:avLst/>
          </a:prstGeom>
        </p:spPr>
        <p:txBody>
          <a:bodyPr/>
          <a:lstStyle/>
          <a:p>
            <a:pPr>
              <a:defRPr b="1">
                <a:solidFill>
                  <a:srgbClr val="0063BF"/>
                </a:solidFill>
              </a:defRPr>
            </a:pPr>
            <a:r>
              <a:t>Irrigation and its implications for oil characteristics</a:t>
            </a:r>
          </a:p>
          <a:p>
            <a:pPr algn="just">
              <a:spcBef>
                <a:spcPts val="500"/>
              </a:spcBef>
              <a:defRPr sz="1400"/>
            </a:pPr>
            <a:r>
              <a:rPr b="1"/>
              <a:t>The efficient use of water resources in agriculture is an imperative for improving the economic and environmental sustainability of activities</a:t>
            </a:r>
            <a:r>
              <a:t>. Mediterranean regions are characterised by high atmospheric evaporation, water scarcity and increasingly important implications of climate change. In these areas, which are characterised by an almost total lack of rainfall during the summer, rainfall varies annually from less than 400 mm to around 700 mm, which requires the use of irrigation to ensure constant quality and quantity in the olive groves.</a:t>
            </a:r>
          </a:p>
          <a:p>
            <a:pPr algn="just">
              <a:spcBef>
                <a:spcPts val="500"/>
              </a:spcBef>
              <a:defRPr sz="1400"/>
            </a:pPr>
            <a:r>
              <a:t>In traditional olive-growing areas, characterised by water scarcity, rainfall and groundwater resources are the only resources for the olive tree's water needs.</a:t>
            </a:r>
          </a:p>
        </p:txBody>
      </p:sp>
      <p:pic>
        <p:nvPicPr>
          <p:cNvPr id="152" name="Immagine 2" descr="Immagine 2"/>
          <p:cNvPicPr>
            <a:picLocks noChangeAspect="1"/>
          </p:cNvPicPr>
          <p:nvPr/>
        </p:nvPicPr>
        <p:blipFill>
          <a:blip r:embed="rId4"/>
          <a:srcRect t="49511" r="105"/>
          <a:stretch>
            <a:fillRect/>
          </a:stretch>
        </p:blipFill>
        <p:spPr>
          <a:xfrm>
            <a:off x="932748" y="1241945"/>
            <a:ext cx="7284595" cy="1976873"/>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55"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56" name="Titolo 7"/>
          <p:cNvSpPr txBox="1">
            <a:spLocks noGrp="1"/>
          </p:cNvSpPr>
          <p:nvPr>
            <p:ph type="ctrTitle"/>
          </p:nvPr>
        </p:nvSpPr>
        <p:spPr>
          <a:xfrm>
            <a:off x="837180" y="-2669799"/>
            <a:ext cx="6858001" cy="2387601"/>
          </a:xfrm>
          <a:prstGeom prst="rect">
            <a:avLst/>
          </a:prstGeom>
        </p:spPr>
        <p:txBody>
          <a:bodyPr/>
          <a:lstStyle/>
          <a:p>
            <a:endParaRPr/>
          </a:p>
        </p:txBody>
      </p:sp>
      <p:sp>
        <p:nvSpPr>
          <p:cNvPr id="157" name="Sottotitolo 9"/>
          <p:cNvSpPr txBox="1">
            <a:spLocks noGrp="1"/>
          </p:cNvSpPr>
          <p:nvPr>
            <p:ph type="subTitle" sz="half" idx="1"/>
          </p:nvPr>
        </p:nvSpPr>
        <p:spPr>
          <a:xfrm>
            <a:off x="905990" y="1835931"/>
            <a:ext cx="7332017" cy="2848454"/>
          </a:xfrm>
          <a:prstGeom prst="rect">
            <a:avLst/>
          </a:prstGeom>
        </p:spPr>
        <p:txBody>
          <a:bodyPr/>
          <a:lstStyle/>
          <a:p>
            <a:pPr algn="just">
              <a:defRPr sz="1400"/>
            </a:pPr>
            <a:r>
              <a:t>The olive tree is able to tolerate very well a scarce availability of water and for this reason for some years now we have been using the method of </a:t>
            </a:r>
            <a:r>
              <a:rPr b="1"/>
              <a:t>controlled water stress</a:t>
            </a:r>
            <a:r>
              <a:t> that allows, by intervening with watering in appropriate phases, to obtain excellent results with reductions in water resources of up to 40%. This is also thanks to a high photosynthetic capacity in dry conditions.</a:t>
            </a:r>
          </a:p>
          <a:p>
            <a:pPr algn="just">
              <a:defRPr sz="1400"/>
            </a:pPr>
            <a:r>
              <a:t>During the annual cycle there are critical periods, during which the plant needs mainly water.</a:t>
            </a:r>
          </a:p>
          <a:p>
            <a:pPr algn="just">
              <a:defRPr sz="1400"/>
            </a:pPr>
            <a:r>
              <a:t>Depending on the temperature and rainfall pattern, it is necessary to ensure optimal hydration of the plant. It is therefore important from pre-flowering to hardening of the kernel to try to restore the actual evapotranspiration, adjusting it to the Kc. The most important phenological phases are contained in this interval, as cell division takes place for the formation of the future drupe.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6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61" name="Titolo 7"/>
          <p:cNvSpPr txBox="1">
            <a:spLocks noGrp="1"/>
          </p:cNvSpPr>
          <p:nvPr>
            <p:ph type="ctrTitle"/>
          </p:nvPr>
        </p:nvSpPr>
        <p:spPr>
          <a:xfrm>
            <a:off x="837180" y="-2669799"/>
            <a:ext cx="6858001" cy="2387601"/>
          </a:xfrm>
          <a:prstGeom prst="rect">
            <a:avLst/>
          </a:prstGeom>
        </p:spPr>
        <p:txBody>
          <a:bodyPr/>
          <a:lstStyle/>
          <a:p>
            <a:endParaRPr/>
          </a:p>
        </p:txBody>
      </p:sp>
      <p:sp>
        <p:nvSpPr>
          <p:cNvPr id="162" name="Sottotitolo 9"/>
          <p:cNvSpPr txBox="1">
            <a:spLocks noGrp="1"/>
          </p:cNvSpPr>
          <p:nvPr>
            <p:ph type="subTitle" sz="half" idx="1"/>
          </p:nvPr>
        </p:nvSpPr>
        <p:spPr>
          <a:xfrm>
            <a:off x="4713439" y="1835931"/>
            <a:ext cx="3524568" cy="3597710"/>
          </a:xfrm>
          <a:prstGeom prst="rect">
            <a:avLst/>
          </a:prstGeom>
        </p:spPr>
        <p:txBody>
          <a:bodyPr/>
          <a:lstStyle/>
          <a:p>
            <a:pPr algn="just">
              <a:defRPr sz="1400"/>
            </a:pPr>
            <a:r>
              <a:rPr b="1"/>
              <a:t>Increased irrigation volumes decrease the polyphenol content leading to changes in the bitter and spicy attributes of the oil</a:t>
            </a:r>
            <a:r>
              <a:t>. Irrigation affects the fatty acid composition and increases the accumulation of secondary metabolites, which are essential for improving the organoleptic characteristics of the oil.</a:t>
            </a:r>
          </a:p>
          <a:p>
            <a:pPr algn="just">
              <a:defRPr sz="1400"/>
            </a:pPr>
            <a:r>
              <a:t>The methods of irrigation are different and must be contextualised not only to the pedo-climatic environment but also to the planting layout and the forms of cultivation chosen.</a:t>
            </a:r>
          </a:p>
        </p:txBody>
      </p:sp>
      <p:pic>
        <p:nvPicPr>
          <p:cNvPr id="163" name="Immagine 2" descr="Immagine 2"/>
          <p:cNvPicPr>
            <a:picLocks noChangeAspect="1"/>
          </p:cNvPicPr>
          <p:nvPr/>
        </p:nvPicPr>
        <p:blipFill>
          <a:blip r:embed="rId4"/>
          <a:stretch>
            <a:fillRect/>
          </a:stretch>
        </p:blipFill>
        <p:spPr>
          <a:xfrm>
            <a:off x="960274" y="1329429"/>
            <a:ext cx="3683594" cy="3916260"/>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66"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67" name="Titolo 7"/>
          <p:cNvSpPr txBox="1">
            <a:spLocks noGrp="1"/>
          </p:cNvSpPr>
          <p:nvPr>
            <p:ph type="ctrTitle"/>
          </p:nvPr>
        </p:nvSpPr>
        <p:spPr>
          <a:xfrm>
            <a:off x="837180" y="-2669799"/>
            <a:ext cx="6858001" cy="2387601"/>
          </a:xfrm>
          <a:prstGeom prst="rect">
            <a:avLst/>
          </a:prstGeom>
        </p:spPr>
        <p:txBody>
          <a:bodyPr/>
          <a:lstStyle/>
          <a:p>
            <a:endParaRPr/>
          </a:p>
        </p:txBody>
      </p:sp>
      <p:sp>
        <p:nvSpPr>
          <p:cNvPr id="168" name="Sottotitolo 9"/>
          <p:cNvSpPr txBox="1">
            <a:spLocks noGrp="1"/>
          </p:cNvSpPr>
          <p:nvPr>
            <p:ph type="subTitle" sz="half" idx="1"/>
          </p:nvPr>
        </p:nvSpPr>
        <p:spPr>
          <a:xfrm>
            <a:off x="936572" y="2212331"/>
            <a:ext cx="7270854" cy="1892898"/>
          </a:xfrm>
          <a:prstGeom prst="rect">
            <a:avLst/>
          </a:prstGeom>
        </p:spPr>
        <p:txBody>
          <a:bodyPr/>
          <a:lstStyle/>
          <a:p>
            <a:pPr algn="just">
              <a:defRPr sz="1400"/>
            </a:pPr>
            <a:r>
              <a:rPr b="1"/>
              <a:t>Localised irrigation is definitely to be preferred</a:t>
            </a:r>
            <a:r>
              <a:t>, as it offers the possibility of intervening in certain biologically critical phases for the plants (flowering, fruit set, stone hardening), allowing a significant reduction of about 25-30% in water consumption; it also allows a more uniform distribution of water over time.</a:t>
            </a:r>
          </a:p>
          <a:p>
            <a:pPr algn="just">
              <a:defRPr sz="1400"/>
            </a:pPr>
            <a:r>
              <a:t>Therefore, </a:t>
            </a:r>
            <a:r>
              <a:rPr b="1"/>
              <a:t>the critical phases in which water stress should be avoided are flowering, fruit set and fruit growth</a:t>
            </a:r>
            <a:r>
              <a:t>, following the inoliation curves (accumulation of fatty substances).</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71"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72" name="Titolo 7"/>
          <p:cNvSpPr txBox="1">
            <a:spLocks noGrp="1"/>
          </p:cNvSpPr>
          <p:nvPr>
            <p:ph type="ctrTitle"/>
          </p:nvPr>
        </p:nvSpPr>
        <p:spPr>
          <a:xfrm>
            <a:off x="837180" y="-2669799"/>
            <a:ext cx="6858001" cy="2387601"/>
          </a:xfrm>
          <a:prstGeom prst="rect">
            <a:avLst/>
          </a:prstGeom>
        </p:spPr>
        <p:txBody>
          <a:bodyPr/>
          <a:lstStyle/>
          <a:p>
            <a:endParaRPr/>
          </a:p>
        </p:txBody>
      </p:sp>
      <p:sp>
        <p:nvSpPr>
          <p:cNvPr id="173" name="Sottotitolo 9"/>
          <p:cNvSpPr txBox="1">
            <a:spLocks noGrp="1"/>
          </p:cNvSpPr>
          <p:nvPr>
            <p:ph type="subTitle" idx="1"/>
          </p:nvPr>
        </p:nvSpPr>
        <p:spPr>
          <a:xfrm>
            <a:off x="936572" y="3334446"/>
            <a:ext cx="7270854" cy="3590066"/>
          </a:xfrm>
          <a:prstGeom prst="rect">
            <a:avLst/>
          </a:prstGeom>
        </p:spPr>
        <p:txBody>
          <a:bodyPr/>
          <a:lstStyle/>
          <a:p>
            <a:pPr>
              <a:defRPr b="1">
                <a:solidFill>
                  <a:srgbClr val="0063BF"/>
                </a:solidFill>
              </a:defRPr>
            </a:pPr>
            <a:r>
              <a:t>Pruning</a:t>
            </a:r>
          </a:p>
          <a:p>
            <a:pPr algn="just">
              <a:spcBef>
                <a:spcPts val="600"/>
              </a:spcBef>
              <a:defRPr sz="1400"/>
            </a:pPr>
            <a:r>
              <a:t>Pruning, along with harvesting, </a:t>
            </a:r>
            <a:r>
              <a:rPr b="1"/>
              <a:t>is the most costly practice in olive grove management.</a:t>
            </a:r>
            <a:r>
              <a:t> </a:t>
            </a:r>
          </a:p>
          <a:p>
            <a:pPr algn="just">
              <a:lnSpc>
                <a:spcPct val="100000"/>
              </a:lnSpc>
              <a:spcBef>
                <a:spcPts val="400"/>
              </a:spcBef>
              <a:defRPr sz="1400"/>
            </a:pPr>
            <a:r>
              <a:t>It is essential to obtain the maximum photosynthetic efficiency of the foliage and must be carefully carried out in order to balance the vegetative and productive activity and to maximise fructification.</a:t>
            </a:r>
          </a:p>
          <a:p>
            <a:pPr algn="just">
              <a:lnSpc>
                <a:spcPct val="100000"/>
              </a:lnSpc>
              <a:spcBef>
                <a:spcPts val="100"/>
              </a:spcBef>
              <a:defRPr sz="1400"/>
            </a:pPr>
            <a:r>
              <a:t>Pruning must be managed rationally and is based on the harvesting system. It is also important to assess the cultivar's habit, vigour, type of buds and branches (mixed), rusticity and, therefore, sensitivity to pest attacks.</a:t>
            </a:r>
          </a:p>
        </p:txBody>
      </p:sp>
      <p:pic>
        <p:nvPicPr>
          <p:cNvPr id="174" name="Immagine 2" descr="Immagine 2"/>
          <p:cNvPicPr>
            <a:picLocks noChangeAspect="1"/>
          </p:cNvPicPr>
          <p:nvPr/>
        </p:nvPicPr>
        <p:blipFill>
          <a:blip r:embed="rId4"/>
          <a:srcRect t="23364" r="105" b="16589"/>
          <a:stretch>
            <a:fillRect/>
          </a:stretch>
        </p:blipFill>
        <p:spPr>
          <a:xfrm>
            <a:off x="955686" y="1374428"/>
            <a:ext cx="7233346" cy="1954773"/>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77"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78" name="Titolo 7"/>
          <p:cNvSpPr txBox="1">
            <a:spLocks noGrp="1"/>
          </p:cNvSpPr>
          <p:nvPr>
            <p:ph type="ctrTitle"/>
          </p:nvPr>
        </p:nvSpPr>
        <p:spPr>
          <a:xfrm>
            <a:off x="837180" y="-2669799"/>
            <a:ext cx="6858001" cy="2387601"/>
          </a:xfrm>
          <a:prstGeom prst="rect">
            <a:avLst/>
          </a:prstGeom>
        </p:spPr>
        <p:txBody>
          <a:bodyPr/>
          <a:lstStyle/>
          <a:p>
            <a:endParaRPr/>
          </a:p>
        </p:txBody>
      </p:sp>
      <p:sp>
        <p:nvSpPr>
          <p:cNvPr id="179" name="Sottotitolo 9"/>
          <p:cNvSpPr txBox="1">
            <a:spLocks noGrp="1"/>
          </p:cNvSpPr>
          <p:nvPr>
            <p:ph type="subTitle" sz="half" idx="1"/>
          </p:nvPr>
        </p:nvSpPr>
        <p:spPr>
          <a:xfrm>
            <a:off x="4568176" y="1316037"/>
            <a:ext cx="3639251" cy="5608475"/>
          </a:xfrm>
          <a:prstGeom prst="rect">
            <a:avLst/>
          </a:prstGeom>
        </p:spPr>
        <p:txBody>
          <a:bodyPr/>
          <a:lstStyle/>
          <a:p>
            <a:pPr algn="just">
              <a:defRPr sz="1400"/>
            </a:pPr>
            <a:r>
              <a:t>Dense foliage with difficult light and air penetration favour pests due to high relative humidity, while </a:t>
            </a:r>
            <a:r>
              <a:rPr b="1"/>
              <a:t>well-aired foliage considerably reduce pathogen attack</a:t>
            </a:r>
            <a:r>
              <a:t>.</a:t>
            </a:r>
          </a:p>
          <a:p>
            <a:pPr algn="just">
              <a:defRPr sz="1400"/>
            </a:pPr>
            <a:r>
              <a:t>In breeding pruning, the first objective is to design the scaffolding, providing a structure that guarantees the correct illumination of the canopy and the maximum interception of light for photosynthetic purposes (maximizing the LAI, leaf area index), a good circulation of the air and the best arrangement of fruiting shoots to facilitate harvesting.</a:t>
            </a:r>
          </a:p>
          <a:p>
            <a:pPr algn="just">
              <a:defRPr sz="1400"/>
            </a:pPr>
            <a:r>
              <a:t>In the production phase, pruning will be limited to the elimination of unsuitable shoots, balancing volumetric growth with the vegetative-productive balance of the trees.</a:t>
            </a:r>
          </a:p>
        </p:txBody>
      </p:sp>
      <p:pic>
        <p:nvPicPr>
          <p:cNvPr id="180" name="Immagine 3" descr="Immagine 3"/>
          <p:cNvPicPr>
            <a:picLocks noChangeAspect="1"/>
          </p:cNvPicPr>
          <p:nvPr/>
        </p:nvPicPr>
        <p:blipFill>
          <a:blip r:embed="rId4"/>
          <a:stretch>
            <a:fillRect/>
          </a:stretch>
        </p:blipFill>
        <p:spPr>
          <a:xfrm>
            <a:off x="922046" y="1380672"/>
            <a:ext cx="3599494" cy="3270944"/>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83"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84" name="Titolo 7"/>
          <p:cNvSpPr txBox="1">
            <a:spLocks noGrp="1"/>
          </p:cNvSpPr>
          <p:nvPr>
            <p:ph type="ctrTitle"/>
          </p:nvPr>
        </p:nvSpPr>
        <p:spPr>
          <a:xfrm>
            <a:off x="837180" y="-2669799"/>
            <a:ext cx="6858001" cy="2387601"/>
          </a:xfrm>
          <a:prstGeom prst="rect">
            <a:avLst/>
          </a:prstGeom>
        </p:spPr>
        <p:txBody>
          <a:bodyPr/>
          <a:lstStyle/>
          <a:p>
            <a:endParaRPr/>
          </a:p>
        </p:txBody>
      </p:sp>
      <p:sp>
        <p:nvSpPr>
          <p:cNvPr id="185" name="Sottotitolo 9"/>
          <p:cNvSpPr txBox="1">
            <a:spLocks noGrp="1"/>
          </p:cNvSpPr>
          <p:nvPr>
            <p:ph type="subTitle" sz="half" idx="1"/>
          </p:nvPr>
        </p:nvSpPr>
        <p:spPr>
          <a:xfrm>
            <a:off x="5317433" y="1316037"/>
            <a:ext cx="2889993" cy="4782763"/>
          </a:xfrm>
          <a:prstGeom prst="rect">
            <a:avLst/>
          </a:prstGeom>
        </p:spPr>
        <p:txBody>
          <a:bodyPr/>
          <a:lstStyle/>
          <a:p>
            <a:pPr algn="just">
              <a:defRPr sz="1400"/>
            </a:pPr>
            <a:r>
              <a:t>Pruning should be carried out consistently in order to reduce or not allow alternating production (unless other management choices are made) and should normally be done lightly each year to allow the plant to build up energy reserves and avoid imbalances.</a:t>
            </a:r>
          </a:p>
          <a:p>
            <a:pPr algn="just">
              <a:defRPr sz="1400"/>
            </a:pPr>
            <a:r>
              <a:t>In fact, if important portions of the foliage are eliminated, the plant will respond with significant suckage emissions, altering the hormonal framework to the detriment of production.</a:t>
            </a:r>
          </a:p>
        </p:txBody>
      </p:sp>
      <p:pic>
        <p:nvPicPr>
          <p:cNvPr id="186" name="Immagine 3" descr="Immagine 3"/>
          <p:cNvPicPr>
            <a:picLocks noChangeAspect="1"/>
          </p:cNvPicPr>
          <p:nvPr/>
        </p:nvPicPr>
        <p:blipFill>
          <a:blip r:embed="rId4"/>
          <a:srcRect l="1914" r="27869" b="224"/>
          <a:stretch>
            <a:fillRect/>
          </a:stretch>
        </p:blipFill>
        <p:spPr>
          <a:xfrm>
            <a:off x="946320" y="1319519"/>
            <a:ext cx="4256129" cy="3408548"/>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8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90" name="Titolo 7"/>
          <p:cNvSpPr txBox="1">
            <a:spLocks noGrp="1"/>
          </p:cNvSpPr>
          <p:nvPr>
            <p:ph type="ctrTitle"/>
          </p:nvPr>
        </p:nvSpPr>
        <p:spPr>
          <a:xfrm>
            <a:off x="837180" y="-2669799"/>
            <a:ext cx="6858001" cy="2387601"/>
          </a:xfrm>
          <a:prstGeom prst="rect">
            <a:avLst/>
          </a:prstGeom>
        </p:spPr>
        <p:txBody>
          <a:bodyPr/>
          <a:lstStyle/>
          <a:p>
            <a:endParaRPr/>
          </a:p>
        </p:txBody>
      </p:sp>
      <p:sp>
        <p:nvSpPr>
          <p:cNvPr id="191" name="Sottotitolo 9"/>
          <p:cNvSpPr txBox="1">
            <a:spLocks noGrp="1"/>
          </p:cNvSpPr>
          <p:nvPr>
            <p:ph type="subTitle" sz="half" idx="1"/>
          </p:nvPr>
        </p:nvSpPr>
        <p:spPr>
          <a:xfrm>
            <a:off x="925103" y="2478151"/>
            <a:ext cx="7293793" cy="2366790"/>
          </a:xfrm>
          <a:prstGeom prst="rect">
            <a:avLst/>
          </a:prstGeom>
        </p:spPr>
        <p:txBody>
          <a:bodyPr/>
          <a:lstStyle/>
          <a:p>
            <a:pPr algn="just">
              <a:defRPr sz="1400"/>
            </a:pPr>
            <a:r>
              <a:t>Pruning should always be managed according to the form of cultivation and the harvesting method used.</a:t>
            </a:r>
          </a:p>
          <a:p>
            <a:pPr algn="just">
              <a:defRPr sz="1400"/>
            </a:pPr>
            <a:r>
              <a:t>If it is necessary to make large cuts, it is advisable to protect them in order to avoid fungal diseases or other parasites. It is also useful to disinfect tools with solutions based on quaternary ammonium salts or sodium hypochlorite.</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9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95" name="Titolo 7"/>
          <p:cNvSpPr txBox="1">
            <a:spLocks noGrp="1"/>
          </p:cNvSpPr>
          <p:nvPr>
            <p:ph type="ctrTitle"/>
          </p:nvPr>
        </p:nvSpPr>
        <p:spPr>
          <a:xfrm>
            <a:off x="837180" y="-2669799"/>
            <a:ext cx="6858001" cy="2387601"/>
          </a:xfrm>
          <a:prstGeom prst="rect">
            <a:avLst/>
          </a:prstGeom>
        </p:spPr>
        <p:txBody>
          <a:bodyPr/>
          <a:lstStyle/>
          <a:p>
            <a:endParaRPr/>
          </a:p>
        </p:txBody>
      </p:sp>
      <p:sp>
        <p:nvSpPr>
          <p:cNvPr id="196" name="Sottotitolo 9"/>
          <p:cNvSpPr txBox="1">
            <a:spLocks noGrp="1"/>
          </p:cNvSpPr>
          <p:nvPr>
            <p:ph type="subTitle" sz="quarter" idx="1"/>
          </p:nvPr>
        </p:nvSpPr>
        <p:spPr>
          <a:xfrm>
            <a:off x="925103" y="4083703"/>
            <a:ext cx="7293793" cy="1281908"/>
          </a:xfrm>
          <a:prstGeom prst="rect">
            <a:avLst/>
          </a:prstGeom>
        </p:spPr>
        <p:txBody>
          <a:bodyPr/>
          <a:lstStyle/>
          <a:p>
            <a:pPr algn="just">
              <a:defRPr sz="1400"/>
            </a:pPr>
            <a:r>
              <a:t>Pruning should always be managed according to the form of cultivation and the harvesting method used.</a:t>
            </a:r>
          </a:p>
          <a:p>
            <a:pPr algn="just">
              <a:defRPr sz="1400"/>
            </a:pPr>
            <a:r>
              <a:t>If it is necessary to make large cuts, it is advisable to protect them in order to avoid fungal diseases or other parasites. It is also useful to disinfect tools with solutions based on quaternary ammonium salts or sodium hypochlorite.</a:t>
            </a:r>
          </a:p>
        </p:txBody>
      </p:sp>
      <p:pic>
        <p:nvPicPr>
          <p:cNvPr id="197" name="Immagine 2" descr="Immagine 2"/>
          <p:cNvPicPr>
            <a:picLocks noChangeAspect="1"/>
          </p:cNvPicPr>
          <p:nvPr/>
        </p:nvPicPr>
        <p:blipFill>
          <a:blip r:embed="rId4"/>
          <a:stretch>
            <a:fillRect/>
          </a:stretch>
        </p:blipFill>
        <p:spPr>
          <a:xfrm>
            <a:off x="2091805" y="1272750"/>
            <a:ext cx="4822772" cy="269930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0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01" name="Titolo 7"/>
          <p:cNvSpPr txBox="1">
            <a:spLocks noGrp="1"/>
          </p:cNvSpPr>
          <p:nvPr>
            <p:ph type="ctrTitle"/>
          </p:nvPr>
        </p:nvSpPr>
        <p:spPr>
          <a:xfrm>
            <a:off x="837180" y="-2669799"/>
            <a:ext cx="6858001" cy="2387601"/>
          </a:xfrm>
          <a:prstGeom prst="rect">
            <a:avLst/>
          </a:prstGeom>
        </p:spPr>
        <p:txBody>
          <a:bodyPr/>
          <a:lstStyle/>
          <a:p>
            <a:endParaRPr/>
          </a:p>
        </p:txBody>
      </p:sp>
      <p:sp>
        <p:nvSpPr>
          <p:cNvPr id="102" name="Sottotitolo 9"/>
          <p:cNvSpPr txBox="1">
            <a:spLocks noGrp="1"/>
          </p:cNvSpPr>
          <p:nvPr>
            <p:ph type="subTitle" sz="half" idx="1"/>
          </p:nvPr>
        </p:nvSpPr>
        <p:spPr>
          <a:xfrm>
            <a:off x="1143000" y="1327030"/>
            <a:ext cx="6858000" cy="3639572"/>
          </a:xfrm>
          <a:prstGeom prst="rect">
            <a:avLst/>
          </a:prstGeom>
        </p:spPr>
        <p:txBody>
          <a:bodyPr/>
          <a:lstStyle/>
          <a:p>
            <a:pPr>
              <a:defRPr b="1">
                <a:solidFill>
                  <a:srgbClr val="0063BF"/>
                </a:solidFill>
              </a:defRPr>
            </a:pPr>
            <a:r>
              <a:t>Summary</a:t>
            </a:r>
          </a:p>
          <a:p>
            <a:pPr>
              <a:lnSpc>
                <a:spcPct val="100000"/>
              </a:lnSpc>
              <a:spcBef>
                <a:spcPts val="600"/>
              </a:spcBef>
              <a:defRPr sz="1600"/>
            </a:pPr>
            <a:r>
              <a:t>Foreword</a:t>
            </a:r>
          </a:p>
          <a:p>
            <a:pPr>
              <a:lnSpc>
                <a:spcPct val="100000"/>
              </a:lnSpc>
              <a:spcBef>
                <a:spcPts val="600"/>
              </a:spcBef>
              <a:defRPr sz="1600"/>
            </a:pPr>
            <a:r>
              <a:t>Soil and  organic matter</a:t>
            </a:r>
          </a:p>
          <a:p>
            <a:pPr>
              <a:lnSpc>
                <a:spcPct val="100000"/>
              </a:lnSpc>
              <a:spcBef>
                <a:spcPts val="600"/>
              </a:spcBef>
              <a:defRPr sz="1600"/>
            </a:pPr>
            <a:r>
              <a:t>Nutrition</a:t>
            </a:r>
          </a:p>
          <a:p>
            <a:pPr>
              <a:lnSpc>
                <a:spcPct val="100000"/>
              </a:lnSpc>
              <a:spcBef>
                <a:spcPts val="600"/>
              </a:spcBef>
              <a:defRPr sz="1600"/>
            </a:pPr>
            <a:r>
              <a:t>Irrigation and its impact on oil characteristics</a:t>
            </a:r>
          </a:p>
          <a:p>
            <a:pPr>
              <a:lnSpc>
                <a:spcPct val="100000"/>
              </a:lnSpc>
              <a:spcBef>
                <a:spcPts val="600"/>
              </a:spcBef>
              <a:defRPr sz="1600"/>
            </a:pPr>
            <a:r>
              <a:t>Pruning</a:t>
            </a:r>
          </a:p>
          <a:p>
            <a:pPr>
              <a:lnSpc>
                <a:spcPct val="100000"/>
              </a:lnSpc>
              <a:spcBef>
                <a:spcPts val="600"/>
              </a:spcBef>
              <a:defRPr sz="1600"/>
            </a:pPr>
            <a:r>
              <a:t>Harvesting</a:t>
            </a:r>
          </a:p>
          <a:p>
            <a:pPr>
              <a:lnSpc>
                <a:spcPct val="100000"/>
              </a:lnSpc>
              <a:spcBef>
                <a:spcPts val="600"/>
              </a:spcBef>
              <a:defRPr sz="1600"/>
            </a:pPr>
            <a:r>
              <a:t>From field to mill</a:t>
            </a:r>
          </a:p>
          <a:p>
            <a:pPr>
              <a:lnSpc>
                <a:spcPct val="100000"/>
              </a:lnSpc>
              <a:spcBef>
                <a:spcPts val="600"/>
              </a:spcBef>
              <a:defRPr sz="1600"/>
            </a:pPr>
            <a:r>
              <a:t>Extraction techniques</a:t>
            </a:r>
          </a:p>
          <a:p>
            <a:pPr>
              <a:lnSpc>
                <a:spcPct val="100000"/>
              </a:lnSpc>
              <a:spcBef>
                <a:spcPts val="600"/>
              </a:spcBef>
              <a:defRPr sz="1600"/>
            </a:pPr>
            <a:r>
              <a:t>Plant cleaning</a:t>
            </a:r>
          </a:p>
          <a:p>
            <a:pPr>
              <a:lnSpc>
                <a:spcPct val="100000"/>
              </a:lnSpc>
              <a:spcBef>
                <a:spcPts val="600"/>
              </a:spcBef>
              <a:defRPr sz="1600"/>
            </a:pPr>
            <a:r>
              <a:t>Filtering and preserving oils</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0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01" name="Titolo 7"/>
          <p:cNvSpPr txBox="1">
            <a:spLocks noGrp="1"/>
          </p:cNvSpPr>
          <p:nvPr>
            <p:ph type="ctrTitle"/>
          </p:nvPr>
        </p:nvSpPr>
        <p:spPr>
          <a:xfrm>
            <a:off x="837180" y="-2669799"/>
            <a:ext cx="6858001" cy="2387601"/>
          </a:xfrm>
          <a:prstGeom prst="rect">
            <a:avLst/>
          </a:prstGeom>
        </p:spPr>
        <p:txBody>
          <a:bodyPr/>
          <a:lstStyle/>
          <a:p>
            <a:endParaRPr/>
          </a:p>
        </p:txBody>
      </p:sp>
      <p:sp>
        <p:nvSpPr>
          <p:cNvPr id="202" name="Sottotitolo 9"/>
          <p:cNvSpPr txBox="1">
            <a:spLocks noGrp="1"/>
          </p:cNvSpPr>
          <p:nvPr>
            <p:ph type="subTitle" sz="half" idx="1"/>
          </p:nvPr>
        </p:nvSpPr>
        <p:spPr>
          <a:xfrm>
            <a:off x="5925251" y="1216645"/>
            <a:ext cx="2293645" cy="5814903"/>
          </a:xfrm>
          <a:prstGeom prst="rect">
            <a:avLst/>
          </a:prstGeom>
        </p:spPr>
        <p:txBody>
          <a:bodyPr/>
          <a:lstStyle/>
          <a:p>
            <a:pPr>
              <a:defRPr b="1">
                <a:solidFill>
                  <a:srgbClr val="0063BF"/>
                </a:solidFill>
              </a:defRPr>
            </a:pPr>
            <a:r>
              <a:t>Harvesting</a:t>
            </a:r>
          </a:p>
          <a:p>
            <a:pPr algn="just">
              <a:defRPr sz="1400"/>
            </a:pPr>
            <a:r>
              <a:t>It should always be carried out with equipment appropriate to the planting pattern and the purpose of the drupes (table or oil).</a:t>
            </a:r>
          </a:p>
          <a:p>
            <a:pPr algn="just">
              <a:defRPr sz="1400"/>
            </a:pPr>
            <a:r>
              <a:t>It must compromise as little as possible the integrity of the drupes (not only the apparent integrity), since every blow received by the endocarp causes a break in the cell walls and affects the compartmentalisation of the organelles, which causes the activation of lipolytic enzymes and oxidative reactions.</a:t>
            </a:r>
          </a:p>
        </p:txBody>
      </p:sp>
      <p:pic>
        <p:nvPicPr>
          <p:cNvPr id="203" name="Immagine 6" descr="Immagine 6"/>
          <p:cNvPicPr>
            <a:picLocks noChangeAspect="1"/>
          </p:cNvPicPr>
          <p:nvPr/>
        </p:nvPicPr>
        <p:blipFill>
          <a:blip r:embed="rId4"/>
          <a:stretch>
            <a:fillRect/>
          </a:stretch>
        </p:blipFill>
        <p:spPr>
          <a:xfrm>
            <a:off x="922046" y="1278464"/>
            <a:ext cx="4960390" cy="3307161"/>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06" name="Immagine 6" descr="Immagine 6"/>
          <p:cNvPicPr>
            <a:picLocks noChangeAspect="1"/>
          </p:cNvPicPr>
          <p:nvPr/>
        </p:nvPicPr>
        <p:blipFill>
          <a:blip r:embed="rId3"/>
          <a:stretch>
            <a:fillRect/>
          </a:stretch>
        </p:blipFill>
        <p:spPr>
          <a:xfrm>
            <a:off x="-3824" y="-12700"/>
            <a:ext cx="9157763" cy="1462281"/>
          </a:xfrm>
          <a:prstGeom prst="rect">
            <a:avLst/>
          </a:prstGeom>
          <a:ln w="12700">
            <a:miter lim="400000"/>
          </a:ln>
        </p:spPr>
      </p:pic>
      <p:sp>
        <p:nvSpPr>
          <p:cNvPr id="207" name="Titolo 7"/>
          <p:cNvSpPr txBox="1">
            <a:spLocks noGrp="1"/>
          </p:cNvSpPr>
          <p:nvPr>
            <p:ph type="ctrTitle"/>
          </p:nvPr>
        </p:nvSpPr>
        <p:spPr>
          <a:xfrm>
            <a:off x="837180" y="-2669799"/>
            <a:ext cx="6858001" cy="2387601"/>
          </a:xfrm>
          <a:prstGeom prst="rect">
            <a:avLst/>
          </a:prstGeom>
        </p:spPr>
        <p:txBody>
          <a:bodyPr/>
          <a:lstStyle/>
          <a:p>
            <a:endParaRPr/>
          </a:p>
        </p:txBody>
      </p:sp>
      <p:sp>
        <p:nvSpPr>
          <p:cNvPr id="208" name="Sottotitolo 9"/>
          <p:cNvSpPr txBox="1">
            <a:spLocks noGrp="1"/>
          </p:cNvSpPr>
          <p:nvPr>
            <p:ph type="subTitle" sz="quarter" idx="1"/>
          </p:nvPr>
        </p:nvSpPr>
        <p:spPr>
          <a:xfrm>
            <a:off x="5061310" y="1316038"/>
            <a:ext cx="3119358" cy="3827075"/>
          </a:xfrm>
          <a:prstGeom prst="rect">
            <a:avLst/>
          </a:prstGeom>
        </p:spPr>
        <p:txBody>
          <a:bodyPr/>
          <a:lstStyle/>
          <a:p>
            <a:pPr>
              <a:defRPr b="1">
                <a:solidFill>
                  <a:srgbClr val="0063BF"/>
                </a:solidFill>
              </a:defRPr>
            </a:pPr>
            <a:r>
              <a:t>From field to mill</a:t>
            </a:r>
          </a:p>
          <a:p>
            <a:pPr algn="just">
              <a:defRPr sz="1400"/>
            </a:pPr>
            <a:r>
              <a:t>The time interval between harvesting and transfer to the mill should be as short as possible. It is also important to harvest during the coolest hours (even at night) to facilitate the continuous operation of the mill: the empty rotation of the decanter causes an increase in the temperature that is transmitted to the olive paste and detracts from certain organoleptic characteristics that should be favoured.</a:t>
            </a:r>
          </a:p>
        </p:txBody>
      </p:sp>
      <p:pic>
        <p:nvPicPr>
          <p:cNvPr id="209" name="Immagine 2" descr="Immagine 2"/>
          <p:cNvPicPr>
            <a:picLocks noChangeAspect="1"/>
          </p:cNvPicPr>
          <p:nvPr/>
        </p:nvPicPr>
        <p:blipFill>
          <a:blip r:embed="rId4"/>
          <a:srcRect t="17024" r="379" b="9365"/>
          <a:stretch>
            <a:fillRect/>
          </a:stretch>
        </p:blipFill>
        <p:spPr>
          <a:xfrm>
            <a:off x="952626" y="1314421"/>
            <a:ext cx="4012371" cy="3934813"/>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12"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13" name="Titolo 7"/>
          <p:cNvSpPr txBox="1">
            <a:spLocks noGrp="1"/>
          </p:cNvSpPr>
          <p:nvPr>
            <p:ph type="ctrTitle"/>
          </p:nvPr>
        </p:nvSpPr>
        <p:spPr>
          <a:xfrm>
            <a:off x="837180" y="-2669799"/>
            <a:ext cx="6858001" cy="2387601"/>
          </a:xfrm>
          <a:prstGeom prst="rect">
            <a:avLst/>
          </a:prstGeom>
        </p:spPr>
        <p:txBody>
          <a:bodyPr/>
          <a:lstStyle/>
          <a:p>
            <a:endParaRPr/>
          </a:p>
        </p:txBody>
      </p:sp>
      <p:sp>
        <p:nvSpPr>
          <p:cNvPr id="214" name="Sottotitolo 9"/>
          <p:cNvSpPr txBox="1">
            <a:spLocks noGrp="1"/>
          </p:cNvSpPr>
          <p:nvPr>
            <p:ph type="subTitle" sz="quarter" idx="1"/>
          </p:nvPr>
        </p:nvSpPr>
        <p:spPr>
          <a:xfrm>
            <a:off x="5458874" y="1316038"/>
            <a:ext cx="2721793" cy="4163475"/>
          </a:xfrm>
          <a:prstGeom prst="rect">
            <a:avLst/>
          </a:prstGeom>
        </p:spPr>
        <p:txBody>
          <a:bodyPr/>
          <a:lstStyle/>
          <a:p>
            <a:pPr>
              <a:defRPr b="1">
                <a:solidFill>
                  <a:srgbClr val="0063BF"/>
                </a:solidFill>
              </a:defRPr>
            </a:pPr>
            <a:r>
              <a:t>Extraction techniques</a:t>
            </a:r>
          </a:p>
          <a:p>
            <a:pPr algn="just">
              <a:defRPr sz="1400"/>
            </a:pPr>
            <a:r>
              <a:t>Olive oil production techniques have evolved continuously and are now very advanced indeed.</a:t>
            </a:r>
          </a:p>
          <a:p>
            <a:pPr algn="just">
              <a:defRPr sz="1400"/>
            </a:pPr>
            <a:r>
              <a:t>Leaving aside the obsolete system of extraction by presses, the production plants now operate "continuously" using fully mechanised systems for crushing the olives, extracting the oil from them and packaging the products.</a:t>
            </a:r>
          </a:p>
        </p:txBody>
      </p:sp>
      <p:pic>
        <p:nvPicPr>
          <p:cNvPr id="215" name="Immagine 3" descr="Immagine 3"/>
          <p:cNvPicPr>
            <a:picLocks noChangeAspect="1"/>
          </p:cNvPicPr>
          <p:nvPr/>
        </p:nvPicPr>
        <p:blipFill>
          <a:blip r:embed="rId4"/>
          <a:stretch>
            <a:fillRect/>
          </a:stretch>
        </p:blipFill>
        <p:spPr>
          <a:xfrm>
            <a:off x="967919" y="1371799"/>
            <a:ext cx="4455789" cy="3969138"/>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18"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19" name="Titolo 7"/>
          <p:cNvSpPr txBox="1">
            <a:spLocks noGrp="1"/>
          </p:cNvSpPr>
          <p:nvPr>
            <p:ph type="ctrTitle"/>
          </p:nvPr>
        </p:nvSpPr>
        <p:spPr>
          <a:xfrm>
            <a:off x="837180" y="-2669799"/>
            <a:ext cx="6858001" cy="2387601"/>
          </a:xfrm>
          <a:prstGeom prst="rect">
            <a:avLst/>
          </a:prstGeom>
        </p:spPr>
        <p:txBody>
          <a:bodyPr/>
          <a:lstStyle/>
          <a:p>
            <a:endParaRPr/>
          </a:p>
        </p:txBody>
      </p:sp>
      <p:sp>
        <p:nvSpPr>
          <p:cNvPr id="220" name="Sottotitolo 9"/>
          <p:cNvSpPr txBox="1">
            <a:spLocks noGrp="1"/>
          </p:cNvSpPr>
          <p:nvPr>
            <p:ph type="subTitle" sz="half" idx="1"/>
          </p:nvPr>
        </p:nvSpPr>
        <p:spPr>
          <a:xfrm>
            <a:off x="948039" y="2340532"/>
            <a:ext cx="7247920" cy="3031945"/>
          </a:xfrm>
          <a:prstGeom prst="rect">
            <a:avLst/>
          </a:prstGeom>
        </p:spPr>
        <p:txBody>
          <a:bodyPr/>
          <a:lstStyle>
            <a:lvl1pPr algn="just">
              <a:defRPr sz="1400"/>
            </a:lvl1pPr>
          </a:lstStyle>
          <a:p>
            <a:r>
              <a:t>The machinery used separates the olive oil from the other components through systems based on centrifugal force. As the olives are composed of (approximately) 50% water and 20% oil, the olive paste obtained from the crusher (less and less from the mill) is sent to a decanter (with a horizontal rotating axis) and the oil, being lighter, moves towards "spillage" points close to the axis of rotation, while the heavier olive pomace and vegetable water in three-phase systems, more and more abandoned, or the wet pomace in two-phase systems, are sent to the outer edge of the decanter. The oil is then filtered to remove suspended microparticles.</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23"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24" name="Titolo 7"/>
          <p:cNvSpPr txBox="1">
            <a:spLocks noGrp="1"/>
          </p:cNvSpPr>
          <p:nvPr>
            <p:ph type="ctrTitle"/>
          </p:nvPr>
        </p:nvSpPr>
        <p:spPr>
          <a:xfrm>
            <a:off x="837180" y="-2669799"/>
            <a:ext cx="6858001" cy="2387601"/>
          </a:xfrm>
          <a:prstGeom prst="rect">
            <a:avLst/>
          </a:prstGeom>
        </p:spPr>
        <p:txBody>
          <a:bodyPr/>
          <a:lstStyle/>
          <a:p>
            <a:endParaRPr/>
          </a:p>
        </p:txBody>
      </p:sp>
      <p:sp>
        <p:nvSpPr>
          <p:cNvPr id="225" name="Sottotitolo 9"/>
          <p:cNvSpPr txBox="1">
            <a:spLocks noGrp="1"/>
          </p:cNvSpPr>
          <p:nvPr>
            <p:ph type="subTitle" sz="half" idx="1"/>
          </p:nvPr>
        </p:nvSpPr>
        <p:spPr>
          <a:xfrm>
            <a:off x="4174433" y="1316037"/>
            <a:ext cx="4006234" cy="4148187"/>
          </a:xfrm>
          <a:prstGeom prst="rect">
            <a:avLst/>
          </a:prstGeom>
        </p:spPr>
        <p:txBody>
          <a:bodyPr/>
          <a:lstStyle/>
          <a:p>
            <a:pPr algn="just">
              <a:defRPr sz="1400"/>
            </a:pPr>
            <a:r>
              <a:t>The "</a:t>
            </a:r>
            <a:r>
              <a:rPr b="1"/>
              <a:t>two-phase</a:t>
            </a:r>
            <a:r>
              <a:t>" system is preferable as it certainly requires less water to be added (none at all) and this not only saves the environment but also prevents the removal of phenolic compounds, which are known to be water-soluble.</a:t>
            </a:r>
          </a:p>
          <a:p>
            <a:pPr algn="just">
              <a:defRPr sz="1400"/>
            </a:pPr>
            <a:r>
              <a:t>It is important that the humidity in the drupes is between 50 and 60% to facilitate the separation of the must oil from the olive paste.</a:t>
            </a:r>
          </a:p>
        </p:txBody>
      </p:sp>
      <p:pic>
        <p:nvPicPr>
          <p:cNvPr id="226" name="Immagine 2" descr="Immagine 2"/>
          <p:cNvPicPr>
            <a:picLocks noChangeAspect="1"/>
          </p:cNvPicPr>
          <p:nvPr/>
        </p:nvPicPr>
        <p:blipFill>
          <a:blip r:embed="rId4"/>
          <a:srcRect t="16838" r="201" b="3836"/>
          <a:stretch>
            <a:fillRect/>
          </a:stretch>
        </p:blipFill>
        <p:spPr>
          <a:xfrm>
            <a:off x="936270" y="1321856"/>
            <a:ext cx="3196710" cy="3873691"/>
          </a:xfrm>
          <a:prstGeom prst="rect">
            <a:avLst/>
          </a:prstGeom>
          <a:ln w="12700">
            <a:miter lim="400000"/>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2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30" name="Titolo 7"/>
          <p:cNvSpPr txBox="1">
            <a:spLocks noGrp="1"/>
          </p:cNvSpPr>
          <p:nvPr>
            <p:ph type="ctrTitle"/>
          </p:nvPr>
        </p:nvSpPr>
        <p:spPr>
          <a:xfrm>
            <a:off x="837180" y="-2669799"/>
            <a:ext cx="6858001" cy="2387601"/>
          </a:xfrm>
          <a:prstGeom prst="rect">
            <a:avLst/>
          </a:prstGeom>
        </p:spPr>
        <p:txBody>
          <a:bodyPr/>
          <a:lstStyle/>
          <a:p>
            <a:endParaRPr/>
          </a:p>
        </p:txBody>
      </p:sp>
      <p:sp>
        <p:nvSpPr>
          <p:cNvPr id="231" name="Sottotitolo 9"/>
          <p:cNvSpPr txBox="1">
            <a:spLocks noGrp="1"/>
          </p:cNvSpPr>
          <p:nvPr>
            <p:ph type="subTitle" sz="half" idx="1"/>
          </p:nvPr>
        </p:nvSpPr>
        <p:spPr>
          <a:xfrm>
            <a:off x="940394" y="2325242"/>
            <a:ext cx="7263211" cy="2022739"/>
          </a:xfrm>
          <a:prstGeom prst="rect">
            <a:avLst/>
          </a:prstGeom>
        </p:spPr>
        <p:txBody>
          <a:bodyPr/>
          <a:lstStyle/>
          <a:p>
            <a:pPr algn="just">
              <a:defRPr sz="1400"/>
            </a:pPr>
            <a:r>
              <a:t>In the ultra-modern continuous systems, all the extraction phases are carried out in a 'closed' system, so that oxidation levels are reduced to a minimum to </a:t>
            </a:r>
            <a:r>
              <a:rPr b="1"/>
              <a:t>safeguard the polyphenolic content</a:t>
            </a:r>
            <a:r>
              <a:t> and avoid undesirable alterations leading to the loss of organoleptic characteristics that are important for product quality.</a:t>
            </a:r>
          </a:p>
          <a:p>
            <a:pPr algn="just">
              <a:defRPr sz="1400"/>
            </a:pPr>
            <a:r>
              <a:t>Also, </a:t>
            </a:r>
            <a:r>
              <a:rPr b="1"/>
              <a:t>crushers</a:t>
            </a:r>
            <a:r>
              <a:t> are increasingly preferred to grinders (grindstones) as they determine a lower oxidative impact linked to the shorter processing times and, moreover, it is possible to act on the rotation speed of the crushers, which will translate into a difference in the characteristics of the bitter attribute, and to operate at controlled temperatures.</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3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35" name="Titolo 7"/>
          <p:cNvSpPr txBox="1">
            <a:spLocks noGrp="1"/>
          </p:cNvSpPr>
          <p:nvPr>
            <p:ph type="ctrTitle"/>
          </p:nvPr>
        </p:nvSpPr>
        <p:spPr>
          <a:xfrm>
            <a:off x="837180" y="-2669799"/>
            <a:ext cx="6858001" cy="2387601"/>
          </a:xfrm>
          <a:prstGeom prst="rect">
            <a:avLst/>
          </a:prstGeom>
        </p:spPr>
        <p:txBody>
          <a:bodyPr/>
          <a:lstStyle/>
          <a:p>
            <a:endParaRPr/>
          </a:p>
        </p:txBody>
      </p:sp>
      <p:sp>
        <p:nvSpPr>
          <p:cNvPr id="236" name="Sottotitolo 9"/>
          <p:cNvSpPr txBox="1">
            <a:spLocks noGrp="1"/>
          </p:cNvSpPr>
          <p:nvPr>
            <p:ph type="subTitle" sz="half" idx="1"/>
          </p:nvPr>
        </p:nvSpPr>
        <p:spPr>
          <a:xfrm>
            <a:off x="940394" y="2325241"/>
            <a:ext cx="7263211" cy="2932554"/>
          </a:xfrm>
          <a:prstGeom prst="rect">
            <a:avLst/>
          </a:prstGeom>
        </p:spPr>
        <p:txBody>
          <a:bodyPr/>
          <a:lstStyle/>
          <a:p>
            <a:pPr algn="just">
              <a:defRPr sz="1400"/>
            </a:pPr>
            <a:r>
              <a:t>During the </a:t>
            </a:r>
            <a:r>
              <a:rPr b="1"/>
              <a:t>milling phase</a:t>
            </a:r>
            <a:r>
              <a:t>, the coalescence of the oil droplets is favoured. It is therefore very important to keep the temperature within 20-25 degrees, which certainly leads to a reduction in the extraction coefficient, but increases the quality characteristics of the oil. The optimal milling time (depending on the type of cultivar and the rheological characteristics) is around 30 minutes.</a:t>
            </a:r>
          </a:p>
          <a:p>
            <a:pPr algn="just">
              <a:defRPr sz="1400"/>
            </a:pPr>
            <a:r>
              <a:t>In continuous systems, milling lasts longer than in traditional methods, as the oil droplets are smaller and take longer to aggregate.</a:t>
            </a:r>
          </a:p>
          <a:p>
            <a:pPr algn="just">
              <a:defRPr sz="1400"/>
            </a:pPr>
            <a:r>
              <a:t>The new mills also operate in a controlled atmosphere (nitrogen) to slow down the oxidation process.</a:t>
            </a:r>
          </a:p>
          <a:p>
            <a:pPr algn="just">
              <a:defRPr sz="1400"/>
            </a:pPr>
            <a:r>
              <a:t>When the temperature of the product is controlled and kept below 27°C at all stages of the process the olive oil produced can be labelled 'cold pressed'.</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3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40" name="Titolo 7"/>
          <p:cNvSpPr txBox="1">
            <a:spLocks noGrp="1"/>
          </p:cNvSpPr>
          <p:nvPr>
            <p:ph type="ctrTitle"/>
          </p:nvPr>
        </p:nvSpPr>
        <p:spPr>
          <a:xfrm>
            <a:off x="837180" y="-2669799"/>
            <a:ext cx="6858001" cy="2387601"/>
          </a:xfrm>
          <a:prstGeom prst="rect">
            <a:avLst/>
          </a:prstGeom>
        </p:spPr>
        <p:txBody>
          <a:bodyPr/>
          <a:lstStyle/>
          <a:p>
            <a:endParaRPr/>
          </a:p>
        </p:txBody>
      </p:sp>
      <p:sp>
        <p:nvSpPr>
          <p:cNvPr id="241" name="Sottotitolo 9"/>
          <p:cNvSpPr txBox="1">
            <a:spLocks noGrp="1"/>
          </p:cNvSpPr>
          <p:nvPr>
            <p:ph type="subTitle" sz="half" idx="1"/>
          </p:nvPr>
        </p:nvSpPr>
        <p:spPr>
          <a:xfrm>
            <a:off x="940394" y="2325241"/>
            <a:ext cx="7263211" cy="2932554"/>
          </a:xfrm>
          <a:prstGeom prst="rect">
            <a:avLst/>
          </a:prstGeom>
        </p:spPr>
        <p:txBody>
          <a:bodyPr/>
          <a:lstStyle/>
          <a:p>
            <a:pPr>
              <a:defRPr b="1">
                <a:solidFill>
                  <a:srgbClr val="0063BF"/>
                </a:solidFill>
              </a:defRPr>
            </a:pPr>
            <a:r>
              <a:t>Cleaning the equipment</a:t>
            </a:r>
          </a:p>
          <a:p>
            <a:pPr algn="just">
              <a:defRPr sz="1400"/>
            </a:pPr>
            <a:r>
              <a:t>Centrifugal separation, which is used to remove water particles, must take place in a clean machine. The separator must be cleaned </a:t>
            </a:r>
            <a:r>
              <a:rPr b="1"/>
              <a:t>at least once a week</a:t>
            </a:r>
            <a:r>
              <a:t> in order to prevent the accumulation of substances that could act as a source of contamination and alter the oil produced by fermentation defects.</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4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45" name="Titolo 7"/>
          <p:cNvSpPr txBox="1">
            <a:spLocks noGrp="1"/>
          </p:cNvSpPr>
          <p:nvPr>
            <p:ph type="ctrTitle"/>
          </p:nvPr>
        </p:nvSpPr>
        <p:spPr>
          <a:xfrm>
            <a:off x="837180" y="-2669799"/>
            <a:ext cx="6858001" cy="2387601"/>
          </a:xfrm>
          <a:prstGeom prst="rect">
            <a:avLst/>
          </a:prstGeom>
        </p:spPr>
        <p:txBody>
          <a:bodyPr/>
          <a:lstStyle/>
          <a:p>
            <a:endParaRPr/>
          </a:p>
        </p:txBody>
      </p:sp>
      <p:sp>
        <p:nvSpPr>
          <p:cNvPr id="246" name="Sottotitolo 9"/>
          <p:cNvSpPr txBox="1">
            <a:spLocks noGrp="1"/>
          </p:cNvSpPr>
          <p:nvPr>
            <p:ph type="subTitle" sz="half" idx="1"/>
          </p:nvPr>
        </p:nvSpPr>
        <p:spPr>
          <a:xfrm>
            <a:off x="940394" y="3502647"/>
            <a:ext cx="7263211" cy="2932554"/>
          </a:xfrm>
          <a:prstGeom prst="rect">
            <a:avLst/>
          </a:prstGeom>
        </p:spPr>
        <p:txBody>
          <a:bodyPr/>
          <a:lstStyle/>
          <a:p>
            <a:pPr>
              <a:defRPr b="1">
                <a:solidFill>
                  <a:srgbClr val="0063BF"/>
                </a:solidFill>
              </a:defRPr>
            </a:pPr>
            <a:r>
              <a:t>Filtration and conservation of oils</a:t>
            </a:r>
          </a:p>
          <a:p>
            <a:pPr algn="just">
              <a:spcBef>
                <a:spcPts val="500"/>
              </a:spcBef>
              <a:defRPr sz="1400"/>
            </a:pPr>
            <a:r>
              <a:rPr b="1"/>
              <a:t>Cardboard filtration</a:t>
            </a:r>
            <a:r>
              <a:t> allows the removal of impurities (mucilage, water, etc.) and makes the oils very stable, even if, when carried out in an exasperated manner, it can reduce the polyphenolic content (substances carried by the water itself) and this can be important for some varieties (probably not for Coratina), depending on the aims to be pursued.</a:t>
            </a:r>
          </a:p>
          <a:p>
            <a:pPr algn="just">
              <a:spcBef>
                <a:spcPts val="500"/>
              </a:spcBef>
              <a:defRPr sz="1400"/>
            </a:pPr>
            <a:r>
              <a:t>The oils should be stored in stainless steel containers located in temperature-controlled premises where the oxygen content in the containers can be limited or eliminated under inert gas (argon or nitrogen).</a:t>
            </a:r>
          </a:p>
        </p:txBody>
      </p:sp>
      <p:pic>
        <p:nvPicPr>
          <p:cNvPr id="247" name="Immagine 2" descr="Immagine 2"/>
          <p:cNvPicPr>
            <a:picLocks noChangeAspect="1"/>
          </p:cNvPicPr>
          <p:nvPr/>
        </p:nvPicPr>
        <p:blipFill>
          <a:blip r:embed="rId4"/>
          <a:stretch>
            <a:fillRect/>
          </a:stretch>
        </p:blipFill>
        <p:spPr>
          <a:xfrm>
            <a:off x="2240127" y="1202572"/>
            <a:ext cx="4662216" cy="2266250"/>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05"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06" name="Titolo 7"/>
          <p:cNvSpPr txBox="1">
            <a:spLocks noGrp="1"/>
          </p:cNvSpPr>
          <p:nvPr>
            <p:ph type="ctrTitle"/>
          </p:nvPr>
        </p:nvSpPr>
        <p:spPr>
          <a:xfrm>
            <a:off x="837180" y="-2669799"/>
            <a:ext cx="6858001" cy="2387601"/>
          </a:xfrm>
          <a:prstGeom prst="rect">
            <a:avLst/>
          </a:prstGeom>
        </p:spPr>
        <p:txBody>
          <a:bodyPr/>
          <a:lstStyle/>
          <a:p>
            <a:endParaRPr/>
          </a:p>
        </p:txBody>
      </p:sp>
      <p:sp>
        <p:nvSpPr>
          <p:cNvPr id="107" name="Sottotitolo 9"/>
          <p:cNvSpPr txBox="1">
            <a:spLocks noGrp="1"/>
          </p:cNvSpPr>
          <p:nvPr>
            <p:ph type="subTitle" sz="half" idx="1"/>
          </p:nvPr>
        </p:nvSpPr>
        <p:spPr>
          <a:xfrm>
            <a:off x="1135197" y="2315048"/>
            <a:ext cx="6858001" cy="2084633"/>
          </a:xfrm>
          <a:prstGeom prst="rect">
            <a:avLst/>
          </a:prstGeom>
        </p:spPr>
        <p:txBody>
          <a:bodyPr/>
          <a:lstStyle/>
          <a:p>
            <a:pPr>
              <a:defRPr b="1">
                <a:solidFill>
                  <a:srgbClr val="0063BF"/>
                </a:solidFill>
              </a:defRPr>
            </a:pPr>
            <a:r>
              <a:t>Foreword</a:t>
            </a:r>
          </a:p>
          <a:p>
            <a:pPr algn="just">
              <a:defRPr sz="1400"/>
            </a:pPr>
            <a:r>
              <a:t>The olive tree is considered a rustic species and is often grown in marginal areas. It requires </a:t>
            </a:r>
            <a:r>
              <a:rPr b="1"/>
              <a:t>specific agronomic techniques</a:t>
            </a:r>
            <a:r>
              <a:t> to enhance both its production potential and, perhaps more importantly, its quality potential.</a:t>
            </a:r>
          </a:p>
          <a:p>
            <a:pPr algn="just">
              <a:defRPr sz="1400"/>
            </a:pPr>
            <a:r>
              <a:t>Let's look at the </a:t>
            </a:r>
            <a:r>
              <a:rPr b="1"/>
              <a:t>different factors</a:t>
            </a:r>
            <a:r>
              <a:t> that need to be considered in a holistic and increasingly sustainable approach, not only from an economic point of view with cost containment, but also and above all environmentally.</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1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11" name="Titolo 7"/>
          <p:cNvSpPr txBox="1">
            <a:spLocks noGrp="1"/>
          </p:cNvSpPr>
          <p:nvPr>
            <p:ph type="ctrTitle"/>
          </p:nvPr>
        </p:nvSpPr>
        <p:spPr>
          <a:xfrm>
            <a:off x="837180" y="-2669799"/>
            <a:ext cx="6858001" cy="2387601"/>
          </a:xfrm>
          <a:prstGeom prst="rect">
            <a:avLst/>
          </a:prstGeom>
        </p:spPr>
        <p:txBody>
          <a:bodyPr/>
          <a:lstStyle/>
          <a:p>
            <a:endParaRPr/>
          </a:p>
        </p:txBody>
      </p:sp>
      <p:sp>
        <p:nvSpPr>
          <p:cNvPr id="112" name="Sottotitolo 9"/>
          <p:cNvSpPr txBox="1">
            <a:spLocks noGrp="1"/>
          </p:cNvSpPr>
          <p:nvPr>
            <p:ph type="subTitle" sz="half" idx="1"/>
          </p:nvPr>
        </p:nvSpPr>
        <p:spPr>
          <a:xfrm>
            <a:off x="1143000" y="3357383"/>
            <a:ext cx="6858000" cy="2267401"/>
          </a:xfrm>
          <a:prstGeom prst="rect">
            <a:avLst/>
          </a:prstGeom>
        </p:spPr>
        <p:txBody>
          <a:bodyPr/>
          <a:lstStyle/>
          <a:p>
            <a:pPr>
              <a:defRPr b="1">
                <a:solidFill>
                  <a:srgbClr val="0063BF"/>
                </a:solidFill>
              </a:defRPr>
            </a:pPr>
            <a:r>
              <a:t>Soil and organic matter</a:t>
            </a:r>
          </a:p>
          <a:p>
            <a:pPr algn="just">
              <a:defRPr sz="1400"/>
            </a:pPr>
            <a:r>
              <a:t>Soil is an extremely complex medium composed of an </a:t>
            </a:r>
            <a:r>
              <a:rPr b="1"/>
              <a:t>abiotic</a:t>
            </a:r>
            <a:r>
              <a:t> and a </a:t>
            </a:r>
            <a:r>
              <a:rPr b="1"/>
              <a:t>living</a:t>
            </a:r>
            <a:r>
              <a:t> fraction. A great deal of attention is now being paid to it because of its many functions, one of which is as a reservoir of plastic material for the crops it hosts.</a:t>
            </a:r>
          </a:p>
          <a:p>
            <a:pPr algn="just">
              <a:defRPr sz="1400"/>
            </a:pPr>
            <a:r>
              <a:t>Its properties are strongly influenced not only by climate but also by human activity and more or less intensive exploitation caused by poor management.</a:t>
            </a:r>
          </a:p>
        </p:txBody>
      </p:sp>
      <p:pic>
        <p:nvPicPr>
          <p:cNvPr id="113" name="Immagine 2" descr="Immagine 2"/>
          <p:cNvPicPr>
            <a:picLocks noChangeAspect="1"/>
          </p:cNvPicPr>
          <p:nvPr/>
        </p:nvPicPr>
        <p:blipFill>
          <a:blip r:embed="rId4"/>
          <a:srcRect t="5502" r="121" b="51617"/>
          <a:stretch>
            <a:fillRect/>
          </a:stretch>
        </p:blipFill>
        <p:spPr>
          <a:xfrm>
            <a:off x="1343041" y="1235925"/>
            <a:ext cx="6297366" cy="2025047"/>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16"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17" name="Titolo 7"/>
          <p:cNvSpPr txBox="1">
            <a:spLocks noGrp="1"/>
          </p:cNvSpPr>
          <p:nvPr>
            <p:ph type="ctrTitle"/>
          </p:nvPr>
        </p:nvSpPr>
        <p:spPr>
          <a:xfrm>
            <a:off x="837180" y="-2669799"/>
            <a:ext cx="6858001" cy="2387601"/>
          </a:xfrm>
          <a:prstGeom prst="rect">
            <a:avLst/>
          </a:prstGeom>
        </p:spPr>
        <p:txBody>
          <a:bodyPr/>
          <a:lstStyle/>
          <a:p>
            <a:endParaRPr/>
          </a:p>
        </p:txBody>
      </p:sp>
      <p:sp>
        <p:nvSpPr>
          <p:cNvPr id="118" name="Sottotitolo 9"/>
          <p:cNvSpPr txBox="1">
            <a:spLocks noGrp="1"/>
          </p:cNvSpPr>
          <p:nvPr>
            <p:ph type="subTitle" sz="half" idx="1"/>
          </p:nvPr>
        </p:nvSpPr>
        <p:spPr>
          <a:xfrm>
            <a:off x="1112417" y="2057650"/>
            <a:ext cx="6919164" cy="2267401"/>
          </a:xfrm>
          <a:prstGeom prst="rect">
            <a:avLst/>
          </a:prstGeom>
        </p:spPr>
        <p:txBody>
          <a:bodyPr/>
          <a:lstStyle/>
          <a:p>
            <a:pPr algn="just">
              <a:defRPr sz="1400"/>
            </a:pPr>
            <a:r>
              <a:rPr b="1"/>
              <a:t>Soil structure</a:t>
            </a:r>
            <a:r>
              <a:t> is essential for health and production-quality efficiency of plants by influencing root growth, water availability and soil gas transport.</a:t>
            </a:r>
          </a:p>
          <a:p>
            <a:pPr algn="just">
              <a:defRPr sz="1400"/>
            </a:pPr>
            <a:r>
              <a:t>Careful management of the organic matter is essential for a good soil structure, for the possibility of activating and making available nutrients in the soil, as well as increasing the water capacity of the soil.</a:t>
            </a:r>
          </a:p>
          <a:p>
            <a:pPr algn="just">
              <a:defRPr sz="1400" b="1"/>
            </a:pPr>
            <a:r>
              <a:t>The olive tree root system is concentrated in the first 40-60 cm of soil.</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21"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22" name="Titolo 7"/>
          <p:cNvSpPr txBox="1">
            <a:spLocks noGrp="1"/>
          </p:cNvSpPr>
          <p:nvPr>
            <p:ph type="ctrTitle"/>
          </p:nvPr>
        </p:nvSpPr>
        <p:spPr>
          <a:xfrm>
            <a:off x="837180" y="-2669799"/>
            <a:ext cx="6858001" cy="2387601"/>
          </a:xfrm>
          <a:prstGeom prst="rect">
            <a:avLst/>
          </a:prstGeom>
        </p:spPr>
        <p:txBody>
          <a:bodyPr/>
          <a:lstStyle/>
          <a:p>
            <a:endParaRPr/>
          </a:p>
        </p:txBody>
      </p:sp>
      <p:sp>
        <p:nvSpPr>
          <p:cNvPr id="123" name="Sottotitolo 9"/>
          <p:cNvSpPr txBox="1">
            <a:spLocks noGrp="1"/>
          </p:cNvSpPr>
          <p:nvPr>
            <p:ph type="subTitle" sz="half" idx="1"/>
          </p:nvPr>
        </p:nvSpPr>
        <p:spPr>
          <a:xfrm>
            <a:off x="3513099" y="1461303"/>
            <a:ext cx="4747846" cy="3903532"/>
          </a:xfrm>
          <a:prstGeom prst="rect">
            <a:avLst/>
          </a:prstGeom>
        </p:spPr>
        <p:txBody>
          <a:bodyPr/>
          <a:lstStyle/>
          <a:p>
            <a:pPr algn="just">
              <a:defRPr sz="1400"/>
            </a:pPr>
            <a:r>
              <a:rPr b="1"/>
              <a:t>Soil management</a:t>
            </a:r>
            <a:r>
              <a:t> requires a series of analyses </a:t>
            </a:r>
            <a:r>
              <a:rPr b="1"/>
              <a:t>at least once a year</a:t>
            </a:r>
            <a:r>
              <a:t> to determine the nutritional status of it, to check for any nutritional deficiencies, excesses or imbalances as well as the actual availability of nutrients during the most important </a:t>
            </a:r>
            <a:r>
              <a:rPr b="1"/>
              <a:t>phenological phases</a:t>
            </a:r>
            <a:r>
              <a:t> of the olive tree and particular characteristics of pH and electrical conductivity or salinity.</a:t>
            </a:r>
          </a:p>
          <a:p>
            <a:pPr algn="just">
              <a:defRPr sz="1400"/>
            </a:pPr>
            <a:r>
              <a:t>More and more attention is being paid to </a:t>
            </a:r>
            <a:r>
              <a:rPr b="1"/>
              <a:t>tilling</a:t>
            </a:r>
            <a:r>
              <a:t>, which in the case of olive groves consists of deeper tilling in the autumn to increase the water reserve and to bury phospho-potassium fertilisers, while during the spring-summer period efforts are made to reduce evaporation and control pest weeds.</a:t>
            </a:r>
          </a:p>
          <a:p>
            <a:pPr algn="just">
              <a:defRPr sz="1400"/>
            </a:pPr>
            <a:r>
              <a:rPr b="1"/>
              <a:t>The best working technique</a:t>
            </a:r>
            <a:r>
              <a:t>, in addition to involving an obvious reduction in costs, </a:t>
            </a:r>
            <a:r>
              <a:rPr b="1"/>
              <a:t>must aim at the conservation</a:t>
            </a:r>
            <a:r>
              <a:t>, if not the increase with innovative agronomic practices, of an adequate production level of crops, fertility and conservation (reduction or cancellation of leaching or erosive phenomena) of the soil.</a:t>
            </a:r>
          </a:p>
        </p:txBody>
      </p:sp>
      <p:pic>
        <p:nvPicPr>
          <p:cNvPr id="124" name="Immagine 3" descr="Immagine 3"/>
          <p:cNvPicPr>
            <a:picLocks noChangeAspect="1"/>
          </p:cNvPicPr>
          <p:nvPr/>
        </p:nvPicPr>
        <p:blipFill>
          <a:blip r:embed="rId4"/>
          <a:stretch>
            <a:fillRect/>
          </a:stretch>
        </p:blipFill>
        <p:spPr>
          <a:xfrm>
            <a:off x="990855" y="1505346"/>
            <a:ext cx="2422091" cy="1752449"/>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27"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28" name="Titolo 7"/>
          <p:cNvSpPr txBox="1">
            <a:spLocks noGrp="1"/>
          </p:cNvSpPr>
          <p:nvPr>
            <p:ph type="ctrTitle"/>
          </p:nvPr>
        </p:nvSpPr>
        <p:spPr>
          <a:xfrm>
            <a:off x="837180" y="-2669799"/>
            <a:ext cx="6858001" cy="2387601"/>
          </a:xfrm>
          <a:prstGeom prst="rect">
            <a:avLst/>
          </a:prstGeom>
        </p:spPr>
        <p:txBody>
          <a:bodyPr/>
          <a:lstStyle/>
          <a:p>
            <a:endParaRPr/>
          </a:p>
        </p:txBody>
      </p:sp>
      <p:sp>
        <p:nvSpPr>
          <p:cNvPr id="129" name="Sottotitolo 9"/>
          <p:cNvSpPr txBox="1">
            <a:spLocks noGrp="1"/>
          </p:cNvSpPr>
          <p:nvPr>
            <p:ph type="subTitle" sz="half" idx="1"/>
          </p:nvPr>
        </p:nvSpPr>
        <p:spPr>
          <a:xfrm>
            <a:off x="4507012" y="1461303"/>
            <a:ext cx="3753933" cy="3903532"/>
          </a:xfrm>
          <a:prstGeom prst="rect">
            <a:avLst/>
          </a:prstGeom>
        </p:spPr>
        <p:txBody>
          <a:bodyPr/>
          <a:lstStyle/>
          <a:p>
            <a:pPr algn="just">
              <a:defRPr sz="1400"/>
            </a:pPr>
            <a:r>
              <a:t>An increasingly important method, where the right water supply is available, is the technique of controlled grassing, which has many positive effects on the management of the olive grove.</a:t>
            </a:r>
          </a:p>
          <a:p>
            <a:pPr algn="just">
              <a:defRPr sz="1400"/>
            </a:pPr>
            <a:r>
              <a:rPr b="1"/>
              <a:t>Controlled grassing</a:t>
            </a:r>
            <a:r>
              <a:t>, on the one hand, and not resorting to exasperated working of the soil, which mineralises the organic matter, compromising the structure and therefore the functionality of the roots, makes it possible to achieve a good phenolic content in the oils. In fact, this is a direct function of the stresses to which the plant is subjected: by reducing the return of evapotranspiration, the turf competes with the olive tree for water and this controlled stress, within certain limits, has an important value in the sensory profile of the oils.</a:t>
            </a:r>
          </a:p>
        </p:txBody>
      </p:sp>
      <p:pic>
        <p:nvPicPr>
          <p:cNvPr id="130" name="Immagine 3" descr="Immagine 3"/>
          <p:cNvPicPr>
            <a:picLocks noChangeAspect="1"/>
          </p:cNvPicPr>
          <p:nvPr/>
        </p:nvPicPr>
        <p:blipFill>
          <a:blip r:embed="rId4"/>
          <a:srcRect l="25228" r="48973" b="633"/>
          <a:stretch>
            <a:fillRect/>
          </a:stretch>
        </p:blipFill>
        <p:spPr>
          <a:xfrm>
            <a:off x="969446" y="1496787"/>
            <a:ext cx="3459309" cy="3605341"/>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33"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34" name="Titolo 7"/>
          <p:cNvSpPr txBox="1">
            <a:spLocks noGrp="1"/>
          </p:cNvSpPr>
          <p:nvPr>
            <p:ph type="ctrTitle"/>
          </p:nvPr>
        </p:nvSpPr>
        <p:spPr>
          <a:xfrm>
            <a:off x="837180" y="-2669799"/>
            <a:ext cx="6858001" cy="2387601"/>
          </a:xfrm>
          <a:prstGeom prst="rect">
            <a:avLst/>
          </a:prstGeom>
        </p:spPr>
        <p:txBody>
          <a:bodyPr/>
          <a:lstStyle/>
          <a:p>
            <a:r>
              <a:t>\\</a:t>
            </a:r>
          </a:p>
        </p:txBody>
      </p:sp>
      <p:sp>
        <p:nvSpPr>
          <p:cNvPr id="135" name="Sottotitolo 9"/>
          <p:cNvSpPr txBox="1">
            <a:spLocks noGrp="1"/>
          </p:cNvSpPr>
          <p:nvPr>
            <p:ph type="subTitle" sz="quarter" idx="1"/>
          </p:nvPr>
        </p:nvSpPr>
        <p:spPr>
          <a:xfrm>
            <a:off x="5011616" y="1461302"/>
            <a:ext cx="3203457" cy="3765915"/>
          </a:xfrm>
          <a:prstGeom prst="rect">
            <a:avLst/>
          </a:prstGeom>
        </p:spPr>
        <p:txBody>
          <a:bodyPr/>
          <a:lstStyle/>
          <a:p>
            <a:pPr defTabSz="905255">
              <a:spcBef>
                <a:spcPts val="900"/>
              </a:spcBef>
              <a:defRPr sz="1782" b="1">
                <a:solidFill>
                  <a:srgbClr val="0063BF"/>
                </a:solidFill>
              </a:defRPr>
            </a:pPr>
            <a:r>
              <a:t>Nutrition</a:t>
            </a:r>
          </a:p>
          <a:p>
            <a:pPr algn="just" defTabSz="905255">
              <a:spcBef>
                <a:spcPts val="900"/>
              </a:spcBef>
              <a:defRPr sz="1386"/>
            </a:pPr>
            <a:r>
              <a:t>The olive tree must be elevated to the same level as other fruit species: </a:t>
            </a:r>
            <a:r>
              <a:rPr b="1"/>
              <a:t>olive growing should be understood as fruit growing</a:t>
            </a:r>
            <a:r>
              <a:t>.</a:t>
            </a:r>
          </a:p>
          <a:p>
            <a:pPr algn="just" defTabSz="905255">
              <a:spcBef>
                <a:spcPts val="900"/>
              </a:spcBef>
              <a:defRPr sz="1386"/>
            </a:pPr>
            <a:r>
              <a:t>The </a:t>
            </a:r>
            <a:r>
              <a:rPr b="1"/>
              <a:t>planning and implementation of adequate fertilisation plans is becoming increasingly important</a:t>
            </a:r>
            <a:r>
              <a:t> in the management of olive groves, not only in terms of the types of formulations, but also in terms of the doses, times and methods of administration of the nutrients, depending on the environmental and climatic context and the objective that is being set, intervening wisely in the most decisive phenological phases.</a:t>
            </a:r>
          </a:p>
        </p:txBody>
      </p:sp>
      <p:pic>
        <p:nvPicPr>
          <p:cNvPr id="136" name="Immagine 3" descr="Immagine 3"/>
          <p:cNvPicPr>
            <a:picLocks noChangeAspect="1"/>
          </p:cNvPicPr>
          <p:nvPr/>
        </p:nvPicPr>
        <p:blipFill>
          <a:blip r:embed="rId4"/>
          <a:srcRect l="3735" r="7639" b="217"/>
          <a:stretch>
            <a:fillRect/>
          </a:stretch>
        </p:blipFill>
        <p:spPr>
          <a:xfrm>
            <a:off x="899111" y="1479060"/>
            <a:ext cx="3989591" cy="350995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3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40" name="Titolo 7"/>
          <p:cNvSpPr txBox="1">
            <a:spLocks noGrp="1"/>
          </p:cNvSpPr>
          <p:nvPr>
            <p:ph type="ctrTitle"/>
          </p:nvPr>
        </p:nvSpPr>
        <p:spPr>
          <a:xfrm>
            <a:off x="837180" y="-2669799"/>
            <a:ext cx="6858001" cy="2387601"/>
          </a:xfrm>
          <a:prstGeom prst="rect">
            <a:avLst/>
          </a:prstGeom>
        </p:spPr>
        <p:txBody>
          <a:bodyPr/>
          <a:lstStyle/>
          <a:p>
            <a:endParaRPr/>
          </a:p>
        </p:txBody>
      </p:sp>
      <p:sp>
        <p:nvSpPr>
          <p:cNvPr id="141" name="Sottotitolo 9"/>
          <p:cNvSpPr txBox="1">
            <a:spLocks noGrp="1"/>
          </p:cNvSpPr>
          <p:nvPr>
            <p:ph type="subTitle" idx="1"/>
          </p:nvPr>
        </p:nvSpPr>
        <p:spPr>
          <a:xfrm>
            <a:off x="894522" y="1889449"/>
            <a:ext cx="7362598" cy="3773559"/>
          </a:xfrm>
          <a:prstGeom prst="rect">
            <a:avLst/>
          </a:prstGeom>
        </p:spPr>
        <p:txBody>
          <a:bodyPr/>
          <a:lstStyle/>
          <a:p>
            <a:pPr algn="just">
              <a:defRPr sz="1400"/>
            </a:pPr>
            <a:r>
              <a:t>It is essential to carry out a </a:t>
            </a:r>
            <a:r>
              <a:rPr b="1"/>
              <a:t>chemical analysis of the soil and an analysis of the plant tissue (leaves) </a:t>
            </a:r>
            <a:r>
              <a:t>to check the nutrient content of the plant.</a:t>
            </a:r>
          </a:p>
          <a:p>
            <a:pPr algn="just">
              <a:defRPr sz="1400"/>
            </a:pPr>
            <a:r>
              <a:t>Leaf analysis should always be carried out when the kernel hardens in order to have an exact match and valid and comparable data.</a:t>
            </a:r>
          </a:p>
          <a:p>
            <a:pPr algn="just">
              <a:defRPr sz="1400"/>
            </a:pPr>
            <a:r>
              <a:t>In the first few years of planting, when it is right that vegetative activity should prevail over productive activity, rapid growth of the canopy and tree roots is important to prepare the plants for early entry into production. In this phase nitrogen is the essential element, which must be properly fractionated to avoid losses.</a:t>
            </a:r>
          </a:p>
          <a:p>
            <a:pPr algn="just">
              <a:defRPr sz="1400"/>
            </a:pPr>
            <a:r>
              <a:t>After this phase and for the economic duration of the olive plantation, the primary purpose of fertilisation is to induce and sustain production and, at the same time, ensure its constancy, through appropriate reintegration of what has been removed during the cultivation cycle.</a:t>
            </a:r>
          </a:p>
        </p:txBody>
      </p:sp>
    </p:spTree>
  </p:cSld>
  <p:clrMapOvr>
    <a:masterClrMapping/>
  </p:clrMapOvr>
  <p:transition spd="med"/>
</p:sld>
</file>

<file path=ppt/theme/theme1.xml><?xml version="1.0" encoding="utf-8"?>
<a:theme xmlns:a="http://schemas.openxmlformats.org/drawingml/2006/main" name="Tema di Office">
  <a:themeElements>
    <a:clrScheme name="Tema di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Tema di Office">
      <a:majorFont>
        <a:latin typeface="Calibri"/>
        <a:ea typeface="Calibri"/>
        <a:cs typeface="Calibri"/>
      </a:majorFont>
      <a:minorFont>
        <a:latin typeface="Helvetica"/>
        <a:ea typeface="Helvetica"/>
        <a:cs typeface="Helvetica"/>
      </a:minorFont>
    </a:fontScheme>
    <a:fmtScheme name="Tema di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ema di Office">
  <a:themeElements>
    <a:clrScheme name="Tema di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Tema di Office">
      <a:majorFont>
        <a:latin typeface="Calibri"/>
        <a:ea typeface="Calibri"/>
        <a:cs typeface="Calibri"/>
      </a:majorFont>
      <a:minorFont>
        <a:latin typeface="Helvetica"/>
        <a:ea typeface="Helvetica"/>
        <a:cs typeface="Helvetica"/>
      </a:minorFont>
    </a:fontScheme>
    <a:fmtScheme name="Tema di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2665</Words>
  <Application>Microsoft Macintosh PowerPoint</Application>
  <PresentationFormat>Presentazione su schermo (4:3)</PresentationFormat>
  <Paragraphs>83</Paragraphs>
  <Slides>28</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28</vt:i4>
      </vt:variant>
    </vt:vector>
  </HeadingPairs>
  <TitlesOfParts>
    <vt:vector size="32" baseType="lpstr">
      <vt:lpstr>Arial</vt:lpstr>
      <vt:lpstr>Calibri</vt:lpstr>
      <vt:lpstr>Calibri Light</vt:lpstr>
      <vt:lpstr>Tema di Office</vt:lpstr>
      <vt:lpstr>     AON quality:  cultivation and production techniques</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OLIVE GROWING FROM CULTIVATION TO PRODUCTION</dc:title>
  <cp:lastModifiedBy>Microsoft Office User</cp:lastModifiedBy>
  <cp:revision>2</cp:revision>
  <dcterms:modified xsi:type="dcterms:W3CDTF">2021-06-30T14:16:47Z</dcterms:modified>
</cp:coreProperties>
</file>