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Layouts/slideLayout1.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Lst>
  <p:sldSz cx="100711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1pPr>
    <a:lvl2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2pPr>
    <a:lvl3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3pPr>
    <a:lvl4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4pPr>
    <a:lvl5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5pPr>
    <a:lvl6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6pPr>
    <a:lvl7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7pPr>
    <a:lvl8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8pPr>
    <a:lvl9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ECDD"/>
          </a:solidFill>
        </a:fill>
      </a:tcStyle>
    </a:wholeTbl>
    <a:band2H>
      <a:tcTxStyle b="def" i="def"/>
      <a:tcStyle>
        <a:tcBdr/>
        <a:fill>
          <a:solidFill>
            <a:srgbClr val="E6F6EF"/>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Arial"/>
          <a:ea typeface="Arial"/>
          <a:cs typeface="Arial"/>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32" name="Shape 32"/>
          <p:cNvSpPr/>
          <p:nvPr>
            <p:ph type="sldImg"/>
          </p:nvPr>
        </p:nvSpPr>
        <p:spPr>
          <a:xfrm>
            <a:off x="1143000" y="685800"/>
            <a:ext cx="4572000" cy="3429000"/>
          </a:xfrm>
          <a:prstGeom prst="rect">
            <a:avLst/>
          </a:prstGeom>
        </p:spPr>
        <p:txBody>
          <a:bodyPr/>
          <a:lstStyle/>
          <a:p>
            <a:pPr/>
          </a:p>
        </p:txBody>
      </p:sp>
      <p:sp>
        <p:nvSpPr>
          <p:cNvPr id="33" name="Shape 3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49262" latinLnBrk="0">
      <a:spcBef>
        <a:spcPts val="400"/>
      </a:spcBef>
      <a:defRPr sz="1200">
        <a:latin typeface="+mn-lt"/>
        <a:ea typeface="+mn-ea"/>
        <a:cs typeface="+mn-cs"/>
        <a:sym typeface="Times New Roman"/>
      </a:defRPr>
    </a:lvl1pPr>
    <a:lvl2pPr indent="228600" defTabSz="449262" latinLnBrk="0">
      <a:spcBef>
        <a:spcPts val="400"/>
      </a:spcBef>
      <a:defRPr sz="1200">
        <a:latin typeface="+mn-lt"/>
        <a:ea typeface="+mn-ea"/>
        <a:cs typeface="+mn-cs"/>
        <a:sym typeface="Times New Roman"/>
      </a:defRPr>
    </a:lvl2pPr>
    <a:lvl3pPr indent="457200" defTabSz="449262" latinLnBrk="0">
      <a:spcBef>
        <a:spcPts val="400"/>
      </a:spcBef>
      <a:defRPr sz="1200">
        <a:latin typeface="+mn-lt"/>
        <a:ea typeface="+mn-ea"/>
        <a:cs typeface="+mn-cs"/>
        <a:sym typeface="Times New Roman"/>
      </a:defRPr>
    </a:lvl3pPr>
    <a:lvl4pPr indent="685800" defTabSz="449262" latinLnBrk="0">
      <a:spcBef>
        <a:spcPts val="400"/>
      </a:spcBef>
      <a:defRPr sz="1200">
        <a:latin typeface="+mn-lt"/>
        <a:ea typeface="+mn-ea"/>
        <a:cs typeface="+mn-cs"/>
        <a:sym typeface="Times New Roman"/>
      </a:defRPr>
    </a:lvl4pPr>
    <a:lvl5pPr indent="914400" defTabSz="449262" latinLnBrk="0">
      <a:spcBef>
        <a:spcPts val="400"/>
      </a:spcBef>
      <a:defRPr sz="1200">
        <a:latin typeface="+mn-lt"/>
        <a:ea typeface="+mn-ea"/>
        <a:cs typeface="+mn-cs"/>
        <a:sym typeface="Times New Roman"/>
      </a:defRPr>
    </a:lvl5pPr>
    <a:lvl6pPr indent="1143000" defTabSz="449262" latinLnBrk="0">
      <a:spcBef>
        <a:spcPts val="400"/>
      </a:spcBef>
      <a:defRPr sz="1200">
        <a:latin typeface="+mn-lt"/>
        <a:ea typeface="+mn-ea"/>
        <a:cs typeface="+mn-cs"/>
        <a:sym typeface="Times New Roman"/>
      </a:defRPr>
    </a:lvl6pPr>
    <a:lvl7pPr indent="1371600" defTabSz="449262" latinLnBrk="0">
      <a:spcBef>
        <a:spcPts val="400"/>
      </a:spcBef>
      <a:defRPr sz="1200">
        <a:latin typeface="+mn-lt"/>
        <a:ea typeface="+mn-ea"/>
        <a:cs typeface="+mn-cs"/>
        <a:sym typeface="Times New Roman"/>
      </a:defRPr>
    </a:lvl7pPr>
    <a:lvl8pPr indent="1600200" defTabSz="449262" latinLnBrk="0">
      <a:spcBef>
        <a:spcPts val="400"/>
      </a:spcBef>
      <a:defRPr sz="1200">
        <a:latin typeface="+mn-lt"/>
        <a:ea typeface="+mn-ea"/>
        <a:cs typeface="+mn-cs"/>
        <a:sym typeface="Times New Roman"/>
      </a:defRPr>
    </a:lvl8pPr>
    <a:lvl9pPr indent="1828800" defTabSz="449262" latinLnBrk="0">
      <a:spcBef>
        <a:spcPts val="400"/>
      </a:spcBef>
      <a:defRPr sz="1200">
        <a:latin typeface="+mn-lt"/>
        <a:ea typeface="+mn-ea"/>
        <a:cs typeface="+mn-cs"/>
        <a:sym typeface="Times New Roman"/>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Default">
    <p:spTree>
      <p:nvGrpSpPr>
        <p:cNvPr id="1" name=""/>
        <p:cNvGrpSpPr/>
        <p:nvPr/>
      </p:nvGrpSpPr>
      <p:grpSpPr>
        <a:xfrm>
          <a:off x="0" y="0"/>
          <a:ext cx="0" cy="0"/>
          <a:chOff x="0" y="0"/>
          <a:chExt cx="0" cy="0"/>
        </a:xfrm>
      </p:grpSpPr>
      <p:sp>
        <p:nvSpPr>
          <p:cNvPr id="26" name="Numero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Immagine" descr="Immagine"/>
          <p:cNvPicPr>
            <a:picLocks noChangeAspect="0"/>
          </p:cNvPicPr>
          <p:nvPr/>
        </p:nvPicPr>
        <p:blipFill>
          <a:blip r:embed="rId2">
            <a:extLst/>
          </a:blip>
          <a:stretch>
            <a:fillRect/>
          </a:stretch>
        </p:blipFill>
        <p:spPr>
          <a:xfrm>
            <a:off x="657927" y="0"/>
            <a:ext cx="8755155" cy="227931"/>
          </a:xfrm>
          <a:prstGeom prst="rect">
            <a:avLst/>
          </a:prstGeom>
          <a:ln w="12700">
            <a:miter lim="400000"/>
          </a:ln>
        </p:spPr>
      </p:pic>
      <p:pic>
        <p:nvPicPr>
          <p:cNvPr id="3" name="Immagine" descr="Immagine"/>
          <p:cNvPicPr>
            <a:picLocks noChangeAspect="0"/>
          </p:cNvPicPr>
          <p:nvPr/>
        </p:nvPicPr>
        <p:blipFill>
          <a:blip r:embed="rId2">
            <a:extLst/>
          </a:blip>
          <a:srcRect l="0" t="0" r="0" b="0"/>
          <a:stretch>
            <a:fillRect/>
          </a:stretch>
        </p:blipFill>
        <p:spPr>
          <a:xfrm rot="10800000">
            <a:off x="657927" y="7328569"/>
            <a:ext cx="8755155" cy="227931"/>
          </a:xfrm>
          <a:prstGeom prst="rect">
            <a:avLst/>
          </a:prstGeom>
          <a:ln w="12700">
            <a:miter lim="400000"/>
          </a:ln>
        </p:spPr>
      </p:pic>
      <p:grpSp>
        <p:nvGrpSpPr>
          <p:cNvPr id="14" name="Gruppo"/>
          <p:cNvGrpSpPr/>
          <p:nvPr/>
        </p:nvGrpSpPr>
        <p:grpSpPr>
          <a:xfrm>
            <a:off x="-492126" y="-690563"/>
            <a:ext cx="11552239" cy="8396289"/>
            <a:chOff x="0" y="0"/>
            <a:chExt cx="11552237" cy="8396287"/>
          </a:xfrm>
        </p:grpSpPr>
        <p:sp>
          <p:nvSpPr>
            <p:cNvPr id="4" name="Straight Connector 31"/>
            <p:cNvSpPr/>
            <p:nvPr/>
          </p:nvSpPr>
          <p:spPr>
            <a:xfrm>
              <a:off x="8361079" y="639838"/>
              <a:ext cx="1379185" cy="7756450"/>
            </a:xfrm>
            <a:prstGeom prst="line">
              <a:avLst/>
            </a:prstGeom>
            <a:noFill/>
            <a:ln w="3175" cap="rnd">
              <a:solidFill>
                <a:srgbClr val="BFBFBF"/>
              </a:solidFill>
              <a:prstDash val="solid"/>
              <a:round/>
            </a:ln>
            <a:effectLst/>
          </p:spPr>
          <p:txBody>
            <a:bodyPr wrap="square" lIns="45719" tIns="45719" rIns="45719" bIns="45719" numCol="1" anchor="t">
              <a:noAutofit/>
            </a:bodyPr>
            <a:lstStyle/>
            <a:p>
              <a:pPr/>
            </a:p>
          </p:txBody>
        </p:sp>
        <p:sp>
          <p:nvSpPr>
            <p:cNvPr id="5" name="Straight Connector 20"/>
            <p:cNvSpPr/>
            <p:nvPr/>
          </p:nvSpPr>
          <p:spPr>
            <a:xfrm flipH="1">
              <a:off x="6160014" y="4803543"/>
              <a:ext cx="5388633" cy="3592745"/>
            </a:xfrm>
            <a:prstGeom prst="line">
              <a:avLst/>
            </a:prstGeom>
            <a:noFill/>
            <a:ln w="3175" cap="rnd">
              <a:solidFill>
                <a:srgbClr val="D9D9D9"/>
              </a:solidFill>
              <a:prstDash val="solid"/>
              <a:round/>
            </a:ln>
            <a:effectLst/>
          </p:spPr>
          <p:txBody>
            <a:bodyPr wrap="square" lIns="45719" tIns="45719" rIns="45719" bIns="45719" numCol="1" anchor="t">
              <a:noAutofit/>
            </a:bodyPr>
            <a:lstStyle/>
            <a:p>
              <a:pPr/>
            </a:p>
          </p:txBody>
        </p:sp>
        <p:sp>
          <p:nvSpPr>
            <p:cNvPr id="6" name="Rectangle 23"/>
            <p:cNvSpPr/>
            <p:nvPr/>
          </p:nvSpPr>
          <p:spPr>
            <a:xfrm>
              <a:off x="8146672" y="630262"/>
              <a:ext cx="3401974" cy="77660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4692" y="0"/>
                  </a:moveTo>
                  <a:lnTo>
                    <a:pt x="21600" y="0"/>
                  </a:lnTo>
                  <a:lnTo>
                    <a:pt x="21600" y="21600"/>
                  </a:lnTo>
                  <a:lnTo>
                    <a:pt x="0" y="21600"/>
                  </a:lnTo>
                  <a:lnTo>
                    <a:pt x="14692" y="0"/>
                  </a:lnTo>
                  <a:close/>
                </a:path>
              </a:pathLst>
            </a:custGeom>
            <a:gradFill flip="none" rotWithShape="1">
              <a:gsLst>
                <a:gs pos="0">
                  <a:srgbClr val="6FB617">
                    <a:alpha val="10678"/>
                  </a:srgbClr>
                </a:gs>
                <a:gs pos="34999">
                  <a:srgbClr val="82D61B">
                    <a:alpha val="10678"/>
                  </a:srgbClr>
                </a:gs>
                <a:gs pos="100000">
                  <a:srgbClr val="82D61B">
                    <a:alpha val="10678"/>
                  </a:srgbClr>
                </a:gs>
              </a:gsLst>
              <a:lin ang="16200000" scaled="0"/>
            </a:gradFill>
            <a:ln w="12700" cap="flat">
              <a:noFill/>
              <a:miter lim="400000"/>
            </a:ln>
            <a:effectLst/>
          </p:spPr>
          <p:txBody>
            <a:bodyPr wrap="square" lIns="45719" tIns="45719" rIns="45719" bIns="45719" numCol="1" anchor="t">
              <a:noAutofit/>
            </a:bodyPr>
            <a:lstStyle/>
            <a:p>
              <a:pPr>
                <a:defRPr>
                  <a:solidFill>
                    <a:srgbClr val="FFFFFF"/>
                  </a:solidFill>
                </a:defRPr>
              </a:pPr>
            </a:p>
          </p:txBody>
        </p:sp>
        <p:sp>
          <p:nvSpPr>
            <p:cNvPr id="7" name="Rectangle 25"/>
            <p:cNvSpPr/>
            <p:nvPr/>
          </p:nvSpPr>
          <p:spPr>
            <a:xfrm>
              <a:off x="8624007" y="630262"/>
              <a:ext cx="2928231" cy="77660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0092" y="21600"/>
                  </a:lnTo>
                  <a:lnTo>
                    <a:pt x="0" y="0"/>
                  </a:lnTo>
                  <a:close/>
                </a:path>
              </a:pathLst>
            </a:custGeom>
            <a:solidFill>
              <a:srgbClr val="6FB617">
                <a:alpha val="57419"/>
              </a:srgbClr>
            </a:solidFill>
            <a:ln w="12700" cap="flat">
              <a:noFill/>
              <a:miter lim="400000"/>
            </a:ln>
            <a:effectLst>
              <a:reflection blurRad="0" stA="43278" stPos="0" endA="0" endPos="40000" dist="0" dir="5400000" fadeDir="5400000" sx="100000" sy="-100000" kx="0" ky="0" algn="bl" rotWithShape="0"/>
            </a:effectLst>
          </p:spPr>
          <p:txBody>
            <a:bodyPr wrap="square" lIns="45719" tIns="45719" rIns="45719" bIns="45719" numCol="1" anchor="t">
              <a:noAutofit/>
            </a:bodyPr>
            <a:lstStyle/>
            <a:p>
              <a:pPr>
                <a:defRPr>
                  <a:solidFill>
                    <a:srgbClr val="8FCCE3"/>
                  </a:solidFill>
                </a:defRPr>
              </a:pPr>
            </a:p>
          </p:txBody>
        </p:sp>
        <p:sp>
          <p:nvSpPr>
            <p:cNvPr id="8" name="Isosceles Triangle 26"/>
            <p:cNvSpPr/>
            <p:nvPr/>
          </p:nvSpPr>
          <p:spPr>
            <a:xfrm>
              <a:off x="7864836" y="4087149"/>
              <a:ext cx="3687402" cy="430913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rgbClr val="6FB617">
                <a:alpha val="57419"/>
              </a:srgbClr>
            </a:solidFill>
            <a:ln w="12700" cap="flat">
              <a:noFill/>
              <a:miter lim="400000"/>
            </a:ln>
            <a:effectLst>
              <a:reflection blurRad="0" stA="43278" stPos="0" endA="0" endPos="40000" dist="0" dir="5400000" fadeDir="5400000" sx="100000" sy="-100000" kx="0" ky="0" algn="bl" rotWithShape="0"/>
            </a:effectLst>
          </p:spPr>
          <p:txBody>
            <a:bodyPr wrap="square" lIns="45719" tIns="45719" rIns="45719" bIns="45719" numCol="1" anchor="t">
              <a:noAutofit/>
            </a:bodyPr>
            <a:lstStyle/>
            <a:p>
              <a:pPr>
                <a:defRPr>
                  <a:solidFill>
                    <a:srgbClr val="FFFFFF"/>
                  </a:solidFill>
                </a:defRPr>
              </a:pPr>
            </a:p>
          </p:txBody>
        </p:sp>
        <p:sp>
          <p:nvSpPr>
            <p:cNvPr id="9" name="Rectangle 27"/>
            <p:cNvSpPr/>
            <p:nvPr/>
          </p:nvSpPr>
          <p:spPr>
            <a:xfrm>
              <a:off x="8319776" y="630262"/>
              <a:ext cx="3228871" cy="77660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8697" y="21600"/>
                  </a:lnTo>
                  <a:lnTo>
                    <a:pt x="0" y="0"/>
                  </a:lnTo>
                  <a:close/>
                </a:path>
              </a:pathLst>
            </a:custGeom>
            <a:solidFill>
              <a:srgbClr val="6FB617">
                <a:alpha val="41546"/>
              </a:srgbClr>
            </a:solidFill>
            <a:ln w="12700" cap="flat">
              <a:noFill/>
              <a:miter lim="400000"/>
            </a:ln>
            <a:effectLst/>
          </p:spPr>
          <p:txBody>
            <a:bodyPr wrap="square" lIns="45719" tIns="45719" rIns="45719" bIns="45719" numCol="1" anchor="t">
              <a:noAutofit/>
            </a:bodyPr>
            <a:lstStyle/>
            <a:p>
              <a:pPr>
                <a:defRPr>
                  <a:solidFill>
                    <a:srgbClr val="FFFFFF"/>
                  </a:solidFill>
                </a:defRPr>
              </a:pPr>
            </a:p>
          </p:txBody>
        </p:sp>
        <p:sp>
          <p:nvSpPr>
            <p:cNvPr id="10" name="Rectangle 28"/>
            <p:cNvSpPr/>
            <p:nvPr/>
          </p:nvSpPr>
          <p:spPr>
            <a:xfrm>
              <a:off x="10089262" y="630262"/>
              <a:ext cx="1459383" cy="77660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7073" y="0"/>
                  </a:moveTo>
                  <a:lnTo>
                    <a:pt x="21600" y="0"/>
                  </a:lnTo>
                  <a:lnTo>
                    <a:pt x="21600" y="21600"/>
                  </a:lnTo>
                  <a:lnTo>
                    <a:pt x="0" y="21600"/>
                  </a:lnTo>
                  <a:lnTo>
                    <a:pt x="17073" y="0"/>
                  </a:lnTo>
                  <a:close/>
                </a:path>
              </a:pathLst>
            </a:custGeom>
            <a:gradFill flip="none" rotWithShape="1">
              <a:gsLst>
                <a:gs pos="0">
                  <a:srgbClr val="6FB617"/>
                </a:gs>
                <a:gs pos="34999">
                  <a:srgbClr val="6FB617"/>
                </a:gs>
                <a:gs pos="100000">
                  <a:srgbClr val="82D61B"/>
                </a:gs>
              </a:gsLst>
              <a:lin ang="16200000" scaled="0"/>
            </a:gradFill>
            <a:ln w="12700" cap="flat">
              <a:noFill/>
              <a:miter lim="400000"/>
            </a:ln>
            <a:effectLst/>
          </p:spPr>
          <p:txBody>
            <a:bodyPr wrap="square" lIns="45719" tIns="45719" rIns="45719" bIns="45719" numCol="1" anchor="t">
              <a:noAutofit/>
            </a:bodyPr>
            <a:lstStyle/>
            <a:p>
              <a:pPr>
                <a:defRPr>
                  <a:solidFill>
                    <a:srgbClr val="FFFFFF"/>
                  </a:solidFill>
                </a:defRPr>
              </a:pPr>
            </a:p>
          </p:txBody>
        </p:sp>
        <p:sp>
          <p:nvSpPr>
            <p:cNvPr id="11" name="Rectangle 29"/>
            <p:cNvSpPr/>
            <p:nvPr/>
          </p:nvSpPr>
          <p:spPr>
            <a:xfrm>
              <a:off x="10134816" y="630262"/>
              <a:ext cx="1413829" cy="77660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21600" y="0"/>
                  </a:lnTo>
                  <a:lnTo>
                    <a:pt x="21600" y="21600"/>
                  </a:lnTo>
                  <a:lnTo>
                    <a:pt x="19173" y="21600"/>
                  </a:lnTo>
                  <a:lnTo>
                    <a:pt x="0" y="0"/>
                  </a:lnTo>
                  <a:close/>
                </a:path>
              </a:pathLst>
            </a:custGeom>
            <a:solidFill>
              <a:srgbClr val="82D61B">
                <a:alpha val="41546"/>
              </a:srgbClr>
            </a:solidFill>
            <a:ln w="12700" cap="flat">
              <a:noFill/>
              <a:miter lim="400000"/>
            </a:ln>
            <a:effectLst/>
          </p:spPr>
          <p:txBody>
            <a:bodyPr wrap="square" lIns="45719" tIns="45719" rIns="45719" bIns="45719" numCol="1" anchor="t">
              <a:noAutofit/>
            </a:bodyPr>
            <a:lstStyle/>
            <a:p>
              <a:pPr>
                <a:defRPr>
                  <a:solidFill>
                    <a:srgbClr val="FFFFFF"/>
                  </a:solidFill>
                </a:defRPr>
              </a:pPr>
            </a:p>
          </p:txBody>
        </p:sp>
        <p:sp>
          <p:nvSpPr>
            <p:cNvPr id="12" name="Isosceles Triangle 30"/>
            <p:cNvSpPr/>
            <p:nvPr/>
          </p:nvSpPr>
          <p:spPr>
            <a:xfrm>
              <a:off x="9493038" y="4700003"/>
              <a:ext cx="2055609" cy="3696285"/>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rgbClr val="82D61B">
                <a:alpha val="41546"/>
              </a:srgbClr>
            </a:solidFill>
            <a:ln w="12700" cap="flat">
              <a:noFill/>
              <a:miter lim="400000"/>
            </a:ln>
            <a:effectLst/>
          </p:spPr>
          <p:txBody>
            <a:bodyPr wrap="square" lIns="45719" tIns="45719" rIns="45719" bIns="45719" numCol="1" anchor="t">
              <a:noAutofit/>
            </a:bodyPr>
            <a:lstStyle/>
            <a:p>
              <a:pPr>
                <a:defRPr>
                  <a:solidFill>
                    <a:srgbClr val="FFFFFF"/>
                  </a:solidFill>
                </a:defRPr>
              </a:pPr>
            </a:p>
          </p:txBody>
        </p:sp>
        <p:sp>
          <p:nvSpPr>
            <p:cNvPr id="13" name="Isosceles Triangle 18"/>
            <p:cNvSpPr/>
            <p:nvPr/>
          </p:nvSpPr>
          <p:spPr>
            <a:xfrm rot="10800000">
              <a:off x="0" y="0"/>
              <a:ext cx="2420572" cy="805066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600"/>
                  </a:moveTo>
                  <a:lnTo>
                    <a:pt x="21600" y="0"/>
                  </a:lnTo>
                  <a:lnTo>
                    <a:pt x="21600" y="21600"/>
                  </a:lnTo>
                  <a:close/>
                </a:path>
              </a:pathLst>
            </a:custGeom>
            <a:solidFill>
              <a:srgbClr val="82D61B">
                <a:alpha val="79507"/>
              </a:srgbClr>
            </a:solidFill>
            <a:ln w="12700" cap="flat">
              <a:noFill/>
              <a:miter lim="400000"/>
            </a:ln>
            <a:effectLst/>
          </p:spPr>
          <p:txBody>
            <a:bodyPr wrap="square" lIns="45719" tIns="45719" rIns="45719" bIns="45719" numCol="1" anchor="t">
              <a:noAutofit/>
            </a:bodyPr>
            <a:lstStyle/>
            <a:p>
              <a:pPr>
                <a:defRPr>
                  <a:solidFill>
                    <a:srgbClr val="FFFFFF"/>
                  </a:solidFill>
                </a:defRPr>
              </a:pPr>
            </a:p>
          </p:txBody>
        </p:sp>
      </p:grpSp>
      <p:pic>
        <p:nvPicPr>
          <p:cNvPr id="15" name="Immagine" descr="Immagine"/>
          <p:cNvPicPr>
            <a:picLocks noChangeAspect="1"/>
          </p:cNvPicPr>
          <p:nvPr/>
        </p:nvPicPr>
        <p:blipFill>
          <a:blip r:embed="rId3">
            <a:extLst/>
          </a:blip>
          <a:stretch>
            <a:fillRect/>
          </a:stretch>
        </p:blipFill>
        <p:spPr>
          <a:xfrm>
            <a:off x="3889070" y="342139"/>
            <a:ext cx="2292960" cy="750822"/>
          </a:xfrm>
          <a:prstGeom prst="rect">
            <a:avLst/>
          </a:prstGeom>
          <a:ln w="12700">
            <a:miter lim="400000"/>
          </a:ln>
        </p:spPr>
      </p:pic>
      <p:pic>
        <p:nvPicPr>
          <p:cNvPr id="16" name="Immagine" descr="Immagine"/>
          <p:cNvPicPr>
            <a:picLocks noChangeAspect="1"/>
          </p:cNvPicPr>
          <p:nvPr/>
        </p:nvPicPr>
        <p:blipFill>
          <a:blip r:embed="rId4">
            <a:extLst/>
          </a:blip>
          <a:stretch>
            <a:fillRect/>
          </a:stretch>
        </p:blipFill>
        <p:spPr>
          <a:xfrm>
            <a:off x="1926909" y="6113743"/>
            <a:ext cx="6217099" cy="1335308"/>
          </a:xfrm>
          <a:prstGeom prst="rect">
            <a:avLst/>
          </a:prstGeom>
          <a:ln w="12700">
            <a:miter lim="400000"/>
          </a:ln>
        </p:spPr>
      </p:pic>
      <p:sp>
        <p:nvSpPr>
          <p:cNvPr id="17" name="Titolo Testo"/>
          <p:cNvSpPr txBox="1"/>
          <p:nvPr>
            <p:ph type="title"/>
          </p:nvPr>
        </p:nvSpPr>
        <p:spPr>
          <a:xfrm>
            <a:off x="503237" y="301625"/>
            <a:ext cx="9063038" cy="1258888"/>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Titolo Testo</a:t>
            </a:r>
          </a:p>
        </p:txBody>
      </p:sp>
      <p:sp>
        <p:nvSpPr>
          <p:cNvPr id="18" name="Corpo livello uno…"/>
          <p:cNvSpPr txBox="1"/>
          <p:nvPr>
            <p:ph type="body" idx="1"/>
          </p:nvPr>
        </p:nvSpPr>
        <p:spPr>
          <a:xfrm>
            <a:off x="503237" y="1762125"/>
            <a:ext cx="9063038" cy="4987925"/>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Corpo livello uno</a:t>
            </a:r>
          </a:p>
          <a:p>
            <a:pPr lvl="1"/>
            <a:r>
              <a:t>Corpo livello due</a:t>
            </a:r>
          </a:p>
          <a:p>
            <a:pPr lvl="2"/>
            <a:r>
              <a:t>Corpo livello tre</a:t>
            </a:r>
          </a:p>
          <a:p>
            <a:pPr lvl="3"/>
            <a:r>
              <a:t>Corpo livello quattro</a:t>
            </a:r>
          </a:p>
          <a:p>
            <a:pPr lvl="4"/>
            <a:r>
              <a:t>Corpo livello cinque</a:t>
            </a:r>
          </a:p>
        </p:txBody>
      </p:sp>
      <p:sp>
        <p:nvSpPr>
          <p:cNvPr id="19" name="Numero diapositiva"/>
          <p:cNvSpPr txBox="1"/>
          <p:nvPr>
            <p:ph type="sldNum" sz="quarter" idx="2"/>
          </p:nvPr>
        </p:nvSpPr>
        <p:spPr>
          <a:xfrm>
            <a:off x="7451574" y="5984415"/>
            <a:ext cx="208114" cy="202533"/>
          </a:xfrm>
          <a:prstGeom prst="rect">
            <a:avLst/>
          </a:prstGeom>
          <a:ln w="12700">
            <a:miter lim="400000"/>
          </a:ln>
        </p:spPr>
        <p:txBody>
          <a:bodyPr wrap="none" lIns="37765" tIns="37765" rIns="37765" bIns="37765" anchor="ctr">
            <a:spAutoFit/>
          </a:bodyPr>
          <a:lstStyle>
            <a:lvl1pPr algn="r" defTabSz="503237">
              <a:lnSpc>
                <a:spcPct val="100000"/>
              </a:lnSpc>
              <a:defRPr sz="900">
                <a:solidFill>
                  <a:srgbClr val="90C226"/>
                </a:solidFill>
                <a:latin typeface="Trebuchet MS"/>
                <a:ea typeface="Trebuchet MS"/>
                <a:cs typeface="Trebuchet MS"/>
                <a:sym typeface="Trebuchet MS"/>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5"/>
  </p:sldLayoutIdLst>
  <p:transition xmlns:p14="http://schemas.microsoft.com/office/powerpoint/2010/main" spd="med" advClick="1"/>
  <p:txStyles>
    <p:titleStyle>
      <a:lvl1pPr marL="0" marR="0" indent="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1pPr>
      <a:lvl2pPr marL="0" marR="0" indent="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2pPr>
      <a:lvl3pPr marL="0" marR="0" indent="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3pPr>
      <a:lvl4pPr marL="0" marR="0" indent="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4pPr>
      <a:lvl5pPr marL="0" marR="0" indent="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5pPr>
      <a:lvl6pPr marL="0" marR="0" indent="45720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6pPr>
      <a:lvl7pPr marL="0" marR="0" indent="91440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7pPr>
      <a:lvl8pPr marL="0" marR="0" indent="137160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8pPr>
      <a:lvl9pPr marL="0" marR="0" indent="1828800" algn="ctr" defTabSz="449262" rtl="0" latinLnBrk="0">
        <a:lnSpc>
          <a:spcPct val="93000"/>
        </a:lnSpc>
        <a:spcBef>
          <a:spcPts val="0"/>
        </a:spcBef>
        <a:spcAft>
          <a:spcPts val="0"/>
        </a:spcAft>
        <a:buClrTx/>
        <a:buSzTx/>
        <a:buFontTx/>
        <a:buNone/>
        <a:tabLst/>
        <a:defRPr b="0" baseline="0" cap="none" i="0" spc="0" strike="noStrike" sz="4400" u="none">
          <a:solidFill>
            <a:srgbClr val="000000"/>
          </a:solidFill>
          <a:uFillTx/>
          <a:latin typeface="Arial"/>
          <a:ea typeface="Arial"/>
          <a:cs typeface="Arial"/>
          <a:sym typeface="Arial"/>
        </a:defRPr>
      </a:lvl9pPr>
    </p:titleStyle>
    <p:bodyStyle>
      <a:lvl1pPr marL="342900" marR="0" indent="-34290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1pPr>
      <a:lvl2pPr marL="342900" marR="0" indent="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2pPr>
      <a:lvl3pPr marL="342900" marR="0" indent="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3pPr>
      <a:lvl4pPr marL="342900" marR="0" indent="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4pPr>
      <a:lvl5pPr marL="342900" marR="0" indent="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5pPr>
      <a:lvl6pPr marL="342900" marR="0" indent="45720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6pPr>
      <a:lvl7pPr marL="342900" marR="0" indent="91440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7pPr>
      <a:lvl8pPr marL="342900" marR="0" indent="137160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8pPr>
      <a:lvl9pPr marL="342900" marR="0" indent="1828800" algn="ctr" defTabSz="449262" rtl="0" latinLnBrk="0">
        <a:lnSpc>
          <a:spcPct val="93000"/>
        </a:lnSpc>
        <a:spcBef>
          <a:spcPts val="0"/>
        </a:spcBef>
        <a:spcAft>
          <a:spcPts val="0"/>
        </a:spcAft>
        <a:buClrTx/>
        <a:buSzTx/>
        <a:buFontTx/>
        <a:buNone/>
        <a:tabLst/>
        <a:defRPr b="0" baseline="0" cap="none" i="0" spc="0" strike="noStrike" sz="3200" u="none">
          <a:solidFill>
            <a:srgbClr val="000000"/>
          </a:solidFill>
          <a:uFillTx/>
          <a:latin typeface="Arial"/>
          <a:ea typeface="Arial"/>
          <a:cs typeface="Arial"/>
          <a:sym typeface="Arial"/>
        </a:defRPr>
      </a:lvl9pPr>
    </p:bodyStyle>
    <p:otherStyle>
      <a:lvl1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1pPr>
      <a:lvl2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2pPr>
      <a:lvl3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3pPr>
      <a:lvl4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4pPr>
      <a:lvl5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5pPr>
      <a:lvl6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6pPr>
      <a:lvl7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7pPr>
      <a:lvl8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8pPr>
      <a:lvl9pPr marL="0" marR="0" indent="0" algn="r" defTabSz="503237" rtl="0" latinLnBrk="0">
        <a:lnSpc>
          <a:spcPct val="100000"/>
        </a:lnSpc>
        <a:spcBef>
          <a:spcPts val="0"/>
        </a:spcBef>
        <a:spcAft>
          <a:spcPts val="0"/>
        </a:spcAft>
        <a:buClrTx/>
        <a:buSzTx/>
        <a:buFontTx/>
        <a:buNone/>
        <a:tabLst/>
        <a:defRPr b="0" baseline="0" cap="none" i="0" spc="0" strike="noStrike" sz="900" u="none">
          <a:solidFill>
            <a:schemeClr val="tx1"/>
          </a:solidFill>
          <a:uFillTx/>
          <a:latin typeface="+mn-lt"/>
          <a:ea typeface="+mn-ea"/>
          <a:cs typeface="+mn-cs"/>
          <a:sym typeface="Trebuchet M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image" Target="../media/image28.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png"/><Relationship Id="rId3" Type="http://schemas.openxmlformats.org/officeDocument/2006/relationships/image" Target="../media/image30.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 Id="rId3" Type="http://schemas.openxmlformats.org/officeDocument/2006/relationships/image" Target="../media/image32.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8" Type="http://schemas.openxmlformats.org/officeDocument/2006/relationships/image" Target="../media/image38.png"/><Relationship Id="rId9" Type="http://schemas.openxmlformats.org/officeDocument/2006/relationships/image" Target="../media/image39.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0.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 Id="rId3" Type="http://schemas.openxmlformats.org/officeDocument/2006/relationships/image" Target="../media/image41.png"/><Relationship Id="rId4" Type="http://schemas.openxmlformats.org/officeDocument/2006/relationships/image" Target="../media/image34.png"/><Relationship Id="rId5" Type="http://schemas.openxmlformats.org/officeDocument/2006/relationships/image" Target="../media/image42.png"/><Relationship Id="rId6" Type="http://schemas.openxmlformats.org/officeDocument/2006/relationships/image" Target="../media/image36.png"/><Relationship Id="rId7" Type="http://schemas.openxmlformats.org/officeDocument/2006/relationships/image" Target="../media/image43.png"/><Relationship Id="rId8" Type="http://schemas.openxmlformats.org/officeDocument/2006/relationships/image" Target="../media/image38.png"/><Relationship Id="rId9" Type="http://schemas.openxmlformats.org/officeDocument/2006/relationships/image" Target="../media/image44.png"/><Relationship Id="rId10" Type="http://schemas.openxmlformats.org/officeDocument/2006/relationships/image" Target="../media/image45.png"/><Relationship Id="rId11" Type="http://schemas.openxmlformats.org/officeDocument/2006/relationships/image" Target="../media/image46.png"/><Relationship Id="rId12" Type="http://schemas.openxmlformats.org/officeDocument/2006/relationships/image" Target="../media/image47.png"/><Relationship Id="rId13" Type="http://schemas.openxmlformats.org/officeDocument/2006/relationships/image" Target="../media/image48.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5.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9.png"/><Relationship Id="rId3" Type="http://schemas.openxmlformats.org/officeDocument/2006/relationships/image" Target="../media/image27.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 Id="rId3" Type="http://schemas.openxmlformats.org/officeDocument/2006/relationships/image" Target="../media/image6.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9.png"/><Relationship Id="rId3" Type="http://schemas.openxmlformats.org/officeDocument/2006/relationships/image" Target="../media/image27.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6.png"/><Relationship Id="rId3" Type="http://schemas.openxmlformats.org/officeDocument/2006/relationships/image" Target="../media/image57.png"/><Relationship Id="rId4" Type="http://schemas.openxmlformats.org/officeDocument/2006/relationships/image" Target="../media/image58.png"/><Relationship Id="rId5" Type="http://schemas.openxmlformats.org/officeDocument/2006/relationships/image" Target="../media/image59.png"/><Relationship Id="rId6" Type="http://schemas.openxmlformats.org/officeDocument/2006/relationships/image" Target="../media/image28.png"/><Relationship Id="rId7" Type="http://schemas.openxmlformats.org/officeDocument/2006/relationships/image" Target="../media/image54.png"/><Relationship Id="rId8" Type="http://schemas.openxmlformats.org/officeDocument/2006/relationships/image" Target="../media/image55.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0.png"/><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6" Type="http://schemas.openxmlformats.org/officeDocument/2006/relationships/image" Target="../media/image64.png"/><Relationship Id="rId7" Type="http://schemas.openxmlformats.org/officeDocument/2006/relationships/image" Target="../media/image65.png"/><Relationship Id="rId8" Type="http://schemas.openxmlformats.org/officeDocument/2006/relationships/image" Target="../media/image55.png"/><Relationship Id="rId9" Type="http://schemas.openxmlformats.org/officeDocument/2006/relationships/image" Target="../media/image28.png"/><Relationship Id="rId10" Type="http://schemas.openxmlformats.org/officeDocument/2006/relationships/image" Target="../media/image54.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 Id="rId3" Type="http://schemas.openxmlformats.org/officeDocument/2006/relationships/image" Target="../media/image8.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1.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 Id="rId3" Type="http://schemas.openxmlformats.org/officeDocument/2006/relationships/image" Target="../media/image12.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0.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5" name="image.png" descr="image.png"/>
          <p:cNvPicPr>
            <a:picLocks noChangeAspect="1"/>
          </p:cNvPicPr>
          <p:nvPr/>
        </p:nvPicPr>
        <p:blipFill>
          <a:blip r:embed="rId2">
            <a:extLst/>
          </a:blip>
          <a:stretch>
            <a:fillRect/>
          </a:stretch>
        </p:blipFill>
        <p:spPr>
          <a:xfrm>
            <a:off x="3154362" y="3041650"/>
            <a:ext cx="3762376" cy="2676525"/>
          </a:xfrm>
          <a:prstGeom prst="rect">
            <a:avLst/>
          </a:prstGeom>
          <a:ln w="12700">
            <a:miter lim="400000"/>
          </a:ln>
        </p:spPr>
      </p:pic>
      <p:sp>
        <p:nvSpPr>
          <p:cNvPr id="36" name="Small taste training"/>
          <p:cNvSpPr txBox="1"/>
          <p:nvPr>
            <p:ph type="ctrTitle" idx="4294967295"/>
          </p:nvPr>
        </p:nvSpPr>
        <p:spPr>
          <a:xfrm>
            <a:off x="503237" y="1461293"/>
            <a:ext cx="9070976" cy="750821"/>
          </a:xfrm>
          <a:prstGeom prst="rect">
            <a:avLst/>
          </a:prstGeom>
        </p:spPr>
        <p:txBody>
          <a:bodyPr lIns="0" tIns="0" rIns="0" bIns="0" anchor="ctr"/>
          <a:lstStyle>
            <a:lvl1pPr defTabSz="503237">
              <a:lnSpc>
                <a:spcPct val="100000"/>
              </a:lnSpc>
              <a:defRPr sz="5000">
                <a:solidFill>
                  <a:srgbClr val="0D64BF"/>
                </a:solidFill>
                <a:latin typeface="Trebuchet MS"/>
                <a:ea typeface="Trebuchet MS"/>
                <a:cs typeface="Trebuchet MS"/>
                <a:sym typeface="Trebuchet MS"/>
              </a:defRPr>
            </a:lvl1pPr>
          </a:lstStyle>
          <a:p>
            <a:pPr/>
            <a:r>
              <a:t>Small taste training</a:t>
            </a:r>
          </a:p>
        </p:txBody>
      </p:sp>
      <p:sp>
        <p:nvSpPr>
          <p:cNvPr id="37" name="sensory evaluation of virgin olive oils"/>
          <p:cNvSpPr txBox="1"/>
          <p:nvPr>
            <p:ph type="subTitle" sz="quarter" idx="4294967295"/>
          </p:nvPr>
        </p:nvSpPr>
        <p:spPr>
          <a:xfrm>
            <a:off x="503237" y="2171104"/>
            <a:ext cx="9070976" cy="657556"/>
          </a:xfrm>
          <a:prstGeom prst="rect">
            <a:avLst/>
          </a:prstGeom>
        </p:spPr>
        <p:txBody>
          <a:bodyPr lIns="0" tIns="0" rIns="0" bIns="0" anchor="ctr"/>
          <a:lstStyle>
            <a:lvl1pPr marL="0" indent="0" defTabSz="503237">
              <a:lnSpc>
                <a:spcPct val="100000"/>
              </a:lnSpc>
              <a:spcBef>
                <a:spcPts val="1100"/>
              </a:spcBef>
              <a:defRPr sz="2200">
                <a:solidFill>
                  <a:srgbClr val="808080"/>
                </a:solidFill>
                <a:latin typeface="Trebuchet MS"/>
                <a:ea typeface="Trebuchet MS"/>
                <a:cs typeface="Trebuchet MS"/>
                <a:sym typeface="Trebuchet MS"/>
              </a:defRPr>
            </a:lvl1pPr>
          </a:lstStyle>
          <a:p>
            <a:pPr/>
            <a:r>
              <a:t>sensory evaluation of virgin olive oils</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4" name="image.png" descr="image.png"/>
          <p:cNvPicPr>
            <a:picLocks noChangeAspect="1"/>
          </p:cNvPicPr>
          <p:nvPr/>
        </p:nvPicPr>
        <p:blipFill>
          <a:blip r:embed="rId2">
            <a:extLst/>
          </a:blip>
          <a:stretch>
            <a:fillRect/>
          </a:stretch>
        </p:blipFill>
        <p:spPr>
          <a:xfrm>
            <a:off x="1346200" y="1863725"/>
            <a:ext cx="1649413" cy="2058988"/>
          </a:xfrm>
          <a:prstGeom prst="rect">
            <a:avLst/>
          </a:prstGeom>
          <a:ln w="12700">
            <a:miter lim="400000"/>
          </a:ln>
        </p:spPr>
      </p:pic>
      <p:sp>
        <p:nvSpPr>
          <p:cNvPr id="145" name="3 Positive Sensations"/>
          <p:cNvSpPr txBox="1"/>
          <p:nvPr/>
        </p:nvSpPr>
        <p:spPr>
          <a:xfrm>
            <a:off x="2562225" y="4481512"/>
            <a:ext cx="3988305" cy="54660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200"/>
            </a:lvl1pPr>
          </a:lstStyle>
          <a:p>
            <a:pPr/>
            <a:r>
              <a:t>3 Positive Sensations</a:t>
            </a:r>
          </a:p>
        </p:txBody>
      </p:sp>
      <p:sp>
        <p:nvSpPr>
          <p:cNvPr id="146" name="16 Negative Sensations"/>
          <p:cNvSpPr txBox="1"/>
          <p:nvPr/>
        </p:nvSpPr>
        <p:spPr>
          <a:xfrm>
            <a:off x="2222499" y="5456237"/>
            <a:ext cx="4395301" cy="54660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200"/>
            </a:lvl1pPr>
          </a:lstStyle>
          <a:p>
            <a:pPr/>
            <a:r>
              <a:t>16 Negative Sensations</a:t>
            </a:r>
          </a:p>
        </p:txBody>
      </p:sp>
      <p:sp>
        <p:nvSpPr>
          <p:cNvPr id="147" name="recognize and distinguish"/>
          <p:cNvSpPr txBox="1"/>
          <p:nvPr/>
        </p:nvSpPr>
        <p:spPr>
          <a:xfrm>
            <a:off x="2519362" y="3754437"/>
            <a:ext cx="4688988" cy="54660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200"/>
            </a:lvl1pPr>
          </a:lstStyle>
          <a:p>
            <a:pPr/>
            <a:r>
              <a:t>recognize and distinguish</a:t>
            </a:r>
          </a:p>
        </p:txBody>
      </p:sp>
      <p:pic>
        <p:nvPicPr>
          <p:cNvPr id="148" name="image.png" descr="image.png"/>
          <p:cNvPicPr>
            <a:picLocks noChangeAspect="1"/>
          </p:cNvPicPr>
          <p:nvPr/>
        </p:nvPicPr>
        <p:blipFill>
          <a:blip r:embed="rId3">
            <a:extLst/>
          </a:blip>
          <a:stretch>
            <a:fillRect/>
          </a:stretch>
        </p:blipFill>
        <p:spPr>
          <a:xfrm>
            <a:off x="6583362" y="4308475"/>
            <a:ext cx="1003301" cy="1003300"/>
          </a:xfrm>
          <a:prstGeom prst="rect">
            <a:avLst/>
          </a:prstGeom>
          <a:ln w="12700">
            <a:miter lim="400000"/>
          </a:ln>
        </p:spPr>
      </p:pic>
      <p:pic>
        <p:nvPicPr>
          <p:cNvPr id="149" name="image.png" descr="image.png"/>
          <p:cNvPicPr>
            <a:picLocks noChangeAspect="1"/>
          </p:cNvPicPr>
          <p:nvPr/>
        </p:nvPicPr>
        <p:blipFill>
          <a:blip r:embed="rId4">
            <a:extLst/>
          </a:blip>
          <a:stretch>
            <a:fillRect/>
          </a:stretch>
        </p:blipFill>
        <p:spPr>
          <a:xfrm>
            <a:off x="6769100" y="5380037"/>
            <a:ext cx="657225" cy="911226"/>
          </a:xfrm>
          <a:prstGeom prst="rect">
            <a:avLst/>
          </a:prstGeom>
          <a:ln w="12700">
            <a:miter lim="400000"/>
          </a:ln>
        </p:spPr>
      </p:pic>
      <p:sp>
        <p:nvSpPr>
          <p:cNvPr id="150" name="What we have to search while…"/>
          <p:cNvSpPr txBox="1"/>
          <p:nvPr/>
        </p:nvSpPr>
        <p:spPr>
          <a:xfrm>
            <a:off x="3011487" y="2720975"/>
            <a:ext cx="4046497" cy="71878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 pos="2895600" algn="l"/>
                <a:tab pos="3619500" algn="l"/>
                <a:tab pos="4343400" algn="l"/>
                <a:tab pos="5067300" algn="l"/>
                <a:tab pos="5791200" algn="l"/>
                <a:tab pos="6515100" algn="l"/>
              </a:tabLst>
              <a:defRPr b="1" sz="2200" u="sng"/>
            </a:pPr>
            <a:r>
              <a:t>What we have to search while</a:t>
            </a:r>
          </a:p>
          <a:p>
            <a:pPr algn="ctr">
              <a:tabLst>
                <a:tab pos="723900" algn="l"/>
                <a:tab pos="1447800" algn="l"/>
                <a:tab pos="2171700" algn="l"/>
                <a:tab pos="2895600" algn="l"/>
                <a:tab pos="3619500" algn="l"/>
                <a:tab pos="4343400" algn="l"/>
                <a:tab pos="5067300" algn="l"/>
                <a:tab pos="5791200" algn="l"/>
                <a:tab pos="6515100" algn="l"/>
              </a:tabLst>
              <a:defRPr b="1" sz="2200" u="sng"/>
            </a:pPr>
            <a:r>
              <a:t>we taste an olive oil?</a:t>
            </a:r>
          </a:p>
        </p:txBody>
      </p:sp>
      <p:sp>
        <p:nvSpPr>
          <p:cNvPr id="151" name="HOW to taste a virgin olive oil?"/>
          <p:cNvSpPr txBox="1"/>
          <p:nvPr/>
        </p:nvSpPr>
        <p:spPr>
          <a:xfrm>
            <a:off x="1226137" y="1484312"/>
            <a:ext cx="7361651" cy="6883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3" name="image.png" descr="image.png"/>
          <p:cNvPicPr>
            <a:picLocks noChangeAspect="1"/>
          </p:cNvPicPr>
          <p:nvPr/>
        </p:nvPicPr>
        <p:blipFill>
          <a:blip r:embed="rId2">
            <a:extLst/>
          </a:blip>
          <a:stretch>
            <a:fillRect/>
          </a:stretch>
        </p:blipFill>
        <p:spPr>
          <a:xfrm>
            <a:off x="6851650" y="1997075"/>
            <a:ext cx="866775" cy="863600"/>
          </a:xfrm>
          <a:prstGeom prst="rect">
            <a:avLst/>
          </a:prstGeom>
          <a:ln w="12700">
            <a:miter lim="400000"/>
          </a:ln>
        </p:spPr>
      </p:pic>
      <p:sp>
        <p:nvSpPr>
          <p:cNvPr id="154" name="FRUITY"/>
          <p:cNvSpPr txBox="1"/>
          <p:nvPr/>
        </p:nvSpPr>
        <p:spPr>
          <a:xfrm>
            <a:off x="723900" y="2854325"/>
            <a:ext cx="1937007" cy="64488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solidFill>
                  <a:srgbClr val="008000"/>
                </a:solidFill>
              </a:defRPr>
            </a:lvl1pPr>
          </a:lstStyle>
          <a:p>
            <a:pPr/>
            <a:r>
              <a:t>FRUITY</a:t>
            </a:r>
          </a:p>
        </p:txBody>
      </p:sp>
      <p:sp>
        <p:nvSpPr>
          <p:cNvPr id="155" name="BITTER"/>
          <p:cNvSpPr txBox="1"/>
          <p:nvPr/>
        </p:nvSpPr>
        <p:spPr>
          <a:xfrm>
            <a:off x="1433512" y="3886200"/>
            <a:ext cx="1908978" cy="64488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solidFill>
                  <a:srgbClr val="4C1900"/>
                </a:solidFill>
              </a:defRPr>
            </a:lvl1pPr>
          </a:lstStyle>
          <a:p>
            <a:pPr/>
            <a:r>
              <a:t>BITTER</a:t>
            </a:r>
          </a:p>
        </p:txBody>
      </p:sp>
      <p:sp>
        <p:nvSpPr>
          <p:cNvPr id="156" name="SPICY/PIQUANT"/>
          <p:cNvSpPr txBox="1"/>
          <p:nvPr/>
        </p:nvSpPr>
        <p:spPr>
          <a:xfrm>
            <a:off x="3068637" y="4967287"/>
            <a:ext cx="4026306" cy="64488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solidFill>
                  <a:srgbClr val="FF0000"/>
                </a:solidFill>
              </a:defRPr>
            </a:lvl1pPr>
          </a:lstStyle>
          <a:p>
            <a:pPr/>
            <a:r>
              <a:t>SPICY/PIQUANT</a:t>
            </a:r>
          </a:p>
        </p:txBody>
      </p:sp>
      <p:sp>
        <p:nvSpPr>
          <p:cNvPr id="157" name="Many ignorant people associate acidity to spicy"/>
          <p:cNvSpPr txBox="1"/>
          <p:nvPr/>
        </p:nvSpPr>
        <p:spPr>
          <a:xfrm>
            <a:off x="3068637" y="5508625"/>
            <a:ext cx="4944043"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Many ignorant people associate acidity to spicy </a:t>
            </a:r>
          </a:p>
        </p:txBody>
      </p:sp>
      <p:sp>
        <p:nvSpPr>
          <p:cNvPr id="158" name="The fact: higher is the acidity, lower is the spicy"/>
          <p:cNvSpPr txBox="1"/>
          <p:nvPr/>
        </p:nvSpPr>
        <p:spPr>
          <a:xfrm>
            <a:off x="3068637" y="5772150"/>
            <a:ext cx="4977083"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 pos="2895600" algn="l"/>
                <a:tab pos="3619500" algn="l"/>
                <a:tab pos="4343400" algn="l"/>
              </a:tabLst>
              <a:defRPr b="1"/>
            </a:pPr>
            <a:r>
              <a:t>The fact</a:t>
            </a:r>
            <a:r>
              <a:rPr b="0"/>
              <a:t>: higher is the acidity, lower is the spicy </a:t>
            </a:r>
          </a:p>
        </p:txBody>
      </p:sp>
      <p:sp>
        <p:nvSpPr>
          <p:cNvPr id="159" name="Bitter sensation depends on presence of oleuropein"/>
          <p:cNvSpPr txBox="1"/>
          <p:nvPr/>
        </p:nvSpPr>
        <p:spPr>
          <a:xfrm>
            <a:off x="1433512" y="4451350"/>
            <a:ext cx="5389522"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 pos="2895600" algn="l"/>
                <a:tab pos="3619500" algn="l"/>
                <a:tab pos="4343400" algn="l"/>
                <a:tab pos="5067300" algn="l"/>
              </a:tabLst>
            </a:pPr>
            <a:r>
              <a:t>Bitter sensation depends on presence of </a:t>
            </a:r>
            <a:r>
              <a:rPr i="1"/>
              <a:t>oleuropein</a:t>
            </a:r>
            <a:r>
              <a:t> </a:t>
            </a:r>
          </a:p>
        </p:txBody>
      </p:sp>
      <p:sp>
        <p:nvSpPr>
          <p:cNvPr id="160" name="Fruity depends on thousands of molecules (VOCs)"/>
          <p:cNvSpPr txBox="1"/>
          <p:nvPr/>
        </p:nvSpPr>
        <p:spPr>
          <a:xfrm>
            <a:off x="723900" y="3455987"/>
            <a:ext cx="5286831"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Fruity depends on thousands of molecules (VOCs) </a:t>
            </a:r>
          </a:p>
        </p:txBody>
      </p:sp>
      <p:sp>
        <p:nvSpPr>
          <p:cNvPr id="161" name="3 Positive Sensations"/>
          <p:cNvSpPr txBox="1"/>
          <p:nvPr/>
        </p:nvSpPr>
        <p:spPr>
          <a:xfrm>
            <a:off x="2382837" y="2085975"/>
            <a:ext cx="4474006" cy="608443"/>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600"/>
            </a:lvl1pPr>
          </a:lstStyle>
          <a:p>
            <a:pPr/>
            <a:r>
              <a:t>3 Positive Sensations</a:t>
            </a:r>
          </a:p>
        </p:txBody>
      </p:sp>
      <p:sp>
        <p:nvSpPr>
          <p:cNvPr id="162" name="HOW to taste a virgin olive oil?"/>
          <p:cNvSpPr txBox="1"/>
          <p:nvPr/>
        </p:nvSpPr>
        <p:spPr>
          <a:xfrm>
            <a:off x="1181687" y="13906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66" name="Gruppo"/>
          <p:cNvGrpSpPr/>
          <p:nvPr/>
        </p:nvGrpSpPr>
        <p:grpSpPr>
          <a:xfrm>
            <a:off x="5994400" y="2224087"/>
            <a:ext cx="3489325" cy="4052888"/>
            <a:chOff x="0" y="0"/>
            <a:chExt cx="3489325" cy="4052887"/>
          </a:xfrm>
        </p:grpSpPr>
        <p:pic>
          <p:nvPicPr>
            <p:cNvPr id="164" name="image.png" descr="image.png"/>
            <p:cNvPicPr>
              <a:picLocks noChangeAspect="1"/>
            </p:cNvPicPr>
            <p:nvPr/>
          </p:nvPicPr>
          <p:blipFill>
            <a:blip r:embed="rId2">
              <a:extLst/>
            </a:blip>
            <a:stretch>
              <a:fillRect/>
            </a:stretch>
          </p:blipFill>
          <p:spPr>
            <a:xfrm>
              <a:off x="203177" y="203174"/>
              <a:ext cx="3082971" cy="3608444"/>
            </a:xfrm>
            <a:prstGeom prst="rect">
              <a:avLst/>
            </a:prstGeom>
            <a:ln w="12700" cap="flat">
              <a:noFill/>
              <a:miter lim="400000"/>
            </a:ln>
            <a:effectLst/>
          </p:spPr>
        </p:pic>
        <p:pic>
          <p:nvPicPr>
            <p:cNvPr id="165" name="image.png" descr="image.png"/>
            <p:cNvPicPr>
              <a:picLocks noChangeAspect="1"/>
            </p:cNvPicPr>
            <p:nvPr/>
          </p:nvPicPr>
          <p:blipFill>
            <a:blip r:embed="rId3">
              <a:extLst/>
            </a:blip>
            <a:stretch>
              <a:fillRect/>
            </a:stretch>
          </p:blipFill>
          <p:spPr>
            <a:xfrm>
              <a:off x="0" y="0"/>
              <a:ext cx="3489325" cy="4052888"/>
            </a:xfrm>
            <a:prstGeom prst="rect">
              <a:avLst/>
            </a:prstGeom>
            <a:ln w="12700" cap="flat">
              <a:noFill/>
              <a:miter lim="400000"/>
            </a:ln>
            <a:effectLst/>
          </p:spPr>
        </p:pic>
      </p:grpSp>
      <p:sp>
        <p:nvSpPr>
          <p:cNvPr id="167" name="FRUITY"/>
          <p:cNvSpPr txBox="1"/>
          <p:nvPr/>
        </p:nvSpPr>
        <p:spPr>
          <a:xfrm>
            <a:off x="930275" y="3341687"/>
            <a:ext cx="1937007" cy="64488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solidFill>
                  <a:srgbClr val="008000"/>
                </a:solidFill>
              </a:defRPr>
            </a:lvl1pPr>
          </a:lstStyle>
          <a:p>
            <a:pPr/>
            <a:r>
              <a:t>FRUITY</a:t>
            </a:r>
          </a:p>
        </p:txBody>
      </p:sp>
      <p:sp>
        <p:nvSpPr>
          <p:cNvPr id="168" name="Set of olfactory sensations that depend on the variety of olives, characteristic of oil from good fresh fruit, green or ripe, perceived directly and / or postnasal"/>
          <p:cNvSpPr txBox="1"/>
          <p:nvPr/>
        </p:nvSpPr>
        <p:spPr>
          <a:xfrm>
            <a:off x="963612" y="4187825"/>
            <a:ext cx="4827588" cy="1761253"/>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tabLst>
                <a:tab pos="723900" algn="l"/>
                <a:tab pos="1447800" algn="l"/>
                <a:tab pos="2171700" algn="l"/>
                <a:tab pos="2895600" algn="l"/>
                <a:tab pos="3619500" algn="l"/>
                <a:tab pos="4343400" algn="l"/>
              </a:tabLst>
              <a:defRPr sz="2400"/>
            </a:pPr>
            <a:r>
              <a:t>Set of </a:t>
            </a:r>
            <a:r>
              <a:rPr b="1" u="sng">
                <a:solidFill>
                  <a:srgbClr val="0000FF"/>
                </a:solidFill>
              </a:rPr>
              <a:t>olfactory</a:t>
            </a:r>
            <a:r>
              <a:t> sensations that depend on the variety of olives, characteristic of oil from good </a:t>
            </a:r>
            <a:r>
              <a:rPr b="1"/>
              <a:t>fresh</a:t>
            </a:r>
            <a:r>
              <a:t> fruit, green or ripe, perceived directly and / or </a:t>
            </a:r>
            <a:r>
              <a:rPr b="1" u="sng">
                <a:solidFill>
                  <a:srgbClr val="0000FF"/>
                </a:solidFill>
              </a:rPr>
              <a:t>postnasal</a:t>
            </a:r>
          </a:p>
        </p:txBody>
      </p:sp>
      <p:sp>
        <p:nvSpPr>
          <p:cNvPr id="169" name="“Human senses are tools that we need…"/>
          <p:cNvSpPr txBox="1"/>
          <p:nvPr/>
        </p:nvSpPr>
        <p:spPr>
          <a:xfrm>
            <a:off x="1125537" y="2119312"/>
            <a:ext cx="5321061" cy="76703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pPr>
            <a:r>
              <a:t>“Human senses are tools that we need</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pPr>
            <a:r>
              <a:t> to learn to use” - Voltaire</a:t>
            </a:r>
          </a:p>
        </p:txBody>
      </p:sp>
      <p:sp>
        <p:nvSpPr>
          <p:cNvPr id="170" name="HOW to taste a virgin olive oil?"/>
          <p:cNvSpPr txBox="1"/>
          <p:nvPr/>
        </p:nvSpPr>
        <p:spPr>
          <a:xfrm>
            <a:off x="1157874" y="1365250"/>
            <a:ext cx="7361652"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FRUITY"/>
          <p:cNvSpPr txBox="1"/>
          <p:nvPr/>
        </p:nvSpPr>
        <p:spPr>
          <a:xfrm>
            <a:off x="1144587" y="2143125"/>
            <a:ext cx="1937008" cy="64488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solidFill>
                  <a:srgbClr val="008000"/>
                </a:solidFill>
              </a:defRPr>
            </a:lvl1pPr>
          </a:lstStyle>
          <a:p>
            <a:pPr/>
            <a:r>
              <a:t>FRUITY</a:t>
            </a:r>
          </a:p>
        </p:txBody>
      </p:sp>
      <p:pic>
        <p:nvPicPr>
          <p:cNvPr id="173" name="image.png" descr="image.png"/>
          <p:cNvPicPr>
            <a:picLocks noChangeAspect="1"/>
          </p:cNvPicPr>
          <p:nvPr/>
        </p:nvPicPr>
        <p:blipFill>
          <a:blip r:embed="rId2">
            <a:extLst/>
          </a:blip>
          <a:stretch>
            <a:fillRect/>
          </a:stretch>
        </p:blipFill>
        <p:spPr>
          <a:xfrm>
            <a:off x="1158875" y="2827337"/>
            <a:ext cx="3338513" cy="2376488"/>
          </a:xfrm>
          <a:prstGeom prst="rect">
            <a:avLst/>
          </a:prstGeom>
          <a:ln w="12700">
            <a:miter lim="400000"/>
          </a:ln>
        </p:spPr>
      </p:pic>
      <p:pic>
        <p:nvPicPr>
          <p:cNvPr id="174" name="image.png" descr="image.png"/>
          <p:cNvPicPr>
            <a:picLocks noChangeAspect="1"/>
          </p:cNvPicPr>
          <p:nvPr/>
        </p:nvPicPr>
        <p:blipFill>
          <a:blip r:embed="rId3">
            <a:extLst/>
          </a:blip>
          <a:stretch>
            <a:fillRect/>
          </a:stretch>
        </p:blipFill>
        <p:spPr>
          <a:xfrm>
            <a:off x="4926012" y="2827337"/>
            <a:ext cx="3527426" cy="2347913"/>
          </a:xfrm>
          <a:prstGeom prst="rect">
            <a:avLst/>
          </a:prstGeom>
          <a:ln w="12700">
            <a:miter lim="400000"/>
          </a:ln>
        </p:spPr>
      </p:pic>
      <p:sp>
        <p:nvSpPr>
          <p:cNvPr id="175" name="Linea"/>
          <p:cNvSpPr/>
          <p:nvPr/>
        </p:nvSpPr>
        <p:spPr>
          <a:xfrm flipV="1">
            <a:off x="4995862" y="2892425"/>
            <a:ext cx="3386139" cy="2216150"/>
          </a:xfrm>
          <a:prstGeom prst="line">
            <a:avLst/>
          </a:prstGeom>
          <a:ln w="108000">
            <a:solidFill>
              <a:srgbClr val="FF0000"/>
            </a:solidFill>
          </a:ln>
        </p:spPr>
        <p:txBody>
          <a:bodyPr lIns="45719" rIns="45719"/>
          <a:lstStyle/>
          <a:p>
            <a:pPr/>
          </a:p>
        </p:txBody>
      </p:sp>
      <p:sp>
        <p:nvSpPr>
          <p:cNvPr id="176" name="Linea"/>
          <p:cNvSpPr/>
          <p:nvPr/>
        </p:nvSpPr>
        <p:spPr>
          <a:xfrm>
            <a:off x="4959349" y="2892425"/>
            <a:ext cx="3455989" cy="2214563"/>
          </a:xfrm>
          <a:prstGeom prst="line">
            <a:avLst/>
          </a:prstGeom>
          <a:ln w="108000">
            <a:solidFill>
              <a:srgbClr val="FF0000"/>
            </a:solidFill>
          </a:ln>
        </p:spPr>
        <p:txBody>
          <a:bodyPr lIns="45719" rIns="45719"/>
          <a:lstStyle/>
          <a:p>
            <a:pPr/>
          </a:p>
        </p:txBody>
      </p:sp>
      <p:sp>
        <p:nvSpPr>
          <p:cNvPr id="177" name="FRESH OLIVES NOT PROCESSED OLIVES !!!!!"/>
          <p:cNvSpPr txBox="1"/>
          <p:nvPr/>
        </p:nvSpPr>
        <p:spPr>
          <a:xfrm>
            <a:off x="1406525" y="5635625"/>
            <a:ext cx="6736714" cy="43562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2400"/>
            </a:lvl1pPr>
          </a:lstStyle>
          <a:p>
            <a:pPr/>
            <a:r>
              <a:t>FRESH OLIVES NOT PROCESSED OLIVES !!!!!</a:t>
            </a:r>
          </a:p>
        </p:txBody>
      </p:sp>
      <p:sp>
        <p:nvSpPr>
          <p:cNvPr id="178" name="Brine or pickle sensations (Deutsch: sole)"/>
          <p:cNvSpPr txBox="1"/>
          <p:nvPr/>
        </p:nvSpPr>
        <p:spPr>
          <a:xfrm>
            <a:off x="4919662" y="5251450"/>
            <a:ext cx="3607324" cy="299668"/>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1500"/>
            </a:lvl1pPr>
          </a:lstStyle>
          <a:p>
            <a:pPr/>
            <a:r>
              <a:t>Brine or pickle sensations (Deutsch: sole)</a:t>
            </a:r>
          </a:p>
        </p:txBody>
      </p:sp>
      <p:sp>
        <p:nvSpPr>
          <p:cNvPr id="179" name="HOW to taste a virgin olive oil?"/>
          <p:cNvSpPr txBox="1"/>
          <p:nvPr/>
        </p:nvSpPr>
        <p:spPr>
          <a:xfrm>
            <a:off x="1157874" y="1416050"/>
            <a:ext cx="7361652"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1" name="FRUITY"/>
          <p:cNvSpPr txBox="1"/>
          <p:nvPr/>
        </p:nvSpPr>
        <p:spPr>
          <a:xfrm>
            <a:off x="1855787" y="1801812"/>
            <a:ext cx="1937008" cy="64488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solidFill>
                  <a:srgbClr val="008000"/>
                </a:solidFill>
              </a:defRPr>
            </a:lvl1pPr>
          </a:lstStyle>
          <a:p>
            <a:pPr/>
            <a:r>
              <a:t>FRUITY</a:t>
            </a:r>
          </a:p>
        </p:txBody>
      </p:sp>
      <p:grpSp>
        <p:nvGrpSpPr>
          <p:cNvPr id="184" name="Gruppo"/>
          <p:cNvGrpSpPr/>
          <p:nvPr/>
        </p:nvGrpSpPr>
        <p:grpSpPr>
          <a:xfrm>
            <a:off x="1868487" y="2439987"/>
            <a:ext cx="2578101" cy="1989138"/>
            <a:chOff x="0" y="0"/>
            <a:chExt cx="2578100" cy="1989137"/>
          </a:xfrm>
        </p:grpSpPr>
        <p:pic>
          <p:nvPicPr>
            <p:cNvPr id="182" name="image.png" descr="image.png"/>
            <p:cNvPicPr>
              <a:picLocks noChangeAspect="1"/>
            </p:cNvPicPr>
            <p:nvPr/>
          </p:nvPicPr>
          <p:blipFill>
            <a:blip r:embed="rId2">
              <a:extLst/>
            </a:blip>
            <a:stretch>
              <a:fillRect/>
            </a:stretch>
          </p:blipFill>
          <p:spPr>
            <a:xfrm>
              <a:off x="203218" y="203086"/>
              <a:ext cx="2171664" cy="1544886"/>
            </a:xfrm>
            <a:prstGeom prst="rect">
              <a:avLst/>
            </a:prstGeom>
            <a:ln w="12700" cap="flat">
              <a:noFill/>
              <a:miter lim="400000"/>
            </a:ln>
            <a:effectLst/>
          </p:spPr>
        </p:pic>
        <p:pic>
          <p:nvPicPr>
            <p:cNvPr id="183" name="image.png" descr="image.png"/>
            <p:cNvPicPr>
              <a:picLocks noChangeAspect="1"/>
            </p:cNvPicPr>
            <p:nvPr/>
          </p:nvPicPr>
          <p:blipFill>
            <a:blip r:embed="rId3">
              <a:extLst/>
            </a:blip>
            <a:stretch>
              <a:fillRect/>
            </a:stretch>
          </p:blipFill>
          <p:spPr>
            <a:xfrm>
              <a:off x="0" y="0"/>
              <a:ext cx="2578100" cy="1989138"/>
            </a:xfrm>
            <a:prstGeom prst="rect">
              <a:avLst/>
            </a:prstGeom>
            <a:ln w="12700" cap="flat">
              <a:noFill/>
              <a:miter lim="400000"/>
            </a:ln>
            <a:effectLst/>
          </p:spPr>
        </p:pic>
      </p:grpSp>
      <p:grpSp>
        <p:nvGrpSpPr>
          <p:cNvPr id="187" name="Gruppo"/>
          <p:cNvGrpSpPr/>
          <p:nvPr/>
        </p:nvGrpSpPr>
        <p:grpSpPr>
          <a:xfrm>
            <a:off x="1868487" y="4398962"/>
            <a:ext cx="2651126" cy="1849438"/>
            <a:chOff x="0" y="0"/>
            <a:chExt cx="2651125" cy="1849437"/>
          </a:xfrm>
        </p:grpSpPr>
        <p:pic>
          <p:nvPicPr>
            <p:cNvPr id="185" name="image.png" descr="image.png"/>
            <p:cNvPicPr>
              <a:picLocks noChangeAspect="1"/>
            </p:cNvPicPr>
            <p:nvPr/>
          </p:nvPicPr>
          <p:blipFill>
            <a:blip r:embed="rId4">
              <a:extLst/>
            </a:blip>
            <a:stretch>
              <a:fillRect/>
            </a:stretch>
          </p:blipFill>
          <p:spPr>
            <a:xfrm>
              <a:off x="203282" y="203198"/>
              <a:ext cx="2244561" cy="1404941"/>
            </a:xfrm>
            <a:prstGeom prst="rect">
              <a:avLst/>
            </a:prstGeom>
            <a:ln w="12700" cap="flat">
              <a:noFill/>
              <a:miter lim="400000"/>
            </a:ln>
            <a:effectLst/>
          </p:spPr>
        </p:pic>
        <p:pic>
          <p:nvPicPr>
            <p:cNvPr id="186" name="image.png" descr="image.png"/>
            <p:cNvPicPr>
              <a:picLocks noChangeAspect="1"/>
            </p:cNvPicPr>
            <p:nvPr/>
          </p:nvPicPr>
          <p:blipFill>
            <a:blip r:embed="rId5">
              <a:extLst/>
            </a:blip>
            <a:stretch>
              <a:fillRect/>
            </a:stretch>
          </p:blipFill>
          <p:spPr>
            <a:xfrm>
              <a:off x="0" y="0"/>
              <a:ext cx="2651125" cy="1849438"/>
            </a:xfrm>
            <a:prstGeom prst="rect">
              <a:avLst/>
            </a:prstGeom>
            <a:ln w="12700" cap="flat">
              <a:noFill/>
              <a:miter lim="400000"/>
            </a:ln>
            <a:effectLst/>
          </p:spPr>
        </p:pic>
      </p:grpSp>
      <p:grpSp>
        <p:nvGrpSpPr>
          <p:cNvPr id="190" name="Gruppo"/>
          <p:cNvGrpSpPr/>
          <p:nvPr/>
        </p:nvGrpSpPr>
        <p:grpSpPr>
          <a:xfrm>
            <a:off x="4783137" y="2438400"/>
            <a:ext cx="2473326" cy="1916113"/>
            <a:chOff x="0" y="0"/>
            <a:chExt cx="2473325" cy="1916112"/>
          </a:xfrm>
        </p:grpSpPr>
        <p:pic>
          <p:nvPicPr>
            <p:cNvPr id="188" name="image.png" descr="image.png"/>
            <p:cNvPicPr>
              <a:picLocks noChangeAspect="1"/>
            </p:cNvPicPr>
            <p:nvPr/>
          </p:nvPicPr>
          <p:blipFill>
            <a:blip r:embed="rId6">
              <a:extLst/>
            </a:blip>
            <a:stretch>
              <a:fillRect/>
            </a:stretch>
          </p:blipFill>
          <p:spPr>
            <a:xfrm>
              <a:off x="203355" y="203258"/>
              <a:ext cx="2066616" cy="1471486"/>
            </a:xfrm>
            <a:prstGeom prst="rect">
              <a:avLst/>
            </a:prstGeom>
            <a:ln w="12700" cap="flat">
              <a:noFill/>
              <a:miter lim="400000"/>
            </a:ln>
            <a:effectLst/>
          </p:spPr>
        </p:pic>
        <p:pic>
          <p:nvPicPr>
            <p:cNvPr id="189" name="image.png" descr="image.png"/>
            <p:cNvPicPr>
              <a:picLocks noChangeAspect="1"/>
            </p:cNvPicPr>
            <p:nvPr/>
          </p:nvPicPr>
          <p:blipFill>
            <a:blip r:embed="rId7">
              <a:extLst/>
            </a:blip>
            <a:stretch>
              <a:fillRect/>
            </a:stretch>
          </p:blipFill>
          <p:spPr>
            <a:xfrm>
              <a:off x="0" y="0"/>
              <a:ext cx="2473325" cy="1916113"/>
            </a:xfrm>
            <a:prstGeom prst="rect">
              <a:avLst/>
            </a:prstGeom>
            <a:ln w="12700" cap="flat">
              <a:noFill/>
              <a:miter lim="400000"/>
            </a:ln>
            <a:effectLst/>
          </p:spPr>
        </p:pic>
      </p:grpSp>
      <p:grpSp>
        <p:nvGrpSpPr>
          <p:cNvPr id="193" name="Gruppo"/>
          <p:cNvGrpSpPr/>
          <p:nvPr/>
        </p:nvGrpSpPr>
        <p:grpSpPr>
          <a:xfrm>
            <a:off x="4756150" y="4337050"/>
            <a:ext cx="2478088" cy="1974850"/>
            <a:chOff x="0" y="0"/>
            <a:chExt cx="2478087" cy="1974850"/>
          </a:xfrm>
        </p:grpSpPr>
        <p:pic>
          <p:nvPicPr>
            <p:cNvPr id="191" name="image.png" descr="image.png"/>
            <p:cNvPicPr>
              <a:picLocks noChangeAspect="1"/>
            </p:cNvPicPr>
            <p:nvPr/>
          </p:nvPicPr>
          <p:blipFill>
            <a:blip r:embed="rId8">
              <a:extLst/>
            </a:blip>
            <a:stretch>
              <a:fillRect/>
            </a:stretch>
          </p:blipFill>
          <p:spPr>
            <a:xfrm>
              <a:off x="203107" y="203164"/>
              <a:ext cx="2071873" cy="1530429"/>
            </a:xfrm>
            <a:prstGeom prst="rect">
              <a:avLst/>
            </a:prstGeom>
            <a:ln w="12700" cap="flat">
              <a:noFill/>
              <a:miter lim="400000"/>
            </a:ln>
            <a:effectLst/>
          </p:spPr>
        </p:pic>
        <p:pic>
          <p:nvPicPr>
            <p:cNvPr id="192" name="image.png" descr="image.png"/>
            <p:cNvPicPr>
              <a:picLocks noChangeAspect="1"/>
            </p:cNvPicPr>
            <p:nvPr/>
          </p:nvPicPr>
          <p:blipFill>
            <a:blip r:embed="rId9">
              <a:extLst/>
            </a:blip>
            <a:stretch>
              <a:fillRect/>
            </a:stretch>
          </p:blipFill>
          <p:spPr>
            <a:xfrm>
              <a:off x="0" y="0"/>
              <a:ext cx="2478088" cy="1974850"/>
            </a:xfrm>
            <a:prstGeom prst="rect">
              <a:avLst/>
            </a:prstGeom>
            <a:ln w="12700" cap="flat">
              <a:noFill/>
              <a:miter lim="400000"/>
            </a:ln>
            <a:effectLst/>
          </p:spPr>
        </p:pic>
      </p:grpSp>
      <p:sp>
        <p:nvSpPr>
          <p:cNvPr id="194" name="Sensations of green, fresh, vegetables"/>
          <p:cNvSpPr txBox="1"/>
          <p:nvPr/>
        </p:nvSpPr>
        <p:spPr>
          <a:xfrm>
            <a:off x="4094162" y="1949450"/>
            <a:ext cx="3570595" cy="311953"/>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1600"/>
            </a:lvl1pPr>
          </a:lstStyle>
          <a:p>
            <a:pPr/>
            <a:r>
              <a:t>Sensations of green, fresh, vegetables</a:t>
            </a:r>
          </a:p>
        </p:txBody>
      </p:sp>
      <p:sp>
        <p:nvSpPr>
          <p:cNvPr id="195" name="HOW to taste a virgin olive oil?"/>
          <p:cNvSpPr txBox="1"/>
          <p:nvPr/>
        </p:nvSpPr>
        <p:spPr>
          <a:xfrm>
            <a:off x="1181687" y="11366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7" name="image.png" descr="image.png"/>
          <p:cNvPicPr>
            <a:picLocks noChangeAspect="1"/>
          </p:cNvPicPr>
          <p:nvPr/>
        </p:nvPicPr>
        <p:blipFill>
          <a:blip r:embed="rId2">
            <a:extLst/>
          </a:blip>
          <a:stretch>
            <a:fillRect/>
          </a:stretch>
        </p:blipFill>
        <p:spPr>
          <a:xfrm>
            <a:off x="890587" y="2427287"/>
            <a:ext cx="4781551" cy="3819526"/>
          </a:xfrm>
          <a:prstGeom prst="rect">
            <a:avLst/>
          </a:prstGeom>
          <a:ln w="12700">
            <a:miter lim="400000"/>
          </a:ln>
        </p:spPr>
      </p:pic>
      <p:sp>
        <p:nvSpPr>
          <p:cNvPr id="198" name="LET'S TRY THE FRUITY SENSATION"/>
          <p:cNvSpPr txBox="1"/>
          <p:nvPr/>
        </p:nvSpPr>
        <p:spPr>
          <a:xfrm>
            <a:off x="1135062" y="1873250"/>
            <a:ext cx="7455530" cy="571174"/>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400">
                <a:solidFill>
                  <a:srgbClr val="008000"/>
                </a:solidFill>
              </a:defRPr>
            </a:lvl1pPr>
          </a:lstStyle>
          <a:p>
            <a:pPr/>
            <a:r>
              <a:t>LET'S TRY THE FRUITY SENSATION</a:t>
            </a:r>
          </a:p>
        </p:txBody>
      </p:sp>
      <p:sp>
        <p:nvSpPr>
          <p:cNvPr id="199" name="1) Pour into a dark glass…"/>
          <p:cNvSpPr txBox="1"/>
          <p:nvPr/>
        </p:nvSpPr>
        <p:spPr>
          <a:xfrm>
            <a:off x="5846762" y="2557462"/>
            <a:ext cx="2717801" cy="3720464"/>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tabLst>
                <a:tab pos="723900" algn="l"/>
                <a:tab pos="1447800" algn="l"/>
                <a:tab pos="2171700" algn="l"/>
              </a:tabLst>
              <a:defRPr sz="1500"/>
            </a:pPr>
            <a:r>
              <a:t>1) Pour into a dark glass</a:t>
            </a:r>
          </a:p>
          <a:p>
            <a:pPr>
              <a:tabLst>
                <a:tab pos="723900" algn="l"/>
                <a:tab pos="1447800" algn="l"/>
                <a:tab pos="2171700" algn="l"/>
              </a:tabLst>
              <a:defRPr sz="1500"/>
            </a:pPr>
          </a:p>
          <a:p>
            <a:pPr>
              <a:tabLst>
                <a:tab pos="723900" algn="l"/>
                <a:tab pos="1447800" algn="l"/>
                <a:tab pos="2171700" algn="l"/>
              </a:tabLst>
              <a:defRPr sz="1500"/>
            </a:pPr>
            <a:r>
              <a:t>2) Warm the sample with your hands</a:t>
            </a:r>
          </a:p>
          <a:p>
            <a:pPr>
              <a:tabLst>
                <a:tab pos="723900" algn="l"/>
                <a:tab pos="1447800" algn="l"/>
                <a:tab pos="2171700" algn="l"/>
              </a:tabLst>
              <a:defRPr sz="1500"/>
            </a:pPr>
          </a:p>
          <a:p>
            <a:pPr>
              <a:tabLst>
                <a:tab pos="723900" algn="l"/>
                <a:tab pos="1447800" algn="l"/>
                <a:tab pos="2171700" algn="l"/>
              </a:tabLst>
              <a:defRPr sz="1500"/>
            </a:pPr>
            <a:r>
              <a:t>3) first snif</a:t>
            </a:r>
          </a:p>
          <a:p>
            <a:pPr>
              <a:tabLst>
                <a:tab pos="723900" algn="l"/>
                <a:tab pos="1447800" algn="l"/>
                <a:tab pos="2171700" algn="l"/>
              </a:tabLst>
              <a:defRPr sz="1500"/>
            </a:pPr>
          </a:p>
          <a:p>
            <a:pPr>
              <a:tabLst>
                <a:tab pos="723900" algn="l"/>
                <a:tab pos="1447800" algn="l"/>
                <a:tab pos="2171700" algn="l"/>
              </a:tabLst>
              <a:defRPr sz="1500"/>
            </a:pPr>
            <a:r>
              <a:t>4) use your memory to associate the feeling with something already known</a:t>
            </a:r>
          </a:p>
          <a:p>
            <a:pPr>
              <a:tabLst>
                <a:tab pos="723900" algn="l"/>
                <a:tab pos="1447800" algn="l"/>
                <a:tab pos="2171700" algn="l"/>
              </a:tabLst>
              <a:defRPr sz="1500"/>
            </a:pPr>
          </a:p>
          <a:p>
            <a:pPr>
              <a:tabLst>
                <a:tab pos="723900" algn="l"/>
                <a:tab pos="1447800" algn="l"/>
                <a:tab pos="2171700" algn="l"/>
              </a:tabLst>
              <a:defRPr sz="1500"/>
            </a:pPr>
            <a:r>
              <a:t>5) let's drink 3 ml (a litle spoon) and distribute oil on the palate</a:t>
            </a:r>
          </a:p>
          <a:p>
            <a:pPr>
              <a:tabLst>
                <a:tab pos="723900" algn="l"/>
                <a:tab pos="1447800" algn="l"/>
                <a:tab pos="2171700" algn="l"/>
              </a:tabLst>
              <a:defRPr sz="1500"/>
            </a:pPr>
          </a:p>
          <a:p>
            <a:pPr>
              <a:tabLst>
                <a:tab pos="723900" algn="l"/>
                <a:tab pos="1447800" algn="l"/>
                <a:tab pos="2171700" algn="l"/>
              </a:tabLst>
              <a:defRPr sz="1500"/>
            </a:pPr>
            <a:r>
              <a:t>6) suck with force the air with the tongue pushed on the palate</a:t>
            </a:r>
          </a:p>
        </p:txBody>
      </p:sp>
      <p:sp>
        <p:nvSpPr>
          <p:cNvPr id="200" name="Linea"/>
          <p:cNvSpPr/>
          <p:nvPr/>
        </p:nvSpPr>
        <p:spPr>
          <a:xfrm>
            <a:off x="1128712" y="3154362"/>
            <a:ext cx="1254126" cy="1252539"/>
          </a:xfrm>
          <a:prstGeom prst="line">
            <a:avLst/>
          </a:prstGeom>
          <a:ln w="72000">
            <a:solidFill>
              <a:srgbClr val="000000"/>
            </a:solidFill>
          </a:ln>
        </p:spPr>
        <p:txBody>
          <a:bodyPr lIns="45719" rIns="45719"/>
          <a:lstStyle/>
          <a:p>
            <a:pPr/>
          </a:p>
        </p:txBody>
      </p:sp>
      <p:sp>
        <p:nvSpPr>
          <p:cNvPr id="201" name="Linea"/>
          <p:cNvSpPr/>
          <p:nvPr/>
        </p:nvSpPr>
        <p:spPr>
          <a:xfrm flipV="1">
            <a:off x="944562" y="3152774"/>
            <a:ext cx="1255714" cy="1255714"/>
          </a:xfrm>
          <a:prstGeom prst="line">
            <a:avLst/>
          </a:prstGeom>
          <a:ln w="72000">
            <a:solidFill>
              <a:srgbClr val="000000"/>
            </a:solidFill>
          </a:ln>
        </p:spPr>
        <p:txBody>
          <a:bodyPr lIns="45719" rIns="45719"/>
          <a:lstStyle/>
          <a:p>
            <a:pPr/>
          </a:p>
        </p:txBody>
      </p:sp>
      <p:sp>
        <p:nvSpPr>
          <p:cNvPr id="202" name="HOW to taste a virgin olive oil?"/>
          <p:cNvSpPr txBox="1"/>
          <p:nvPr/>
        </p:nvSpPr>
        <p:spPr>
          <a:xfrm>
            <a:off x="1181687" y="12636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4" name="FOCUS YOUR MIND ON YOUR SMELLS MEMORIES:"/>
          <p:cNvSpPr txBox="1"/>
          <p:nvPr/>
        </p:nvSpPr>
        <p:spPr>
          <a:xfrm>
            <a:off x="215900" y="2479675"/>
            <a:ext cx="8836025" cy="423344"/>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lvl1pPr algn="ctr">
              <a:defRPr sz="2300"/>
            </a:lvl1pPr>
          </a:lstStyle>
          <a:p>
            <a:pPr/>
            <a:r>
              <a:t>FOCUS YOUR MIND ON YOUR SMELLS MEMORIES:</a:t>
            </a:r>
          </a:p>
        </p:txBody>
      </p:sp>
      <p:grpSp>
        <p:nvGrpSpPr>
          <p:cNvPr id="207" name="Gruppo"/>
          <p:cNvGrpSpPr/>
          <p:nvPr/>
        </p:nvGrpSpPr>
        <p:grpSpPr>
          <a:xfrm>
            <a:off x="744537" y="2968625"/>
            <a:ext cx="2157413" cy="1574800"/>
            <a:chOff x="0" y="0"/>
            <a:chExt cx="2157412" cy="1574800"/>
          </a:xfrm>
        </p:grpSpPr>
        <p:pic>
          <p:nvPicPr>
            <p:cNvPr id="205" name="image.png" descr="image.png"/>
            <p:cNvPicPr>
              <a:picLocks noChangeAspect="1"/>
            </p:cNvPicPr>
            <p:nvPr/>
          </p:nvPicPr>
          <p:blipFill>
            <a:blip r:embed="rId2">
              <a:extLst/>
            </a:blip>
            <a:stretch>
              <a:fillRect/>
            </a:stretch>
          </p:blipFill>
          <p:spPr>
            <a:xfrm>
              <a:off x="203200" y="203395"/>
              <a:ext cx="1751013" cy="1129874"/>
            </a:xfrm>
            <a:prstGeom prst="rect">
              <a:avLst/>
            </a:prstGeom>
            <a:ln w="12700" cap="flat">
              <a:noFill/>
              <a:miter lim="400000"/>
            </a:ln>
            <a:effectLst/>
          </p:spPr>
        </p:pic>
        <p:pic>
          <p:nvPicPr>
            <p:cNvPr id="206" name="image.png" descr="image.png"/>
            <p:cNvPicPr>
              <a:picLocks noChangeAspect="1"/>
            </p:cNvPicPr>
            <p:nvPr/>
          </p:nvPicPr>
          <p:blipFill>
            <a:blip r:embed="rId3">
              <a:extLst/>
            </a:blip>
            <a:stretch>
              <a:fillRect/>
            </a:stretch>
          </p:blipFill>
          <p:spPr>
            <a:xfrm>
              <a:off x="0" y="0"/>
              <a:ext cx="2157413" cy="1574800"/>
            </a:xfrm>
            <a:prstGeom prst="rect">
              <a:avLst/>
            </a:prstGeom>
            <a:ln w="12700" cap="flat">
              <a:noFill/>
              <a:miter lim="400000"/>
            </a:ln>
            <a:effectLst/>
          </p:spPr>
        </p:pic>
      </p:grpSp>
      <p:grpSp>
        <p:nvGrpSpPr>
          <p:cNvPr id="210" name="Gruppo"/>
          <p:cNvGrpSpPr/>
          <p:nvPr/>
        </p:nvGrpSpPr>
        <p:grpSpPr>
          <a:xfrm>
            <a:off x="2420937" y="4618037"/>
            <a:ext cx="1990726" cy="1550988"/>
            <a:chOff x="0" y="0"/>
            <a:chExt cx="1990725" cy="1550987"/>
          </a:xfrm>
        </p:grpSpPr>
        <p:pic>
          <p:nvPicPr>
            <p:cNvPr id="208" name="image.png" descr="image.png"/>
            <p:cNvPicPr>
              <a:picLocks noChangeAspect="1"/>
            </p:cNvPicPr>
            <p:nvPr/>
          </p:nvPicPr>
          <p:blipFill>
            <a:blip r:embed="rId4">
              <a:extLst/>
            </a:blip>
            <a:stretch>
              <a:fillRect/>
            </a:stretch>
          </p:blipFill>
          <p:spPr>
            <a:xfrm>
              <a:off x="203200" y="203073"/>
              <a:ext cx="1584325" cy="1106764"/>
            </a:xfrm>
            <a:prstGeom prst="rect">
              <a:avLst/>
            </a:prstGeom>
            <a:ln w="12700" cap="flat">
              <a:noFill/>
              <a:miter lim="400000"/>
            </a:ln>
            <a:effectLst/>
          </p:spPr>
        </p:pic>
        <p:pic>
          <p:nvPicPr>
            <p:cNvPr id="209" name="image.png" descr="image.png"/>
            <p:cNvPicPr>
              <a:picLocks noChangeAspect="1"/>
            </p:cNvPicPr>
            <p:nvPr/>
          </p:nvPicPr>
          <p:blipFill>
            <a:blip r:embed="rId5">
              <a:extLst/>
            </a:blip>
            <a:stretch>
              <a:fillRect/>
            </a:stretch>
          </p:blipFill>
          <p:spPr>
            <a:xfrm>
              <a:off x="0" y="0"/>
              <a:ext cx="1990725" cy="1550988"/>
            </a:xfrm>
            <a:prstGeom prst="rect">
              <a:avLst/>
            </a:prstGeom>
            <a:ln w="12700" cap="flat">
              <a:noFill/>
              <a:miter lim="400000"/>
            </a:ln>
            <a:effectLst/>
          </p:spPr>
        </p:pic>
      </p:grpSp>
      <p:grpSp>
        <p:nvGrpSpPr>
          <p:cNvPr id="213" name="Gruppo"/>
          <p:cNvGrpSpPr/>
          <p:nvPr/>
        </p:nvGrpSpPr>
        <p:grpSpPr>
          <a:xfrm>
            <a:off x="6737350" y="2940050"/>
            <a:ext cx="1822450" cy="1641475"/>
            <a:chOff x="0" y="0"/>
            <a:chExt cx="1822450" cy="1641475"/>
          </a:xfrm>
        </p:grpSpPr>
        <p:pic>
          <p:nvPicPr>
            <p:cNvPr id="211" name="image.png" descr="image.png"/>
            <p:cNvPicPr>
              <a:picLocks noChangeAspect="1"/>
            </p:cNvPicPr>
            <p:nvPr/>
          </p:nvPicPr>
          <p:blipFill>
            <a:blip r:embed="rId6">
              <a:extLst/>
            </a:blip>
            <a:stretch>
              <a:fillRect/>
            </a:stretch>
          </p:blipFill>
          <p:spPr>
            <a:xfrm>
              <a:off x="203271" y="203115"/>
              <a:ext cx="1415908" cy="1197160"/>
            </a:xfrm>
            <a:prstGeom prst="rect">
              <a:avLst/>
            </a:prstGeom>
            <a:ln w="12700" cap="flat">
              <a:noFill/>
              <a:miter lim="400000"/>
            </a:ln>
            <a:effectLst/>
          </p:spPr>
        </p:pic>
        <p:pic>
          <p:nvPicPr>
            <p:cNvPr id="212" name="image.png" descr="image.png"/>
            <p:cNvPicPr>
              <a:picLocks noChangeAspect="1"/>
            </p:cNvPicPr>
            <p:nvPr/>
          </p:nvPicPr>
          <p:blipFill>
            <a:blip r:embed="rId7">
              <a:extLst/>
            </a:blip>
            <a:stretch>
              <a:fillRect/>
            </a:stretch>
          </p:blipFill>
          <p:spPr>
            <a:xfrm>
              <a:off x="0" y="0"/>
              <a:ext cx="1822450" cy="1641475"/>
            </a:xfrm>
            <a:prstGeom prst="rect">
              <a:avLst/>
            </a:prstGeom>
            <a:ln w="12700" cap="flat">
              <a:noFill/>
              <a:miter lim="400000"/>
            </a:ln>
            <a:effectLst/>
          </p:spPr>
        </p:pic>
      </p:grpSp>
      <p:grpSp>
        <p:nvGrpSpPr>
          <p:cNvPr id="216" name="Gruppo"/>
          <p:cNvGrpSpPr/>
          <p:nvPr/>
        </p:nvGrpSpPr>
        <p:grpSpPr>
          <a:xfrm>
            <a:off x="4667250" y="4575175"/>
            <a:ext cx="1820863" cy="1601788"/>
            <a:chOff x="0" y="0"/>
            <a:chExt cx="1820862" cy="1601787"/>
          </a:xfrm>
        </p:grpSpPr>
        <p:pic>
          <p:nvPicPr>
            <p:cNvPr id="214" name="image.png" descr="image.png"/>
            <p:cNvPicPr>
              <a:picLocks noChangeAspect="1"/>
            </p:cNvPicPr>
            <p:nvPr/>
          </p:nvPicPr>
          <p:blipFill>
            <a:blip r:embed="rId8">
              <a:extLst/>
            </a:blip>
            <a:stretch>
              <a:fillRect/>
            </a:stretch>
          </p:blipFill>
          <p:spPr>
            <a:xfrm>
              <a:off x="203094" y="203199"/>
              <a:ext cx="1414674" cy="1157288"/>
            </a:xfrm>
            <a:prstGeom prst="rect">
              <a:avLst/>
            </a:prstGeom>
            <a:ln w="12700" cap="flat">
              <a:noFill/>
              <a:miter lim="400000"/>
            </a:ln>
            <a:effectLst/>
          </p:spPr>
        </p:pic>
        <p:pic>
          <p:nvPicPr>
            <p:cNvPr id="215" name="image.png" descr="image.png"/>
            <p:cNvPicPr>
              <a:picLocks noChangeAspect="1"/>
            </p:cNvPicPr>
            <p:nvPr/>
          </p:nvPicPr>
          <p:blipFill>
            <a:blip r:embed="rId9">
              <a:extLst/>
            </a:blip>
            <a:stretch>
              <a:fillRect/>
            </a:stretch>
          </p:blipFill>
          <p:spPr>
            <a:xfrm>
              <a:off x="0" y="0"/>
              <a:ext cx="1820863" cy="1601788"/>
            </a:xfrm>
            <a:prstGeom prst="rect">
              <a:avLst/>
            </a:prstGeom>
            <a:ln w="12700" cap="flat">
              <a:noFill/>
              <a:miter lim="400000"/>
            </a:ln>
            <a:effectLst/>
          </p:spPr>
        </p:pic>
      </p:grpSp>
      <p:grpSp>
        <p:nvGrpSpPr>
          <p:cNvPr id="219" name="Gruppo"/>
          <p:cNvGrpSpPr/>
          <p:nvPr/>
        </p:nvGrpSpPr>
        <p:grpSpPr>
          <a:xfrm>
            <a:off x="3070225" y="3038475"/>
            <a:ext cx="1643063" cy="1436688"/>
            <a:chOff x="0" y="0"/>
            <a:chExt cx="1643062" cy="1436687"/>
          </a:xfrm>
        </p:grpSpPr>
        <p:pic>
          <p:nvPicPr>
            <p:cNvPr id="217" name="image.png" descr="image.png"/>
            <p:cNvPicPr>
              <a:picLocks noChangeAspect="1"/>
            </p:cNvPicPr>
            <p:nvPr/>
          </p:nvPicPr>
          <p:blipFill>
            <a:blip r:embed="rId10">
              <a:extLst/>
            </a:blip>
            <a:stretch>
              <a:fillRect/>
            </a:stretch>
          </p:blipFill>
          <p:spPr>
            <a:xfrm>
              <a:off x="203198" y="203100"/>
              <a:ext cx="1236665" cy="992405"/>
            </a:xfrm>
            <a:prstGeom prst="rect">
              <a:avLst/>
            </a:prstGeom>
            <a:ln w="12700" cap="flat">
              <a:noFill/>
              <a:miter lim="400000"/>
            </a:ln>
            <a:effectLst/>
          </p:spPr>
        </p:pic>
        <p:pic>
          <p:nvPicPr>
            <p:cNvPr id="218" name="image.png" descr="image.png"/>
            <p:cNvPicPr>
              <a:picLocks noChangeAspect="1"/>
            </p:cNvPicPr>
            <p:nvPr/>
          </p:nvPicPr>
          <p:blipFill>
            <a:blip r:embed="rId11">
              <a:extLst/>
            </a:blip>
            <a:stretch>
              <a:fillRect/>
            </a:stretch>
          </p:blipFill>
          <p:spPr>
            <a:xfrm>
              <a:off x="0" y="0"/>
              <a:ext cx="1643063" cy="1436688"/>
            </a:xfrm>
            <a:prstGeom prst="rect">
              <a:avLst/>
            </a:prstGeom>
            <a:ln w="12700" cap="flat">
              <a:noFill/>
              <a:miter lim="400000"/>
            </a:ln>
            <a:effectLst/>
          </p:spPr>
        </p:pic>
      </p:grpSp>
      <p:grpSp>
        <p:nvGrpSpPr>
          <p:cNvPr id="222" name="Gruppo"/>
          <p:cNvGrpSpPr/>
          <p:nvPr/>
        </p:nvGrpSpPr>
        <p:grpSpPr>
          <a:xfrm>
            <a:off x="4881562" y="2892425"/>
            <a:ext cx="1687513" cy="1668463"/>
            <a:chOff x="0" y="0"/>
            <a:chExt cx="1687512" cy="1668462"/>
          </a:xfrm>
        </p:grpSpPr>
        <p:pic>
          <p:nvPicPr>
            <p:cNvPr id="220" name="image.png" descr="image.png"/>
            <p:cNvPicPr>
              <a:picLocks noChangeAspect="1"/>
            </p:cNvPicPr>
            <p:nvPr/>
          </p:nvPicPr>
          <p:blipFill>
            <a:blip r:embed="rId12">
              <a:extLst/>
            </a:blip>
            <a:stretch>
              <a:fillRect/>
            </a:stretch>
          </p:blipFill>
          <p:spPr>
            <a:xfrm>
              <a:off x="203033" y="203198"/>
              <a:ext cx="1281446" cy="1223965"/>
            </a:xfrm>
            <a:prstGeom prst="rect">
              <a:avLst/>
            </a:prstGeom>
            <a:ln w="12700" cap="flat">
              <a:noFill/>
              <a:miter lim="400000"/>
            </a:ln>
            <a:effectLst/>
          </p:spPr>
        </p:pic>
        <p:pic>
          <p:nvPicPr>
            <p:cNvPr id="221" name="image.png" descr="image.png"/>
            <p:cNvPicPr>
              <a:picLocks noChangeAspect="1"/>
            </p:cNvPicPr>
            <p:nvPr/>
          </p:nvPicPr>
          <p:blipFill>
            <a:blip r:embed="rId13">
              <a:extLst/>
            </a:blip>
            <a:stretch>
              <a:fillRect/>
            </a:stretch>
          </p:blipFill>
          <p:spPr>
            <a:xfrm>
              <a:off x="0" y="0"/>
              <a:ext cx="1687513" cy="1668463"/>
            </a:xfrm>
            <a:prstGeom prst="rect">
              <a:avLst/>
            </a:prstGeom>
            <a:ln w="12700" cap="flat">
              <a:noFill/>
              <a:miter lim="400000"/>
            </a:ln>
            <a:effectLst/>
          </p:spPr>
        </p:pic>
      </p:grpSp>
      <p:sp>
        <p:nvSpPr>
          <p:cNvPr id="223" name="LET'S TRY THE FRUITY SENSATION"/>
          <p:cNvSpPr txBox="1"/>
          <p:nvPr/>
        </p:nvSpPr>
        <p:spPr>
          <a:xfrm>
            <a:off x="1135062" y="1860550"/>
            <a:ext cx="7455530" cy="571174"/>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400">
                <a:solidFill>
                  <a:srgbClr val="008000"/>
                </a:solidFill>
              </a:defRPr>
            </a:lvl1pPr>
          </a:lstStyle>
          <a:p>
            <a:pPr/>
            <a:r>
              <a:t>LET'S TRY THE FRUITY SENSATION</a:t>
            </a:r>
          </a:p>
        </p:txBody>
      </p:sp>
      <p:sp>
        <p:nvSpPr>
          <p:cNvPr id="224" name="HOW to taste a virgin olive oil?"/>
          <p:cNvSpPr txBox="1"/>
          <p:nvPr/>
        </p:nvSpPr>
        <p:spPr>
          <a:xfrm>
            <a:off x="1181687" y="12509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6" name="IF YOU DON'T FEEL SENSATIONS THAT REMIND YOU SOMETHING FRESH AND GREEN....…"/>
          <p:cNvSpPr txBox="1"/>
          <p:nvPr/>
        </p:nvSpPr>
        <p:spPr>
          <a:xfrm>
            <a:off x="1141412" y="2816225"/>
            <a:ext cx="8836026" cy="3086185"/>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300"/>
            </a:pPr>
            <a:r>
              <a:t>IF YOU DON'T FEEL SENSATIONS THAT REMIND YOU SOMETHING FRESH AND GREEN....</a:t>
            </a:r>
          </a:p>
          <a:p>
            <a:pPr lvl="1" indent="457200">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300"/>
            </a:pPr>
            <a:r>
              <a:t>PROBABLY YOU ARE FACING WITH:</a:t>
            </a:r>
            <a:b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pPr>
            <a:r>
              <a:t>1) old oil</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pPr>
            <a:r>
              <a:t>2) oil from bad olives</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pPr>
            <a:r>
              <a:t>3) oil from too black olives</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pPr>
            <a:r>
              <a:t>4) defected oil</a:t>
            </a:r>
          </a:p>
          <a:p>
            <a: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pPr>
            <a:r>
              <a:t>5) oil from other kind of seeds or chemically processed</a:t>
            </a:r>
          </a:p>
        </p:txBody>
      </p:sp>
      <p:sp>
        <p:nvSpPr>
          <p:cNvPr id="227" name="LET'S TRY THE FRUITY SENSATION"/>
          <p:cNvSpPr txBox="1"/>
          <p:nvPr/>
        </p:nvSpPr>
        <p:spPr>
          <a:xfrm>
            <a:off x="1135062" y="2000250"/>
            <a:ext cx="7455530" cy="571174"/>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400">
                <a:solidFill>
                  <a:srgbClr val="008000"/>
                </a:solidFill>
              </a:defRPr>
            </a:lvl1pPr>
          </a:lstStyle>
          <a:p>
            <a:pPr/>
            <a:r>
              <a:t>LET'S TRY THE FRUITY SENSATION</a:t>
            </a:r>
          </a:p>
        </p:txBody>
      </p:sp>
      <p:sp>
        <p:nvSpPr>
          <p:cNvPr id="228" name="HOW to taste a virgin olive oil?"/>
          <p:cNvSpPr txBox="1"/>
          <p:nvPr/>
        </p:nvSpPr>
        <p:spPr>
          <a:xfrm>
            <a:off x="1181687" y="13906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32" name="image.png"/>
          <p:cNvGrpSpPr/>
          <p:nvPr/>
        </p:nvGrpSpPr>
        <p:grpSpPr>
          <a:xfrm>
            <a:off x="6853237" y="-230188"/>
            <a:ext cx="3430588" cy="1668463"/>
            <a:chOff x="0" y="0"/>
            <a:chExt cx="3430587" cy="1668462"/>
          </a:xfrm>
        </p:grpSpPr>
        <p:pic>
          <p:nvPicPr>
            <p:cNvPr id="231" name="image.png" descr="image.png"/>
            <p:cNvPicPr>
              <a:picLocks noChangeAspect="1"/>
            </p:cNvPicPr>
            <p:nvPr/>
          </p:nvPicPr>
          <p:blipFill>
            <a:blip r:embed="rId2">
              <a:extLst/>
            </a:blip>
            <a:stretch>
              <a:fillRect/>
            </a:stretch>
          </p:blipFill>
          <p:spPr>
            <a:xfrm>
              <a:off x="203200" y="203200"/>
              <a:ext cx="3024188" cy="1223963"/>
            </a:xfrm>
            <a:prstGeom prst="rect">
              <a:avLst/>
            </a:prstGeom>
            <a:ln>
              <a:noFill/>
            </a:ln>
            <a:effectLst/>
          </p:spPr>
        </p:pic>
        <p:pic>
          <p:nvPicPr>
            <p:cNvPr id="230" name="image.png" descr="image.png"/>
            <p:cNvPicPr>
              <a:picLocks noChangeAspect="0"/>
            </p:cNvPicPr>
            <p:nvPr/>
          </p:nvPicPr>
          <p:blipFill>
            <a:blip r:embed="rId3">
              <a:extLst/>
            </a:blip>
            <a:stretch>
              <a:fillRect/>
            </a:stretch>
          </p:blipFill>
          <p:spPr>
            <a:xfrm>
              <a:off x="0" y="0"/>
              <a:ext cx="3430588" cy="1668463"/>
            </a:xfrm>
            <a:prstGeom prst="rect">
              <a:avLst/>
            </a:prstGeom>
            <a:effectLst/>
          </p:spPr>
        </p:pic>
      </p:grpSp>
      <p:sp>
        <p:nvSpPr>
          <p:cNvPr id="233" name="SMELLS OR AROMAS?"/>
          <p:cNvSpPr txBox="1"/>
          <p:nvPr/>
        </p:nvSpPr>
        <p:spPr>
          <a:xfrm>
            <a:off x="1784350" y="2041525"/>
            <a:ext cx="6158368" cy="70671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400">
                <a:solidFill>
                  <a:srgbClr val="008000"/>
                </a:solidFill>
              </a:defRPr>
            </a:lvl1pPr>
          </a:lstStyle>
          <a:p>
            <a:pPr/>
            <a:r>
              <a:t>SMELLS OR AROMAS?</a:t>
            </a:r>
          </a:p>
        </p:txBody>
      </p:sp>
      <p:sp>
        <p:nvSpPr>
          <p:cNvPr id="234" name="Smells (odors) are perceived by direct aspiration, while the flavors are perceived by the back of the nose"/>
          <p:cNvSpPr txBox="1"/>
          <p:nvPr/>
        </p:nvSpPr>
        <p:spPr>
          <a:xfrm>
            <a:off x="2730500" y="3813175"/>
            <a:ext cx="5597525" cy="1206692"/>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ctr">
              <a:tabLst>
                <a:tab pos="723900" algn="l"/>
                <a:tab pos="1447800" algn="l"/>
                <a:tab pos="2171700" algn="l"/>
                <a:tab pos="2895600" algn="l"/>
                <a:tab pos="3619500" algn="l"/>
                <a:tab pos="4343400" algn="l"/>
                <a:tab pos="5067300" algn="l"/>
              </a:tabLst>
              <a:defRPr b="1" sz="2600"/>
            </a:pPr>
            <a:r>
              <a:t>Smells</a:t>
            </a:r>
            <a:r>
              <a:rPr b="0"/>
              <a:t> (odors) are perceived by direct aspiration, while the </a:t>
            </a:r>
            <a:r>
              <a:t>flavors</a:t>
            </a:r>
            <a:r>
              <a:rPr b="0"/>
              <a:t> are perceived by the back of the nose</a:t>
            </a:r>
          </a:p>
        </p:txBody>
      </p:sp>
      <p:sp>
        <p:nvSpPr>
          <p:cNvPr id="235" name="Tastes are perceived by the tongue"/>
          <p:cNvSpPr txBox="1"/>
          <p:nvPr/>
        </p:nvSpPr>
        <p:spPr>
          <a:xfrm>
            <a:off x="2873375" y="5588000"/>
            <a:ext cx="5311775" cy="472898"/>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lvl1pPr algn="ctr">
              <a:defRPr sz="2600"/>
            </a:lvl1pPr>
          </a:lstStyle>
          <a:p>
            <a:pPr/>
            <a:r>
              <a:t>Tastes are perceived by the tongue</a:t>
            </a:r>
          </a:p>
        </p:txBody>
      </p:sp>
      <p:pic>
        <p:nvPicPr>
          <p:cNvPr id="236" name="Immagine" descr="Immagine"/>
          <p:cNvPicPr>
            <a:picLocks noChangeAspect="1"/>
          </p:cNvPicPr>
          <p:nvPr/>
        </p:nvPicPr>
        <p:blipFill>
          <a:blip r:embed="rId4">
            <a:extLst/>
          </a:blip>
          <a:stretch>
            <a:fillRect/>
          </a:stretch>
        </p:blipFill>
        <p:spPr>
          <a:xfrm>
            <a:off x="582612" y="2536825"/>
            <a:ext cx="2713038" cy="3332163"/>
          </a:xfrm>
          <a:prstGeom prst="rect">
            <a:avLst/>
          </a:prstGeom>
          <a:ln w="12700">
            <a:miter lim="400000"/>
          </a:ln>
        </p:spPr>
      </p:pic>
      <p:sp>
        <p:nvSpPr>
          <p:cNvPr id="237" name="Another important note"/>
          <p:cNvSpPr txBox="1"/>
          <p:nvPr>
            <p:ph type="ctrTitle" idx="4294967295"/>
          </p:nvPr>
        </p:nvSpPr>
        <p:spPr>
          <a:xfrm>
            <a:off x="982662" y="1368425"/>
            <a:ext cx="6767513" cy="625475"/>
          </a:xfrm>
          <a:prstGeom prst="rect">
            <a:avLst/>
          </a:prstGeom>
        </p:spPr>
        <p:txBody>
          <a:bodyPr lIns="0" tIns="0" rIns="0" bIns="0" anchor="ctr"/>
          <a:lstStyle>
            <a:lvl1pPr algn="r" defTabSz="366712">
              <a:lnSpc>
                <a:spcPct val="100000"/>
              </a:lnSpc>
              <a:defRPr sz="4200">
                <a:solidFill>
                  <a:srgbClr val="0A57A9"/>
                </a:solidFill>
                <a:latin typeface="Trebuchet MS"/>
                <a:ea typeface="Trebuchet MS"/>
                <a:cs typeface="Trebuchet MS"/>
                <a:sym typeface="Trebuchet MS"/>
              </a:defRPr>
            </a:lvl1pPr>
          </a:lstStyle>
          <a:p>
            <a:pPr/>
            <a:r>
              <a:t>Another important note</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9" name="image.png" descr="image.png"/>
          <p:cNvPicPr>
            <a:picLocks noChangeAspect="1"/>
          </p:cNvPicPr>
          <p:nvPr/>
        </p:nvPicPr>
        <p:blipFill>
          <a:blip r:embed="rId2">
            <a:extLst/>
          </a:blip>
          <a:stretch>
            <a:fillRect/>
          </a:stretch>
        </p:blipFill>
        <p:spPr>
          <a:xfrm>
            <a:off x="6119812" y="2136775"/>
            <a:ext cx="2397126" cy="4197350"/>
          </a:xfrm>
          <a:prstGeom prst="rect">
            <a:avLst/>
          </a:prstGeom>
          <a:ln w="12700">
            <a:miter lim="400000"/>
          </a:ln>
        </p:spPr>
      </p:pic>
      <p:sp>
        <p:nvSpPr>
          <p:cNvPr id="240" name="BITTER"/>
          <p:cNvSpPr txBox="1"/>
          <p:nvPr/>
        </p:nvSpPr>
        <p:spPr>
          <a:xfrm>
            <a:off x="996950" y="2271712"/>
            <a:ext cx="2166295" cy="731704"/>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b="1" sz="4500">
                <a:solidFill>
                  <a:srgbClr val="008000"/>
                </a:solidFill>
              </a:defRPr>
            </a:lvl1pPr>
          </a:lstStyle>
          <a:p>
            <a:pPr/>
            <a:r>
              <a:t>BITTER</a:t>
            </a:r>
          </a:p>
        </p:txBody>
      </p:sp>
      <p:sp>
        <p:nvSpPr>
          <p:cNvPr id="241" name="the area of the tongue sensitive to bitterness is located in the bottom of the tongue, below the soft palate.…"/>
          <p:cNvSpPr txBox="1"/>
          <p:nvPr/>
        </p:nvSpPr>
        <p:spPr>
          <a:xfrm>
            <a:off x="1006475" y="3127375"/>
            <a:ext cx="4779963" cy="2089103"/>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tabLst>
                <a:tab pos="723900" algn="l"/>
                <a:tab pos="1447800" algn="l"/>
                <a:tab pos="2171700" algn="l"/>
                <a:tab pos="2895600" algn="l"/>
                <a:tab pos="3619500" algn="l"/>
                <a:tab pos="4343400" algn="l"/>
              </a:tabLst>
            </a:pPr>
            <a:r>
              <a:t>the area of the tongue sensitive to bitterness is located in the bottom of the tongue, below the soft palate.</a:t>
            </a:r>
          </a:p>
          <a:p>
            <a:pPr>
              <a:tabLst>
                <a:tab pos="723900" algn="l"/>
                <a:tab pos="1447800" algn="l"/>
                <a:tab pos="2171700" algn="l"/>
                <a:tab pos="2895600" algn="l"/>
                <a:tab pos="3619500" algn="l"/>
                <a:tab pos="4343400" algn="l"/>
              </a:tabLst>
            </a:pPr>
          </a:p>
          <a:p>
            <a:pPr>
              <a:tabLst>
                <a:tab pos="723900" algn="l"/>
                <a:tab pos="1447800" algn="l"/>
                <a:tab pos="2171700" algn="l"/>
                <a:tab pos="2895600" algn="l"/>
                <a:tab pos="3619500" algn="l"/>
                <a:tab pos="4343400" algn="l"/>
              </a:tabLst>
            </a:pPr>
            <a:r>
              <a:t>The bitter, of the oil, is not felt immediately after the tasting. We have to wait 5-6 seconds. The bitterness remains in the bottom of the tongue and at the edges.</a:t>
            </a:r>
          </a:p>
        </p:txBody>
      </p:sp>
      <p:sp>
        <p:nvSpPr>
          <p:cNvPr id="242" name="Ovale"/>
          <p:cNvSpPr/>
          <p:nvPr/>
        </p:nvSpPr>
        <p:spPr>
          <a:xfrm>
            <a:off x="6142037" y="4152900"/>
            <a:ext cx="2325688" cy="695325"/>
          </a:xfrm>
          <a:prstGeom prst="ellipse">
            <a:avLst/>
          </a:prstGeom>
          <a:ln w="72000">
            <a:solidFill>
              <a:srgbClr val="FF0000"/>
            </a:solidFill>
          </a:ln>
        </p:spPr>
        <p:txBody>
          <a:bodyPr lIns="45719" rIns="45719" anchor="ctr"/>
          <a:lstStyle/>
          <a:p>
            <a:pPr/>
          </a:p>
        </p:txBody>
      </p:sp>
      <p:pic>
        <p:nvPicPr>
          <p:cNvPr id="243" name="image.png" descr="image.png"/>
          <p:cNvPicPr>
            <a:picLocks noChangeAspect="1"/>
          </p:cNvPicPr>
          <p:nvPr/>
        </p:nvPicPr>
        <p:blipFill>
          <a:blip r:embed="rId3">
            <a:extLst/>
          </a:blip>
          <a:stretch>
            <a:fillRect/>
          </a:stretch>
        </p:blipFill>
        <p:spPr>
          <a:xfrm>
            <a:off x="3317875" y="2206625"/>
            <a:ext cx="866775" cy="863600"/>
          </a:xfrm>
          <a:prstGeom prst="rect">
            <a:avLst/>
          </a:prstGeom>
          <a:ln w="12700">
            <a:miter lim="400000"/>
          </a:ln>
        </p:spPr>
      </p:pic>
      <p:sp>
        <p:nvSpPr>
          <p:cNvPr id="244" name="IF YOU FEEL A WELL BALANCED BITTER……"/>
          <p:cNvSpPr txBox="1"/>
          <p:nvPr/>
        </p:nvSpPr>
        <p:spPr>
          <a:xfrm>
            <a:off x="1042987" y="5340350"/>
            <a:ext cx="4756408" cy="84633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 pos="2895600" algn="l"/>
                <a:tab pos="3619500" algn="l"/>
                <a:tab pos="4343400" algn="l"/>
                <a:tab pos="5067300" algn="l"/>
                <a:tab pos="5791200" algn="l"/>
                <a:tab pos="6515100" algn="l"/>
                <a:tab pos="7239000" algn="l"/>
                <a:tab pos="7962900" algn="l"/>
              </a:tabLst>
            </a:pPr>
            <a:r>
              <a:t>IF YOU FEEL A WELL BALANCED BITTER…</a:t>
            </a:r>
          </a:p>
          <a:p>
            <a:pPr>
              <a:tabLst>
                <a:tab pos="723900" algn="l"/>
                <a:tab pos="1447800" algn="l"/>
                <a:tab pos="2171700" algn="l"/>
                <a:tab pos="2895600" algn="l"/>
                <a:tab pos="3619500" algn="l"/>
                <a:tab pos="4343400" algn="l"/>
                <a:tab pos="5067300" algn="l"/>
                <a:tab pos="5791200" algn="l"/>
                <a:tab pos="6515100" algn="l"/>
                <a:tab pos="7239000" algn="l"/>
                <a:tab pos="7962900" algn="l"/>
              </a:tabLst>
            </a:pPr>
            <a:r>
              <a:t>PROBABLY YOU ARE FACING</a:t>
            </a:r>
          </a:p>
          <a:p>
            <a:pPr>
              <a:tabLst>
                <a:tab pos="723900" algn="l"/>
                <a:tab pos="1447800" algn="l"/>
                <a:tab pos="2171700" algn="l"/>
                <a:tab pos="2895600" algn="l"/>
                <a:tab pos="3619500" algn="l"/>
                <a:tab pos="4343400" algn="l"/>
                <a:tab pos="5067300" algn="l"/>
                <a:tab pos="5791200" algn="l"/>
                <a:tab pos="6515100" algn="l"/>
                <a:tab pos="7239000" algn="l"/>
                <a:tab pos="7962900" algn="l"/>
              </a:tabLst>
            </a:pPr>
            <a:r>
              <a:t>WITH A GOOD OLIVE OIL</a:t>
            </a:r>
          </a:p>
        </p:txBody>
      </p:sp>
      <p:sp>
        <p:nvSpPr>
          <p:cNvPr id="245" name="HOW to use our senses?"/>
          <p:cNvSpPr txBox="1"/>
          <p:nvPr/>
        </p:nvSpPr>
        <p:spPr>
          <a:xfrm>
            <a:off x="1874051" y="1212850"/>
            <a:ext cx="5621323"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use our senses?</a:t>
            </a:r>
          </a:p>
        </p:txBody>
      </p:sp>
      <p:sp>
        <p:nvSpPr>
          <p:cNvPr id="246" name="“Human senses are tools that we need to learn to use” - Voltaire"/>
          <p:cNvSpPr txBox="1"/>
          <p:nvPr/>
        </p:nvSpPr>
        <p:spPr>
          <a:xfrm>
            <a:off x="925512" y="1789112"/>
            <a:ext cx="7648436" cy="38607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2100"/>
            </a:lvl1pPr>
          </a:lstStyle>
          <a:p>
            <a:pPr/>
            <a:r>
              <a:t>“Human senses are tools that we need to learn to use” - Voltaire</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9" name="Immagine" descr="Immagine"/>
          <p:cNvPicPr>
            <a:picLocks noChangeAspect="1"/>
          </p:cNvPicPr>
          <p:nvPr/>
        </p:nvPicPr>
        <p:blipFill>
          <a:blip r:embed="rId2">
            <a:extLst/>
          </a:blip>
          <a:stretch>
            <a:fillRect/>
          </a:stretch>
        </p:blipFill>
        <p:spPr>
          <a:xfrm>
            <a:off x="965200" y="2308225"/>
            <a:ext cx="3268663" cy="4014788"/>
          </a:xfrm>
          <a:prstGeom prst="rect">
            <a:avLst/>
          </a:prstGeom>
          <a:ln w="12700">
            <a:miter lim="400000"/>
          </a:ln>
        </p:spPr>
      </p:pic>
      <p:pic>
        <p:nvPicPr>
          <p:cNvPr id="40" name="image.png" descr="image.png"/>
          <p:cNvPicPr>
            <a:picLocks noChangeAspect="1"/>
          </p:cNvPicPr>
          <p:nvPr/>
        </p:nvPicPr>
        <p:blipFill>
          <a:blip r:embed="rId3">
            <a:extLst/>
          </a:blip>
          <a:stretch>
            <a:fillRect/>
          </a:stretch>
        </p:blipFill>
        <p:spPr>
          <a:xfrm>
            <a:off x="4344987" y="4103687"/>
            <a:ext cx="2392363" cy="2498726"/>
          </a:xfrm>
          <a:prstGeom prst="rect">
            <a:avLst/>
          </a:prstGeom>
          <a:ln w="12700">
            <a:miter lim="400000"/>
          </a:ln>
        </p:spPr>
      </p:pic>
      <p:sp>
        <p:nvSpPr>
          <p:cNvPr id="41" name="Forma"/>
          <p:cNvSpPr/>
          <p:nvPr/>
        </p:nvSpPr>
        <p:spPr>
          <a:xfrm>
            <a:off x="4076700" y="1893887"/>
            <a:ext cx="5256213" cy="266223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930" y="7160"/>
                </a:moveTo>
                <a:cubicBezTo>
                  <a:pt x="1530" y="4490"/>
                  <a:pt x="3400" y="1970"/>
                  <a:pt x="5270" y="1970"/>
                </a:cubicBezTo>
                <a:cubicBezTo>
                  <a:pt x="5860" y="1950"/>
                  <a:pt x="6470" y="2210"/>
                  <a:pt x="6970" y="2600"/>
                </a:cubicBezTo>
                <a:cubicBezTo>
                  <a:pt x="7450" y="1390"/>
                  <a:pt x="8340" y="650"/>
                  <a:pt x="9340" y="650"/>
                </a:cubicBezTo>
                <a:cubicBezTo>
                  <a:pt x="10004" y="690"/>
                  <a:pt x="10710" y="1050"/>
                  <a:pt x="11210" y="1700"/>
                </a:cubicBezTo>
                <a:cubicBezTo>
                  <a:pt x="11570" y="630"/>
                  <a:pt x="12330" y="0"/>
                  <a:pt x="13150" y="0"/>
                </a:cubicBezTo>
                <a:cubicBezTo>
                  <a:pt x="13840" y="0"/>
                  <a:pt x="14470" y="460"/>
                  <a:pt x="14870" y="1160"/>
                </a:cubicBezTo>
                <a:cubicBezTo>
                  <a:pt x="15330" y="440"/>
                  <a:pt x="16020" y="0"/>
                  <a:pt x="16740" y="0"/>
                </a:cubicBezTo>
                <a:cubicBezTo>
                  <a:pt x="17910" y="0"/>
                  <a:pt x="18900" y="1130"/>
                  <a:pt x="19110" y="2710"/>
                </a:cubicBezTo>
                <a:cubicBezTo>
                  <a:pt x="20240" y="3150"/>
                  <a:pt x="21060" y="4580"/>
                  <a:pt x="21060" y="6220"/>
                </a:cubicBezTo>
                <a:cubicBezTo>
                  <a:pt x="21060" y="6720"/>
                  <a:pt x="21000" y="7200"/>
                  <a:pt x="20830" y="7660"/>
                </a:cubicBezTo>
                <a:cubicBezTo>
                  <a:pt x="21310" y="8460"/>
                  <a:pt x="21600" y="9450"/>
                  <a:pt x="21600" y="10460"/>
                </a:cubicBezTo>
                <a:cubicBezTo>
                  <a:pt x="21600" y="12750"/>
                  <a:pt x="20310" y="14680"/>
                  <a:pt x="18650" y="15010"/>
                </a:cubicBezTo>
                <a:cubicBezTo>
                  <a:pt x="18650" y="17200"/>
                  <a:pt x="17370" y="18920"/>
                  <a:pt x="15770" y="18920"/>
                </a:cubicBezTo>
                <a:cubicBezTo>
                  <a:pt x="15220" y="18920"/>
                  <a:pt x="14700" y="18710"/>
                  <a:pt x="14240" y="18310"/>
                </a:cubicBezTo>
                <a:cubicBezTo>
                  <a:pt x="13820" y="20240"/>
                  <a:pt x="12490" y="21600"/>
                  <a:pt x="11000" y="21600"/>
                </a:cubicBezTo>
                <a:cubicBezTo>
                  <a:pt x="9890" y="21600"/>
                  <a:pt x="8840" y="20790"/>
                  <a:pt x="8210" y="19510"/>
                </a:cubicBezTo>
                <a:cubicBezTo>
                  <a:pt x="7620" y="20000"/>
                  <a:pt x="7930" y="20290"/>
                  <a:pt x="6240" y="20290"/>
                </a:cubicBezTo>
                <a:cubicBezTo>
                  <a:pt x="4850" y="20290"/>
                  <a:pt x="3570" y="19280"/>
                  <a:pt x="2900" y="17640"/>
                </a:cubicBezTo>
                <a:cubicBezTo>
                  <a:pt x="1300" y="17600"/>
                  <a:pt x="480" y="16300"/>
                  <a:pt x="480" y="14660"/>
                </a:cubicBezTo>
                <a:cubicBezTo>
                  <a:pt x="480" y="13900"/>
                  <a:pt x="690" y="13210"/>
                  <a:pt x="1070" y="12640"/>
                </a:cubicBezTo>
                <a:cubicBezTo>
                  <a:pt x="380" y="12160"/>
                  <a:pt x="0" y="11210"/>
                  <a:pt x="0" y="10120"/>
                </a:cubicBezTo>
                <a:cubicBezTo>
                  <a:pt x="0" y="8590"/>
                  <a:pt x="840" y="7330"/>
                  <a:pt x="1930" y="7160"/>
                </a:cubicBezTo>
                <a:close/>
              </a:path>
            </a:pathLst>
          </a:custGeom>
          <a:solidFill>
            <a:srgbClr val="CFE7F5"/>
          </a:solidFill>
          <a:ln>
            <a:solidFill>
              <a:srgbClr val="808080"/>
            </a:solidFill>
          </a:ln>
        </p:spPr>
        <p:txBody>
          <a:bodyPr lIns="45719" rIns="45719" anchor="ctr"/>
          <a:lstStyle/>
          <a:p>
            <a:pPr algn="ctr">
              <a:tabLst>
                <a:tab pos="723900" algn="l"/>
                <a:tab pos="1447800" algn="l"/>
                <a:tab pos="2171700" algn="l"/>
                <a:tab pos="2895600" algn="l"/>
                <a:tab pos="3619500" algn="l"/>
                <a:tab pos="4343400" algn="l"/>
                <a:tab pos="5067300" algn="l"/>
              </a:tabLst>
              <a:defRPr sz="3200"/>
            </a:pPr>
          </a:p>
        </p:txBody>
      </p:sp>
      <p:sp>
        <p:nvSpPr>
          <p:cNvPr id="42" name="Ovale"/>
          <p:cNvSpPr/>
          <p:nvPr/>
        </p:nvSpPr>
        <p:spPr>
          <a:xfrm>
            <a:off x="3203575" y="3690937"/>
            <a:ext cx="341313" cy="173038"/>
          </a:xfrm>
          <a:prstGeom prst="ellipse">
            <a:avLst/>
          </a:prstGeom>
          <a:solidFill>
            <a:srgbClr val="CFE7F5"/>
          </a:solidFill>
          <a:ln>
            <a:solidFill>
              <a:srgbClr val="808080"/>
            </a:solidFill>
          </a:ln>
        </p:spPr>
        <p:txBody>
          <a:bodyPr lIns="45719" rIns="45719" anchor="ctr"/>
          <a:lstStyle/>
          <a:p>
            <a:pPr algn="ctr">
              <a:tabLst>
                <a:tab pos="723900" algn="l"/>
                <a:tab pos="1447800" algn="l"/>
                <a:tab pos="2171700" algn="l"/>
                <a:tab pos="2895600" algn="l"/>
                <a:tab pos="3619500" algn="l"/>
                <a:tab pos="4343400" algn="l"/>
                <a:tab pos="5067300" algn="l"/>
              </a:tabLst>
              <a:defRPr sz="3200"/>
            </a:pPr>
          </a:p>
        </p:txBody>
      </p:sp>
      <p:sp>
        <p:nvSpPr>
          <p:cNvPr id="43" name="it is only an ingredient !!…"/>
          <p:cNvSpPr txBox="1"/>
          <p:nvPr/>
        </p:nvSpPr>
        <p:spPr>
          <a:xfrm>
            <a:off x="4517871" y="2612085"/>
            <a:ext cx="4372283" cy="984543"/>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nchor="ctr">
            <a:spAutoFit/>
          </a:bodyPr>
          <a:lstStyle/>
          <a:p>
            <a:pPr algn="ctr">
              <a:tabLst>
                <a:tab pos="723900" algn="l"/>
                <a:tab pos="1447800" algn="l"/>
                <a:tab pos="2171700" algn="l"/>
                <a:tab pos="2895600" algn="l"/>
                <a:tab pos="3619500" algn="l"/>
                <a:tab pos="4343400" algn="l"/>
                <a:tab pos="5067300" algn="l"/>
              </a:tabLst>
              <a:defRPr sz="3200"/>
            </a:pPr>
            <a:r>
              <a:t>it is only an ingredient !!</a:t>
            </a:r>
          </a:p>
          <a:p>
            <a:pPr algn="ctr">
              <a:tabLst>
                <a:tab pos="723900" algn="l"/>
                <a:tab pos="1447800" algn="l"/>
                <a:tab pos="2171700" algn="l"/>
                <a:tab pos="2895600" algn="l"/>
                <a:tab pos="3619500" algn="l"/>
                <a:tab pos="4343400" algn="l"/>
                <a:tab pos="5067300" algn="l"/>
              </a:tabLst>
              <a:defRPr sz="3200"/>
            </a:pPr>
            <a:r>
              <a:t>Wine tasting is better !</a:t>
            </a:r>
          </a:p>
        </p:txBody>
      </p:sp>
      <p:sp>
        <p:nvSpPr>
          <p:cNvPr id="44" name="Ovale"/>
          <p:cNvSpPr/>
          <p:nvPr/>
        </p:nvSpPr>
        <p:spPr>
          <a:xfrm>
            <a:off x="3465512" y="3335337"/>
            <a:ext cx="682626" cy="346076"/>
          </a:xfrm>
          <a:prstGeom prst="ellipse">
            <a:avLst/>
          </a:prstGeom>
          <a:solidFill>
            <a:srgbClr val="CFE7F5"/>
          </a:solidFill>
          <a:ln>
            <a:solidFill>
              <a:srgbClr val="808080"/>
            </a:solidFill>
          </a:ln>
        </p:spPr>
        <p:txBody>
          <a:bodyPr lIns="45719" rIns="45719" anchor="ctr"/>
          <a:lstStyle/>
          <a:p>
            <a:pPr algn="ctr">
              <a:tabLst>
                <a:tab pos="723900" algn="l"/>
                <a:tab pos="1447800" algn="l"/>
                <a:tab pos="2171700" algn="l"/>
                <a:tab pos="2895600" algn="l"/>
                <a:tab pos="3619500" algn="l"/>
                <a:tab pos="4343400" algn="l"/>
                <a:tab pos="5067300" algn="l"/>
              </a:tabLst>
              <a:defRPr sz="3200"/>
            </a:pPr>
          </a:p>
        </p:txBody>
      </p:sp>
      <p:sp>
        <p:nvSpPr>
          <p:cNvPr id="45" name="Why we should taste an olive oil ?"/>
          <p:cNvSpPr txBox="1"/>
          <p:nvPr/>
        </p:nvSpPr>
        <p:spPr>
          <a:xfrm>
            <a:off x="1628134" y="1207293"/>
            <a:ext cx="6814832" cy="612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3500">
                <a:solidFill>
                  <a:srgbClr val="0A57A9"/>
                </a:solidFill>
                <a:latin typeface="Trebuchet MS"/>
                <a:ea typeface="Trebuchet MS"/>
                <a:cs typeface="Trebuchet MS"/>
                <a:sym typeface="Trebuchet MS"/>
              </a:defRPr>
            </a:pPr>
            <a:r>
              <a:t>Why </a:t>
            </a:r>
            <a:r>
              <a:rPr b="0">
                <a:latin typeface="Arial"/>
                <a:ea typeface="Arial"/>
                <a:cs typeface="Arial"/>
                <a:sym typeface="Arial"/>
              </a:rPr>
              <a:t>we should taste an olive oil ?</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8" name="image.png" descr="image.png"/>
          <p:cNvPicPr>
            <a:picLocks noChangeAspect="1"/>
          </p:cNvPicPr>
          <p:nvPr/>
        </p:nvPicPr>
        <p:blipFill>
          <a:blip r:embed="rId2">
            <a:extLst/>
          </a:blip>
          <a:stretch>
            <a:fillRect/>
          </a:stretch>
        </p:blipFill>
        <p:spPr>
          <a:xfrm>
            <a:off x="6145212" y="2189162"/>
            <a:ext cx="2371726" cy="4154488"/>
          </a:xfrm>
          <a:prstGeom prst="rect">
            <a:avLst/>
          </a:prstGeom>
          <a:ln w="12700">
            <a:miter lim="400000"/>
          </a:ln>
        </p:spPr>
      </p:pic>
      <p:sp>
        <p:nvSpPr>
          <p:cNvPr id="249" name="PIQUANT / SPICY"/>
          <p:cNvSpPr txBox="1"/>
          <p:nvPr/>
        </p:nvSpPr>
        <p:spPr>
          <a:xfrm>
            <a:off x="906462" y="2443162"/>
            <a:ext cx="4336613" cy="64488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lnSpc>
                <a:spcPct val="100000"/>
              </a:lnSpc>
              <a:defRPr b="1" sz="4000">
                <a:solidFill>
                  <a:srgbClr val="008000"/>
                </a:solidFill>
              </a:defRPr>
            </a:lvl1pPr>
          </a:lstStyle>
          <a:p>
            <a:pPr/>
            <a:r>
              <a:t>PIQUANT / SPICY</a:t>
            </a:r>
          </a:p>
        </p:txBody>
      </p:sp>
      <p:sp>
        <p:nvSpPr>
          <p:cNvPr id="250" name="All the palate is sensitive to spicy, especially in the throat.…"/>
          <p:cNvSpPr txBox="1"/>
          <p:nvPr/>
        </p:nvSpPr>
        <p:spPr>
          <a:xfrm>
            <a:off x="917575" y="3252787"/>
            <a:ext cx="4779963" cy="1840549"/>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tabLst>
                <a:tab pos="723900" algn="l"/>
                <a:tab pos="1447800" algn="l"/>
                <a:tab pos="2171700" algn="l"/>
                <a:tab pos="2895600" algn="l"/>
                <a:tab pos="3619500" algn="l"/>
                <a:tab pos="4343400" algn="l"/>
              </a:tabLst>
            </a:pPr>
            <a:r>
              <a:t>All the palate is sensitive to spicy, especially in the throat.</a:t>
            </a:r>
          </a:p>
          <a:p>
            <a:pPr>
              <a:tabLst>
                <a:tab pos="723900" algn="l"/>
                <a:tab pos="1447800" algn="l"/>
                <a:tab pos="2171700" algn="l"/>
                <a:tab pos="2895600" algn="l"/>
                <a:tab pos="3619500" algn="l"/>
                <a:tab pos="4343400" algn="l"/>
              </a:tabLst>
            </a:pPr>
          </a:p>
          <a:p>
            <a:pPr>
              <a:tabLst>
                <a:tab pos="723900" algn="l"/>
                <a:tab pos="1447800" algn="l"/>
                <a:tab pos="2171700" algn="l"/>
                <a:tab pos="2895600" algn="l"/>
                <a:tab pos="3619500" algn="l"/>
                <a:tab pos="4343400" algn="l"/>
              </a:tabLst>
            </a:pPr>
            <a:r>
              <a:t>The spicy, of the oil, is not felt immediately after the tasting. We have to wait 5-6 seconds. The piquant remains in the bottom of the tongue and at the edges.</a:t>
            </a:r>
          </a:p>
        </p:txBody>
      </p:sp>
      <p:sp>
        <p:nvSpPr>
          <p:cNvPr id="251" name="Ovale"/>
          <p:cNvSpPr/>
          <p:nvPr/>
        </p:nvSpPr>
        <p:spPr>
          <a:xfrm>
            <a:off x="6300787" y="3817937"/>
            <a:ext cx="2120901" cy="2487613"/>
          </a:xfrm>
          <a:prstGeom prst="ellipse">
            <a:avLst/>
          </a:prstGeom>
          <a:ln w="72000">
            <a:solidFill>
              <a:srgbClr val="FF0000"/>
            </a:solidFill>
          </a:ln>
        </p:spPr>
        <p:txBody>
          <a:bodyPr lIns="45719" rIns="45719" anchor="ctr"/>
          <a:lstStyle/>
          <a:p>
            <a:pPr/>
          </a:p>
        </p:txBody>
      </p:sp>
      <p:pic>
        <p:nvPicPr>
          <p:cNvPr id="252" name="image.png" descr="image.png"/>
          <p:cNvPicPr>
            <a:picLocks noChangeAspect="1"/>
          </p:cNvPicPr>
          <p:nvPr/>
        </p:nvPicPr>
        <p:blipFill>
          <a:blip r:embed="rId3">
            <a:extLst/>
          </a:blip>
          <a:stretch>
            <a:fillRect/>
          </a:stretch>
        </p:blipFill>
        <p:spPr>
          <a:xfrm>
            <a:off x="5327650" y="2333625"/>
            <a:ext cx="866775" cy="863600"/>
          </a:xfrm>
          <a:prstGeom prst="rect">
            <a:avLst/>
          </a:prstGeom>
          <a:ln w="12700">
            <a:miter lim="400000"/>
          </a:ln>
        </p:spPr>
      </p:pic>
      <p:sp>
        <p:nvSpPr>
          <p:cNvPr id="253" name="IF YOU FEEL PIQUANT……"/>
          <p:cNvSpPr txBox="1"/>
          <p:nvPr/>
        </p:nvSpPr>
        <p:spPr>
          <a:xfrm>
            <a:off x="925512" y="5259387"/>
            <a:ext cx="3304217" cy="84633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 pos="2895600" algn="l"/>
                <a:tab pos="3619500" algn="l"/>
                <a:tab pos="4343400" algn="l"/>
                <a:tab pos="5067300" algn="l"/>
                <a:tab pos="5791200" algn="l"/>
              </a:tabLst>
            </a:pPr>
            <a:r>
              <a:t>IF YOU FEEL PIQUANT…</a:t>
            </a:r>
          </a:p>
          <a:p>
            <a:pPr>
              <a:tabLst>
                <a:tab pos="723900" algn="l"/>
                <a:tab pos="1447800" algn="l"/>
                <a:tab pos="2171700" algn="l"/>
                <a:tab pos="2895600" algn="l"/>
                <a:tab pos="3619500" algn="l"/>
                <a:tab pos="4343400" algn="l"/>
                <a:tab pos="5067300" algn="l"/>
                <a:tab pos="5791200" algn="l"/>
              </a:tabLst>
            </a:pPr>
            <a:r>
              <a:t>PROBABLY YOU ARE FACING</a:t>
            </a:r>
          </a:p>
          <a:p>
            <a:pPr>
              <a:tabLst>
                <a:tab pos="723900" algn="l"/>
                <a:tab pos="1447800" algn="l"/>
                <a:tab pos="2171700" algn="l"/>
                <a:tab pos="2895600" algn="l"/>
                <a:tab pos="3619500" algn="l"/>
                <a:tab pos="4343400" algn="l"/>
                <a:tab pos="5067300" algn="l"/>
                <a:tab pos="5791200" algn="l"/>
              </a:tabLst>
            </a:pPr>
            <a:r>
              <a:t>WITH A GOOD OLIVE OIL</a:t>
            </a:r>
          </a:p>
        </p:txBody>
      </p:sp>
      <p:sp>
        <p:nvSpPr>
          <p:cNvPr id="254" name="HOW to use our senses?"/>
          <p:cNvSpPr txBox="1"/>
          <p:nvPr/>
        </p:nvSpPr>
        <p:spPr>
          <a:xfrm>
            <a:off x="1874051" y="1212850"/>
            <a:ext cx="5621323"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use our senses?</a:t>
            </a:r>
          </a:p>
        </p:txBody>
      </p:sp>
      <p:sp>
        <p:nvSpPr>
          <p:cNvPr id="255" name="“Human senses are tools that we need to learn to use” - Voltaire"/>
          <p:cNvSpPr txBox="1"/>
          <p:nvPr/>
        </p:nvSpPr>
        <p:spPr>
          <a:xfrm>
            <a:off x="925512" y="1789112"/>
            <a:ext cx="7648436" cy="38607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2100"/>
            </a:lvl1pPr>
          </a:lstStyle>
          <a:p>
            <a:pPr/>
            <a:r>
              <a:t>“Human senses are tools that we need to learn to use” - Voltaire</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7" name="16 Negative Sensations"/>
          <p:cNvSpPr txBox="1"/>
          <p:nvPr/>
        </p:nvSpPr>
        <p:spPr>
          <a:xfrm>
            <a:off x="2547937" y="2165350"/>
            <a:ext cx="4931876" cy="608443"/>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600"/>
            </a:lvl1pPr>
          </a:lstStyle>
          <a:p>
            <a:pPr/>
            <a:r>
              <a:t>16 Negative Sensations</a:t>
            </a:r>
          </a:p>
        </p:txBody>
      </p:sp>
      <p:pic>
        <p:nvPicPr>
          <p:cNvPr id="258" name="image.png" descr="image.png"/>
          <p:cNvPicPr>
            <a:picLocks noChangeAspect="1"/>
          </p:cNvPicPr>
          <p:nvPr/>
        </p:nvPicPr>
        <p:blipFill>
          <a:blip r:embed="rId2">
            <a:extLst/>
          </a:blip>
          <a:stretch>
            <a:fillRect/>
          </a:stretch>
        </p:blipFill>
        <p:spPr>
          <a:xfrm>
            <a:off x="7645400" y="2063750"/>
            <a:ext cx="687388" cy="955675"/>
          </a:xfrm>
          <a:prstGeom prst="rect">
            <a:avLst/>
          </a:prstGeom>
          <a:ln w="12700">
            <a:miter lim="400000"/>
          </a:ln>
        </p:spPr>
      </p:pic>
      <p:sp>
        <p:nvSpPr>
          <p:cNvPr id="259" name="COMMON DEFECTS FOUND IN COMMERCIAL VIRGIN OLIVE OILS ARE:"/>
          <p:cNvSpPr txBox="1"/>
          <p:nvPr/>
        </p:nvSpPr>
        <p:spPr>
          <a:xfrm>
            <a:off x="679450" y="3073400"/>
            <a:ext cx="8258711" cy="36150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1900"/>
            </a:lvl1pPr>
          </a:lstStyle>
          <a:p>
            <a:pPr/>
            <a:r>
              <a:t>COMMON DEFECTS FOUND IN COMMERCIAL VIRGIN OLIVE OILS ARE:</a:t>
            </a:r>
          </a:p>
        </p:txBody>
      </p:sp>
      <p:sp>
        <p:nvSpPr>
          <p:cNvPr id="260" name="RANCID / Ranzig"/>
          <p:cNvSpPr txBox="1"/>
          <p:nvPr/>
        </p:nvSpPr>
        <p:spPr>
          <a:xfrm>
            <a:off x="1897062" y="3487737"/>
            <a:ext cx="3560816" cy="58345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500">
                <a:solidFill>
                  <a:srgbClr val="663300"/>
                </a:solidFill>
              </a:defRPr>
            </a:lvl1pPr>
          </a:lstStyle>
          <a:p>
            <a:pPr/>
            <a:r>
              <a:t>RANCID / Ranzig</a:t>
            </a:r>
          </a:p>
        </p:txBody>
      </p:sp>
      <p:grpSp>
        <p:nvGrpSpPr>
          <p:cNvPr id="263" name="Gruppo"/>
          <p:cNvGrpSpPr/>
          <p:nvPr/>
        </p:nvGrpSpPr>
        <p:grpSpPr>
          <a:xfrm>
            <a:off x="1141412" y="3989387"/>
            <a:ext cx="2201863" cy="1636713"/>
            <a:chOff x="0" y="0"/>
            <a:chExt cx="2201862" cy="1636712"/>
          </a:xfrm>
        </p:grpSpPr>
        <p:pic>
          <p:nvPicPr>
            <p:cNvPr id="261" name="image.png" descr="image.png"/>
            <p:cNvPicPr>
              <a:picLocks noChangeAspect="1"/>
            </p:cNvPicPr>
            <p:nvPr/>
          </p:nvPicPr>
          <p:blipFill>
            <a:blip r:embed="rId3">
              <a:extLst/>
            </a:blip>
            <a:stretch>
              <a:fillRect/>
            </a:stretch>
          </p:blipFill>
          <p:spPr>
            <a:xfrm>
              <a:off x="203187" y="203151"/>
              <a:ext cx="1795488" cy="1192318"/>
            </a:xfrm>
            <a:prstGeom prst="rect">
              <a:avLst/>
            </a:prstGeom>
            <a:ln w="12700" cap="flat">
              <a:noFill/>
              <a:miter lim="400000"/>
            </a:ln>
            <a:effectLst/>
          </p:spPr>
        </p:pic>
        <p:pic>
          <p:nvPicPr>
            <p:cNvPr id="262" name="image.png" descr="image.png"/>
            <p:cNvPicPr>
              <a:picLocks noChangeAspect="1"/>
            </p:cNvPicPr>
            <p:nvPr/>
          </p:nvPicPr>
          <p:blipFill>
            <a:blip r:embed="rId4">
              <a:extLst/>
            </a:blip>
            <a:stretch>
              <a:fillRect/>
            </a:stretch>
          </p:blipFill>
          <p:spPr>
            <a:xfrm>
              <a:off x="0" y="0"/>
              <a:ext cx="2201863" cy="1636713"/>
            </a:xfrm>
            <a:prstGeom prst="rect">
              <a:avLst/>
            </a:prstGeom>
            <a:ln w="12700" cap="flat">
              <a:noFill/>
              <a:miter lim="400000"/>
            </a:ln>
            <a:effectLst/>
          </p:spPr>
        </p:pic>
      </p:grpSp>
      <p:grpSp>
        <p:nvGrpSpPr>
          <p:cNvPr id="266" name="Gruppo"/>
          <p:cNvGrpSpPr/>
          <p:nvPr/>
        </p:nvGrpSpPr>
        <p:grpSpPr>
          <a:xfrm>
            <a:off x="3379787" y="4071937"/>
            <a:ext cx="2617788" cy="1584326"/>
            <a:chOff x="0" y="0"/>
            <a:chExt cx="2617787" cy="1584325"/>
          </a:xfrm>
        </p:grpSpPr>
        <p:pic>
          <p:nvPicPr>
            <p:cNvPr id="264" name="image.png" descr="image.png"/>
            <p:cNvPicPr>
              <a:picLocks noChangeAspect="1"/>
            </p:cNvPicPr>
            <p:nvPr/>
          </p:nvPicPr>
          <p:blipFill>
            <a:blip r:embed="rId5">
              <a:extLst/>
            </a:blip>
            <a:stretch>
              <a:fillRect/>
            </a:stretch>
          </p:blipFill>
          <p:spPr>
            <a:xfrm>
              <a:off x="203366" y="203355"/>
              <a:ext cx="2211056" cy="1139487"/>
            </a:xfrm>
            <a:prstGeom prst="rect">
              <a:avLst/>
            </a:prstGeom>
            <a:ln w="12700" cap="flat">
              <a:noFill/>
              <a:miter lim="400000"/>
            </a:ln>
            <a:effectLst/>
          </p:spPr>
        </p:pic>
        <p:pic>
          <p:nvPicPr>
            <p:cNvPr id="265" name="image.png" descr="image.png"/>
            <p:cNvPicPr>
              <a:picLocks noChangeAspect="1"/>
            </p:cNvPicPr>
            <p:nvPr/>
          </p:nvPicPr>
          <p:blipFill>
            <a:blip r:embed="rId6">
              <a:extLst/>
            </a:blip>
            <a:stretch>
              <a:fillRect/>
            </a:stretch>
          </p:blipFill>
          <p:spPr>
            <a:xfrm>
              <a:off x="0" y="0"/>
              <a:ext cx="2617788" cy="1584325"/>
            </a:xfrm>
            <a:prstGeom prst="rect">
              <a:avLst/>
            </a:prstGeom>
            <a:ln w="12700" cap="flat">
              <a:noFill/>
              <a:miter lim="400000"/>
            </a:ln>
            <a:effectLst/>
          </p:spPr>
        </p:pic>
      </p:grpSp>
      <p:sp>
        <p:nvSpPr>
          <p:cNvPr id="267" name="oxidation process:…"/>
          <p:cNvSpPr txBox="1"/>
          <p:nvPr/>
        </p:nvSpPr>
        <p:spPr>
          <a:xfrm>
            <a:off x="6297612" y="3543300"/>
            <a:ext cx="2762706" cy="1429847"/>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 pos="2895600" algn="l"/>
              </a:tabLst>
              <a:defRPr sz="2400"/>
            </a:pPr>
            <a:r>
              <a:t>oxidation process:</a:t>
            </a:r>
          </a:p>
          <a:p>
            <a:pPr>
              <a:tabLst>
                <a:tab pos="723900" algn="l"/>
                <a:tab pos="1447800" algn="l"/>
                <a:tab pos="2171700" algn="l"/>
                <a:tab pos="2895600" algn="l"/>
              </a:tabLst>
              <a:defRPr sz="2400"/>
            </a:pPr>
            <a:r>
              <a:t>1) exposure to light</a:t>
            </a:r>
          </a:p>
          <a:p>
            <a:pPr>
              <a:tabLst>
                <a:tab pos="723900" algn="l"/>
                <a:tab pos="1447800" algn="l"/>
                <a:tab pos="2171700" algn="l"/>
                <a:tab pos="2895600" algn="l"/>
              </a:tabLst>
              <a:defRPr sz="2400"/>
            </a:pPr>
            <a:r>
              <a:t>2) exposure to air</a:t>
            </a:r>
          </a:p>
          <a:p>
            <a:pPr>
              <a:tabLst>
                <a:tab pos="723900" algn="l"/>
                <a:tab pos="1447800" algn="l"/>
                <a:tab pos="2171700" algn="l"/>
                <a:tab pos="2895600" algn="l"/>
              </a:tabLst>
              <a:defRPr sz="2400"/>
            </a:pPr>
            <a:r>
              <a:t>3) high temperature</a:t>
            </a:r>
          </a:p>
        </p:txBody>
      </p:sp>
      <p:sp>
        <p:nvSpPr>
          <p:cNvPr id="268" name="Old ham"/>
          <p:cNvSpPr txBox="1"/>
          <p:nvPr/>
        </p:nvSpPr>
        <p:spPr>
          <a:xfrm>
            <a:off x="1758950" y="5613400"/>
            <a:ext cx="966648"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Old ham</a:t>
            </a:r>
          </a:p>
        </p:txBody>
      </p:sp>
      <p:sp>
        <p:nvSpPr>
          <p:cNvPr id="269" name="Old mellon"/>
          <p:cNvSpPr txBox="1"/>
          <p:nvPr/>
        </p:nvSpPr>
        <p:spPr>
          <a:xfrm>
            <a:off x="3983037" y="5613400"/>
            <a:ext cx="1195360"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Old mellon</a:t>
            </a:r>
          </a:p>
        </p:txBody>
      </p:sp>
      <p:pic>
        <p:nvPicPr>
          <p:cNvPr id="270" name="image.png" descr="image.png"/>
          <p:cNvPicPr>
            <a:picLocks noChangeAspect="1"/>
          </p:cNvPicPr>
          <p:nvPr/>
        </p:nvPicPr>
        <p:blipFill>
          <a:blip r:embed="rId7">
            <a:extLst/>
          </a:blip>
          <a:stretch>
            <a:fillRect/>
          </a:stretch>
        </p:blipFill>
        <p:spPr>
          <a:xfrm>
            <a:off x="1323975" y="2025650"/>
            <a:ext cx="1157288" cy="955675"/>
          </a:xfrm>
          <a:prstGeom prst="rect">
            <a:avLst/>
          </a:prstGeom>
          <a:ln w="12700">
            <a:miter lim="400000"/>
          </a:ln>
        </p:spPr>
      </p:pic>
      <p:pic>
        <p:nvPicPr>
          <p:cNvPr id="271" name="image.png" descr="image.png"/>
          <p:cNvPicPr>
            <a:picLocks noChangeAspect="1"/>
          </p:cNvPicPr>
          <p:nvPr/>
        </p:nvPicPr>
        <p:blipFill>
          <a:blip r:embed="rId8">
            <a:extLst/>
          </a:blip>
          <a:stretch>
            <a:fillRect/>
          </a:stretch>
        </p:blipFill>
        <p:spPr>
          <a:xfrm>
            <a:off x="6715125" y="5013325"/>
            <a:ext cx="1597025" cy="1117600"/>
          </a:xfrm>
          <a:prstGeom prst="rect">
            <a:avLst/>
          </a:prstGeom>
          <a:ln w="12700">
            <a:miter lim="400000"/>
          </a:ln>
        </p:spPr>
      </p:pic>
      <p:sp>
        <p:nvSpPr>
          <p:cNvPr id="272" name="HOW to taste a virgin olive oil?"/>
          <p:cNvSpPr txBox="1"/>
          <p:nvPr/>
        </p:nvSpPr>
        <p:spPr>
          <a:xfrm>
            <a:off x="1181687" y="13906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4" name="VINEGARY / wie Essig"/>
          <p:cNvSpPr txBox="1"/>
          <p:nvPr/>
        </p:nvSpPr>
        <p:spPr>
          <a:xfrm>
            <a:off x="841375" y="3489325"/>
            <a:ext cx="4631696" cy="58345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500">
                <a:solidFill>
                  <a:srgbClr val="663300"/>
                </a:solidFill>
              </a:defRPr>
            </a:lvl1pPr>
          </a:lstStyle>
          <a:p>
            <a:pPr/>
            <a:r>
              <a:t>VINEGARY / wie Essig</a:t>
            </a:r>
          </a:p>
        </p:txBody>
      </p:sp>
      <p:sp>
        <p:nvSpPr>
          <p:cNvPr id="275" name="Olives fermentation…"/>
          <p:cNvSpPr txBox="1"/>
          <p:nvPr/>
        </p:nvSpPr>
        <p:spPr>
          <a:xfrm>
            <a:off x="5967412" y="3613150"/>
            <a:ext cx="3509963" cy="1098441"/>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ctr">
              <a:tabLst>
                <a:tab pos="723900" algn="l"/>
                <a:tab pos="1447800" algn="l"/>
                <a:tab pos="2171700" algn="l"/>
                <a:tab pos="2895600" algn="l"/>
              </a:tabLst>
              <a:defRPr sz="2400"/>
            </a:pPr>
            <a:r>
              <a:t>Olives fermentation</a:t>
            </a:r>
          </a:p>
          <a:p>
            <a:pPr algn="ctr">
              <a:tabLst>
                <a:tab pos="723900" algn="l"/>
                <a:tab pos="1447800" algn="l"/>
                <a:tab pos="2171700" algn="l"/>
                <a:tab pos="2895600" algn="l"/>
              </a:tabLst>
              <a:defRPr sz="2400"/>
            </a:pPr>
            <a:r>
              <a:t>process before pressing and oil extraction</a:t>
            </a:r>
          </a:p>
        </p:txBody>
      </p:sp>
      <p:sp>
        <p:nvSpPr>
          <p:cNvPr id="276" name="Vinegar"/>
          <p:cNvSpPr txBox="1"/>
          <p:nvPr/>
        </p:nvSpPr>
        <p:spPr>
          <a:xfrm>
            <a:off x="1400175" y="5907087"/>
            <a:ext cx="886504"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Vinegar</a:t>
            </a:r>
          </a:p>
        </p:txBody>
      </p:sp>
      <p:sp>
        <p:nvSpPr>
          <p:cNvPr id="277" name="Eucalyptus"/>
          <p:cNvSpPr txBox="1"/>
          <p:nvPr/>
        </p:nvSpPr>
        <p:spPr>
          <a:xfrm>
            <a:off x="3860800" y="5907087"/>
            <a:ext cx="1220921"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Eucalyptus</a:t>
            </a:r>
          </a:p>
        </p:txBody>
      </p:sp>
      <p:grpSp>
        <p:nvGrpSpPr>
          <p:cNvPr id="280" name="Gruppo"/>
          <p:cNvGrpSpPr/>
          <p:nvPr/>
        </p:nvGrpSpPr>
        <p:grpSpPr>
          <a:xfrm>
            <a:off x="1127125" y="4024312"/>
            <a:ext cx="1435100" cy="1922463"/>
            <a:chOff x="0" y="0"/>
            <a:chExt cx="1435100" cy="1922462"/>
          </a:xfrm>
        </p:grpSpPr>
        <p:pic>
          <p:nvPicPr>
            <p:cNvPr id="278" name="image.png" descr="image.png"/>
            <p:cNvPicPr>
              <a:picLocks noChangeAspect="1"/>
            </p:cNvPicPr>
            <p:nvPr/>
          </p:nvPicPr>
          <p:blipFill>
            <a:blip r:embed="rId2">
              <a:extLst/>
            </a:blip>
            <a:stretch>
              <a:fillRect/>
            </a:stretch>
          </p:blipFill>
          <p:spPr>
            <a:xfrm>
              <a:off x="203108" y="203151"/>
              <a:ext cx="1028884" cy="1478068"/>
            </a:xfrm>
            <a:prstGeom prst="rect">
              <a:avLst/>
            </a:prstGeom>
            <a:ln w="12700" cap="flat">
              <a:noFill/>
              <a:miter lim="400000"/>
            </a:ln>
            <a:effectLst/>
          </p:spPr>
        </p:pic>
        <p:pic>
          <p:nvPicPr>
            <p:cNvPr id="279" name="image.png" descr="image.png"/>
            <p:cNvPicPr>
              <a:picLocks noChangeAspect="1"/>
            </p:cNvPicPr>
            <p:nvPr/>
          </p:nvPicPr>
          <p:blipFill>
            <a:blip r:embed="rId3">
              <a:extLst/>
            </a:blip>
            <a:stretch>
              <a:fillRect/>
            </a:stretch>
          </p:blipFill>
          <p:spPr>
            <a:xfrm>
              <a:off x="0" y="0"/>
              <a:ext cx="1435100" cy="1922463"/>
            </a:xfrm>
            <a:prstGeom prst="rect">
              <a:avLst/>
            </a:prstGeom>
            <a:ln w="12700" cap="flat">
              <a:noFill/>
              <a:miter lim="400000"/>
            </a:ln>
            <a:effectLst/>
          </p:spPr>
        </p:pic>
      </p:grpSp>
      <p:grpSp>
        <p:nvGrpSpPr>
          <p:cNvPr id="283" name="Gruppo"/>
          <p:cNvGrpSpPr/>
          <p:nvPr/>
        </p:nvGrpSpPr>
        <p:grpSpPr>
          <a:xfrm>
            <a:off x="3071812" y="4024312"/>
            <a:ext cx="2797176" cy="1922463"/>
            <a:chOff x="0" y="0"/>
            <a:chExt cx="2797174" cy="1922462"/>
          </a:xfrm>
        </p:grpSpPr>
        <p:pic>
          <p:nvPicPr>
            <p:cNvPr id="281" name="image.png" descr="image.png"/>
            <p:cNvPicPr>
              <a:picLocks noChangeAspect="1"/>
            </p:cNvPicPr>
            <p:nvPr/>
          </p:nvPicPr>
          <p:blipFill>
            <a:blip r:embed="rId4">
              <a:extLst/>
            </a:blip>
            <a:stretch>
              <a:fillRect/>
            </a:stretch>
          </p:blipFill>
          <p:spPr>
            <a:xfrm>
              <a:off x="203264" y="203151"/>
              <a:ext cx="2390647" cy="1478068"/>
            </a:xfrm>
            <a:prstGeom prst="rect">
              <a:avLst/>
            </a:prstGeom>
            <a:ln w="12700" cap="flat">
              <a:noFill/>
              <a:miter lim="400000"/>
            </a:ln>
            <a:effectLst/>
          </p:spPr>
        </p:pic>
        <p:pic>
          <p:nvPicPr>
            <p:cNvPr id="282" name="image.png" descr="image.png"/>
            <p:cNvPicPr>
              <a:picLocks noChangeAspect="1"/>
            </p:cNvPicPr>
            <p:nvPr/>
          </p:nvPicPr>
          <p:blipFill>
            <a:blip r:embed="rId5">
              <a:extLst/>
            </a:blip>
            <a:stretch>
              <a:fillRect/>
            </a:stretch>
          </p:blipFill>
          <p:spPr>
            <a:xfrm>
              <a:off x="0" y="0"/>
              <a:ext cx="2797175" cy="1922463"/>
            </a:xfrm>
            <a:prstGeom prst="rect">
              <a:avLst/>
            </a:prstGeom>
            <a:ln w="12700" cap="flat">
              <a:noFill/>
              <a:miter lim="400000"/>
            </a:ln>
            <a:effectLst/>
          </p:spPr>
        </p:pic>
      </p:grpSp>
      <p:sp>
        <p:nvSpPr>
          <p:cNvPr id="284" name="16 Negative Sensations"/>
          <p:cNvSpPr txBox="1"/>
          <p:nvPr/>
        </p:nvSpPr>
        <p:spPr>
          <a:xfrm>
            <a:off x="2547937" y="2165350"/>
            <a:ext cx="4931876" cy="608443"/>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600"/>
            </a:lvl1pPr>
          </a:lstStyle>
          <a:p>
            <a:pPr/>
            <a:r>
              <a:t>16 Negative Sensations</a:t>
            </a:r>
          </a:p>
        </p:txBody>
      </p:sp>
      <p:pic>
        <p:nvPicPr>
          <p:cNvPr id="285" name="image.png" descr="image.png"/>
          <p:cNvPicPr>
            <a:picLocks noChangeAspect="1"/>
          </p:cNvPicPr>
          <p:nvPr/>
        </p:nvPicPr>
        <p:blipFill>
          <a:blip r:embed="rId6">
            <a:extLst/>
          </a:blip>
          <a:stretch>
            <a:fillRect/>
          </a:stretch>
        </p:blipFill>
        <p:spPr>
          <a:xfrm>
            <a:off x="7645400" y="2063750"/>
            <a:ext cx="687388" cy="955675"/>
          </a:xfrm>
          <a:prstGeom prst="rect">
            <a:avLst/>
          </a:prstGeom>
          <a:ln w="12700">
            <a:miter lim="400000"/>
          </a:ln>
        </p:spPr>
      </p:pic>
      <p:pic>
        <p:nvPicPr>
          <p:cNvPr id="286" name="image.png" descr="image.png"/>
          <p:cNvPicPr>
            <a:picLocks noChangeAspect="1"/>
          </p:cNvPicPr>
          <p:nvPr/>
        </p:nvPicPr>
        <p:blipFill>
          <a:blip r:embed="rId7">
            <a:extLst/>
          </a:blip>
          <a:stretch>
            <a:fillRect/>
          </a:stretch>
        </p:blipFill>
        <p:spPr>
          <a:xfrm>
            <a:off x="1323975" y="2025650"/>
            <a:ext cx="1157288" cy="955675"/>
          </a:xfrm>
          <a:prstGeom prst="rect">
            <a:avLst/>
          </a:prstGeom>
          <a:ln w="12700">
            <a:miter lim="400000"/>
          </a:ln>
        </p:spPr>
      </p:pic>
      <p:sp>
        <p:nvSpPr>
          <p:cNvPr id="287" name="HOW to taste a virgin olive oil?"/>
          <p:cNvSpPr txBox="1"/>
          <p:nvPr/>
        </p:nvSpPr>
        <p:spPr>
          <a:xfrm>
            <a:off x="1181687" y="13906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
        <p:nvSpPr>
          <p:cNvPr id="288" name="COMMON DEFECTS FOUND IN COMMERCIAL VIRGIN OLIVE OILS ARE:"/>
          <p:cNvSpPr txBox="1"/>
          <p:nvPr/>
        </p:nvSpPr>
        <p:spPr>
          <a:xfrm>
            <a:off x="628650" y="3073400"/>
            <a:ext cx="8258711" cy="36150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1900"/>
            </a:lvl1pPr>
          </a:lstStyle>
          <a:p>
            <a:pPr/>
            <a:r>
              <a:t>COMMON DEFECTS FOUND IN COMMERCIAL VIRGIN OLIVE OILS ARE:</a:t>
            </a:r>
          </a:p>
        </p:txBody>
      </p:sp>
      <p:pic>
        <p:nvPicPr>
          <p:cNvPr id="289" name="image.png" descr="image.png"/>
          <p:cNvPicPr>
            <a:picLocks noChangeAspect="1"/>
          </p:cNvPicPr>
          <p:nvPr/>
        </p:nvPicPr>
        <p:blipFill>
          <a:blip r:embed="rId8">
            <a:extLst/>
          </a:blip>
          <a:stretch>
            <a:fillRect/>
          </a:stretch>
        </p:blipFill>
        <p:spPr>
          <a:xfrm>
            <a:off x="6715125" y="5013325"/>
            <a:ext cx="1597025" cy="11176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93" name="Gruppo"/>
          <p:cNvGrpSpPr/>
          <p:nvPr/>
        </p:nvGrpSpPr>
        <p:grpSpPr>
          <a:xfrm>
            <a:off x="1219200" y="3922712"/>
            <a:ext cx="1995488" cy="1333501"/>
            <a:chOff x="0" y="0"/>
            <a:chExt cx="1995487" cy="1333500"/>
          </a:xfrm>
        </p:grpSpPr>
        <p:pic>
          <p:nvPicPr>
            <p:cNvPr id="291" name="image.png" descr="image.png"/>
            <p:cNvPicPr>
              <a:picLocks noChangeAspect="1"/>
            </p:cNvPicPr>
            <p:nvPr/>
          </p:nvPicPr>
          <p:blipFill>
            <a:blip r:embed="rId2">
              <a:extLst/>
            </a:blip>
            <a:stretch>
              <a:fillRect/>
            </a:stretch>
          </p:blipFill>
          <p:spPr>
            <a:xfrm>
              <a:off x="203258" y="203114"/>
              <a:ext cx="1588971" cy="889188"/>
            </a:xfrm>
            <a:prstGeom prst="rect">
              <a:avLst/>
            </a:prstGeom>
            <a:ln w="12700" cap="flat">
              <a:noFill/>
              <a:miter lim="400000"/>
            </a:ln>
            <a:effectLst/>
          </p:spPr>
        </p:pic>
        <p:pic>
          <p:nvPicPr>
            <p:cNvPr id="292" name="image.png" descr="image.png"/>
            <p:cNvPicPr>
              <a:picLocks noChangeAspect="1"/>
            </p:cNvPicPr>
            <p:nvPr/>
          </p:nvPicPr>
          <p:blipFill>
            <a:blip r:embed="rId3">
              <a:extLst/>
            </a:blip>
            <a:stretch>
              <a:fillRect/>
            </a:stretch>
          </p:blipFill>
          <p:spPr>
            <a:xfrm>
              <a:off x="0" y="0"/>
              <a:ext cx="1995488" cy="1333500"/>
            </a:xfrm>
            <a:prstGeom prst="rect">
              <a:avLst/>
            </a:prstGeom>
            <a:ln w="12700" cap="flat">
              <a:noFill/>
              <a:miter lim="400000"/>
            </a:ln>
            <a:effectLst/>
          </p:spPr>
        </p:pic>
      </p:grpSp>
      <p:grpSp>
        <p:nvGrpSpPr>
          <p:cNvPr id="296" name="Gruppo"/>
          <p:cNvGrpSpPr/>
          <p:nvPr/>
        </p:nvGrpSpPr>
        <p:grpSpPr>
          <a:xfrm>
            <a:off x="3630612" y="3840162"/>
            <a:ext cx="1865313" cy="1416051"/>
            <a:chOff x="0" y="0"/>
            <a:chExt cx="1865312" cy="1416050"/>
          </a:xfrm>
        </p:grpSpPr>
        <p:pic>
          <p:nvPicPr>
            <p:cNvPr id="294" name="image.png" descr="image.png"/>
            <p:cNvPicPr>
              <a:picLocks noChangeAspect="1"/>
            </p:cNvPicPr>
            <p:nvPr/>
          </p:nvPicPr>
          <p:blipFill>
            <a:blip r:embed="rId4">
              <a:extLst/>
            </a:blip>
            <a:stretch>
              <a:fillRect/>
            </a:stretch>
          </p:blipFill>
          <p:spPr>
            <a:xfrm>
              <a:off x="203132" y="203242"/>
              <a:ext cx="1459049" cy="971458"/>
            </a:xfrm>
            <a:prstGeom prst="rect">
              <a:avLst/>
            </a:prstGeom>
            <a:ln w="12700" cap="flat">
              <a:noFill/>
              <a:miter lim="400000"/>
            </a:ln>
            <a:effectLst/>
          </p:spPr>
        </p:pic>
        <p:pic>
          <p:nvPicPr>
            <p:cNvPr id="295" name="image.png" descr="image.png"/>
            <p:cNvPicPr>
              <a:picLocks noChangeAspect="1"/>
            </p:cNvPicPr>
            <p:nvPr/>
          </p:nvPicPr>
          <p:blipFill>
            <a:blip r:embed="rId5">
              <a:extLst/>
            </a:blip>
            <a:stretch>
              <a:fillRect/>
            </a:stretch>
          </p:blipFill>
          <p:spPr>
            <a:xfrm>
              <a:off x="0" y="0"/>
              <a:ext cx="1865313" cy="1416050"/>
            </a:xfrm>
            <a:prstGeom prst="rect">
              <a:avLst/>
            </a:prstGeom>
            <a:ln w="12700" cap="flat">
              <a:noFill/>
              <a:miter lim="400000"/>
            </a:ln>
            <a:effectLst/>
          </p:spPr>
        </p:pic>
      </p:grpSp>
      <p:grpSp>
        <p:nvGrpSpPr>
          <p:cNvPr id="299" name="Gruppo"/>
          <p:cNvGrpSpPr/>
          <p:nvPr/>
        </p:nvGrpSpPr>
        <p:grpSpPr>
          <a:xfrm>
            <a:off x="5827712" y="3792537"/>
            <a:ext cx="2246313" cy="1463676"/>
            <a:chOff x="0" y="0"/>
            <a:chExt cx="2246312" cy="1463675"/>
          </a:xfrm>
        </p:grpSpPr>
        <p:pic>
          <p:nvPicPr>
            <p:cNvPr id="297" name="image.png" descr="image.png"/>
            <p:cNvPicPr>
              <a:picLocks noChangeAspect="1"/>
            </p:cNvPicPr>
            <p:nvPr/>
          </p:nvPicPr>
          <p:blipFill>
            <a:blip r:embed="rId6">
              <a:extLst/>
            </a:blip>
            <a:stretch>
              <a:fillRect/>
            </a:stretch>
          </p:blipFill>
          <p:spPr>
            <a:xfrm>
              <a:off x="203179" y="203178"/>
              <a:ext cx="1839954" cy="1019223"/>
            </a:xfrm>
            <a:prstGeom prst="rect">
              <a:avLst/>
            </a:prstGeom>
            <a:ln w="12700" cap="flat">
              <a:noFill/>
              <a:miter lim="400000"/>
            </a:ln>
            <a:effectLst/>
          </p:spPr>
        </p:pic>
        <p:pic>
          <p:nvPicPr>
            <p:cNvPr id="298" name="image.png" descr="image.png"/>
            <p:cNvPicPr>
              <a:picLocks noChangeAspect="1"/>
            </p:cNvPicPr>
            <p:nvPr/>
          </p:nvPicPr>
          <p:blipFill>
            <a:blip r:embed="rId7">
              <a:extLst/>
            </a:blip>
            <a:stretch>
              <a:fillRect/>
            </a:stretch>
          </p:blipFill>
          <p:spPr>
            <a:xfrm>
              <a:off x="0" y="0"/>
              <a:ext cx="2246313" cy="1463675"/>
            </a:xfrm>
            <a:prstGeom prst="rect">
              <a:avLst/>
            </a:prstGeom>
            <a:ln w="12700" cap="flat">
              <a:noFill/>
              <a:miter lim="400000"/>
            </a:ln>
            <a:effectLst/>
          </p:spPr>
        </p:pic>
      </p:grpSp>
      <p:sp>
        <p:nvSpPr>
          <p:cNvPr id="300" name="HEATED-MUD / Heizung-Schlamm"/>
          <p:cNvSpPr txBox="1"/>
          <p:nvPr/>
        </p:nvSpPr>
        <p:spPr>
          <a:xfrm>
            <a:off x="1243012" y="3386137"/>
            <a:ext cx="7034774" cy="58345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500">
                <a:solidFill>
                  <a:srgbClr val="663300"/>
                </a:solidFill>
              </a:defRPr>
            </a:lvl1pPr>
          </a:lstStyle>
          <a:p>
            <a:pPr/>
            <a:r>
              <a:t>HEATED-MUD / Heizung-Schlamm</a:t>
            </a:r>
          </a:p>
        </p:txBody>
      </p:sp>
      <p:sp>
        <p:nvSpPr>
          <p:cNvPr id="301" name="Olives fermentation…"/>
          <p:cNvSpPr txBox="1"/>
          <p:nvPr/>
        </p:nvSpPr>
        <p:spPr>
          <a:xfrm>
            <a:off x="865981" y="5661469"/>
            <a:ext cx="8836026" cy="670150"/>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just">
              <a:tabLst>
                <a:tab pos="723900" algn="l"/>
                <a:tab pos="1447800" algn="l"/>
                <a:tab pos="2171700" algn="l"/>
                <a:tab pos="2895600" algn="l"/>
                <a:tab pos="3619500" algn="l"/>
                <a:tab pos="4343400" algn="l"/>
                <a:tab pos="5067300" algn="l"/>
                <a:tab pos="5791200" algn="l"/>
                <a:tab pos="6515100" algn="l"/>
              </a:tabLst>
              <a:defRPr spc="42" sz="2100"/>
            </a:pPr>
            <a:r>
              <a:t>Olives fermentation</a:t>
            </a:r>
          </a:p>
          <a:p>
            <a:pPr algn="just">
              <a:tabLst>
                <a:tab pos="723900" algn="l"/>
                <a:tab pos="1447800" algn="l"/>
                <a:tab pos="2171700" algn="l"/>
                <a:tab pos="2895600" algn="l"/>
                <a:tab pos="3619500" algn="l"/>
                <a:tab pos="4343400" algn="l"/>
                <a:tab pos="5067300" algn="l"/>
                <a:tab pos="5791200" algn="l"/>
                <a:tab pos="6515100" algn="l"/>
              </a:tabLst>
              <a:defRPr spc="42" sz="2100"/>
            </a:pPr>
            <a:r>
              <a:t>process before pressing or bad oil storage before bottling</a:t>
            </a:r>
          </a:p>
        </p:txBody>
      </p:sp>
      <p:sp>
        <p:nvSpPr>
          <p:cNvPr id="302" name="Cheese"/>
          <p:cNvSpPr txBox="1"/>
          <p:nvPr/>
        </p:nvSpPr>
        <p:spPr>
          <a:xfrm>
            <a:off x="1652587" y="5243512"/>
            <a:ext cx="890634"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Cheese</a:t>
            </a:r>
          </a:p>
        </p:txBody>
      </p:sp>
      <p:sp>
        <p:nvSpPr>
          <p:cNvPr id="303" name="Yeast / Hefe"/>
          <p:cNvSpPr txBox="1"/>
          <p:nvPr/>
        </p:nvSpPr>
        <p:spPr>
          <a:xfrm>
            <a:off x="3694112" y="5243512"/>
            <a:ext cx="1339686"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Yeast / Hefe</a:t>
            </a:r>
          </a:p>
        </p:txBody>
      </p:sp>
      <p:pic>
        <p:nvPicPr>
          <p:cNvPr id="304" name="image.png" descr="image.png"/>
          <p:cNvPicPr>
            <a:picLocks noChangeAspect="1"/>
          </p:cNvPicPr>
          <p:nvPr/>
        </p:nvPicPr>
        <p:blipFill>
          <a:blip r:embed="rId8">
            <a:extLst/>
          </a:blip>
          <a:stretch>
            <a:fillRect/>
          </a:stretch>
        </p:blipFill>
        <p:spPr>
          <a:xfrm>
            <a:off x="8016875" y="5545137"/>
            <a:ext cx="1349375" cy="879476"/>
          </a:xfrm>
          <a:prstGeom prst="rect">
            <a:avLst/>
          </a:prstGeom>
          <a:ln w="12700">
            <a:miter lim="400000"/>
          </a:ln>
        </p:spPr>
      </p:pic>
      <p:sp>
        <p:nvSpPr>
          <p:cNvPr id="305" name="Brine, Pickle / Sole"/>
          <p:cNvSpPr txBox="1"/>
          <p:nvPr/>
        </p:nvSpPr>
        <p:spPr>
          <a:xfrm>
            <a:off x="5975350" y="5232400"/>
            <a:ext cx="2021244"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Brine, Pickle / Sole</a:t>
            </a:r>
          </a:p>
        </p:txBody>
      </p:sp>
      <p:sp>
        <p:nvSpPr>
          <p:cNvPr id="306" name="16 Negative Sensations"/>
          <p:cNvSpPr txBox="1"/>
          <p:nvPr/>
        </p:nvSpPr>
        <p:spPr>
          <a:xfrm>
            <a:off x="2547937" y="2165350"/>
            <a:ext cx="4931876" cy="608443"/>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3600"/>
            </a:lvl1pPr>
          </a:lstStyle>
          <a:p>
            <a:pPr/>
            <a:r>
              <a:t>16 Negative Sensations</a:t>
            </a:r>
          </a:p>
        </p:txBody>
      </p:sp>
      <p:pic>
        <p:nvPicPr>
          <p:cNvPr id="307" name="image.png" descr="image.png"/>
          <p:cNvPicPr>
            <a:picLocks noChangeAspect="1"/>
          </p:cNvPicPr>
          <p:nvPr/>
        </p:nvPicPr>
        <p:blipFill>
          <a:blip r:embed="rId9">
            <a:extLst/>
          </a:blip>
          <a:stretch>
            <a:fillRect/>
          </a:stretch>
        </p:blipFill>
        <p:spPr>
          <a:xfrm>
            <a:off x="7645400" y="2063750"/>
            <a:ext cx="687388" cy="955675"/>
          </a:xfrm>
          <a:prstGeom prst="rect">
            <a:avLst/>
          </a:prstGeom>
          <a:ln w="12700">
            <a:miter lim="400000"/>
          </a:ln>
        </p:spPr>
      </p:pic>
      <p:pic>
        <p:nvPicPr>
          <p:cNvPr id="308" name="image.png" descr="image.png"/>
          <p:cNvPicPr>
            <a:picLocks noChangeAspect="1"/>
          </p:cNvPicPr>
          <p:nvPr/>
        </p:nvPicPr>
        <p:blipFill>
          <a:blip r:embed="rId10">
            <a:extLst/>
          </a:blip>
          <a:stretch>
            <a:fillRect/>
          </a:stretch>
        </p:blipFill>
        <p:spPr>
          <a:xfrm>
            <a:off x="1323975" y="2025650"/>
            <a:ext cx="1157288" cy="955675"/>
          </a:xfrm>
          <a:prstGeom prst="rect">
            <a:avLst/>
          </a:prstGeom>
          <a:ln w="12700">
            <a:miter lim="400000"/>
          </a:ln>
        </p:spPr>
      </p:pic>
      <p:sp>
        <p:nvSpPr>
          <p:cNvPr id="309" name="HOW to taste a virgin olive oil?"/>
          <p:cNvSpPr txBox="1"/>
          <p:nvPr/>
        </p:nvSpPr>
        <p:spPr>
          <a:xfrm>
            <a:off x="1181687" y="1390650"/>
            <a:ext cx="7361651" cy="688340"/>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
        <p:nvSpPr>
          <p:cNvPr id="310" name="COMMON DEFECTS FOUND IN COMMERCIAL VIRGIN OLIVE OILS ARE:"/>
          <p:cNvSpPr txBox="1"/>
          <p:nvPr/>
        </p:nvSpPr>
        <p:spPr>
          <a:xfrm>
            <a:off x="730250" y="3073400"/>
            <a:ext cx="8258711" cy="36150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1900"/>
            </a:lvl1pPr>
          </a:lstStyle>
          <a:p>
            <a:pPr/>
            <a:r>
              <a:t>COMMON DEFECTS FOUND IN COMMERCIAL VIRGIN OLIVE OILS ARE:</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312" name="Immagine" descr="Immagine"/>
          <p:cNvPicPr>
            <a:picLocks noChangeAspect="1"/>
          </p:cNvPicPr>
          <p:nvPr/>
        </p:nvPicPr>
        <p:blipFill>
          <a:blip r:embed="rId2">
            <a:extLst/>
          </a:blip>
          <a:stretch>
            <a:fillRect/>
          </a:stretch>
        </p:blipFill>
        <p:spPr>
          <a:xfrm>
            <a:off x="3421062" y="1620837"/>
            <a:ext cx="2713038" cy="3332163"/>
          </a:xfrm>
          <a:prstGeom prst="rect">
            <a:avLst/>
          </a:prstGeom>
          <a:ln w="12700">
            <a:miter lim="400000"/>
          </a:ln>
        </p:spPr>
      </p:pic>
      <p:sp>
        <p:nvSpPr>
          <p:cNvPr id="313" name="1) Avoid eating a poor quality and unhealthy Olive Oil"/>
          <p:cNvSpPr txBox="1"/>
          <p:nvPr/>
        </p:nvSpPr>
        <p:spPr>
          <a:xfrm>
            <a:off x="1146175" y="4918075"/>
            <a:ext cx="7264459" cy="43562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2400"/>
            </a:lvl1pPr>
          </a:lstStyle>
          <a:p>
            <a:pPr/>
            <a:r>
              <a:t>1) Avoid eating a poor quality and unhealthy Olive Oil</a:t>
            </a:r>
          </a:p>
        </p:txBody>
      </p:sp>
      <p:sp>
        <p:nvSpPr>
          <p:cNvPr id="314" name="2) Avoid selling low quality oil declared as extra virgin"/>
          <p:cNvSpPr txBox="1"/>
          <p:nvPr/>
        </p:nvSpPr>
        <p:spPr>
          <a:xfrm>
            <a:off x="1146175" y="5240337"/>
            <a:ext cx="7280532" cy="435630"/>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2400"/>
            </a:lvl1pPr>
          </a:lstStyle>
          <a:p>
            <a:pPr/>
            <a:r>
              <a:t>2) Avoid selling low quality oil declared as extra virgin</a:t>
            </a:r>
          </a:p>
        </p:txBody>
      </p:sp>
      <p:sp>
        <p:nvSpPr>
          <p:cNvPr id="315" name="3) Life is too short to eat bad"/>
          <p:cNvSpPr txBox="1"/>
          <p:nvPr/>
        </p:nvSpPr>
        <p:spPr>
          <a:xfrm>
            <a:off x="1146175" y="5597525"/>
            <a:ext cx="3965832" cy="43562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2400"/>
            </a:lvl1pPr>
          </a:lstStyle>
          <a:p>
            <a:pPr/>
            <a:r>
              <a:t>3) Life is too short to eat bad</a:t>
            </a:r>
          </a:p>
        </p:txBody>
      </p:sp>
      <p:sp>
        <p:nvSpPr>
          <p:cNvPr id="316" name="Why we should taste an olive oil?"/>
          <p:cNvSpPr txBox="1"/>
          <p:nvPr>
            <p:ph type="ctrTitle" idx="4294967295"/>
          </p:nvPr>
        </p:nvSpPr>
        <p:spPr>
          <a:xfrm>
            <a:off x="500855" y="835025"/>
            <a:ext cx="9069390" cy="1262063"/>
          </a:xfrm>
          <a:prstGeom prst="rect">
            <a:avLst/>
          </a:prstGeom>
        </p:spPr>
        <p:txBody>
          <a:bodyPr lIns="0" tIns="0" rIns="0" bIns="0" anchor="ctr"/>
          <a:lstStyle/>
          <a:p>
            <a:pP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3900">
                <a:solidFill>
                  <a:srgbClr val="0A57A9"/>
                </a:solidFill>
                <a:latin typeface="Trebuchet MS"/>
                <a:ea typeface="Trebuchet MS"/>
                <a:cs typeface="Trebuchet MS"/>
                <a:sym typeface="Trebuchet MS"/>
              </a:defRPr>
            </a:pPr>
            <a:r>
              <a:t>Why </a:t>
            </a:r>
            <a:r>
              <a:rPr b="0"/>
              <a:t>we should taste an olive oil?</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 name="until 1991 there are no shared methods to identify olive oils in order to classify the product category."/>
          <p:cNvSpPr txBox="1"/>
          <p:nvPr/>
        </p:nvSpPr>
        <p:spPr>
          <a:xfrm>
            <a:off x="1335087" y="2187575"/>
            <a:ext cx="7399338" cy="1242300"/>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lvl1pPr algn="ctr">
              <a:defRPr sz="2800"/>
            </a:lvl1pPr>
          </a:lstStyle>
          <a:p>
            <a:pPr/>
            <a:r>
              <a:t>until 1991 there are no shared methods to identify olive oils in order to classify the product category.</a:t>
            </a:r>
          </a:p>
        </p:txBody>
      </p:sp>
      <p:pic>
        <p:nvPicPr>
          <p:cNvPr id="48" name="image.png" descr="image.png"/>
          <p:cNvPicPr>
            <a:picLocks noChangeAspect="1"/>
          </p:cNvPicPr>
          <p:nvPr/>
        </p:nvPicPr>
        <p:blipFill>
          <a:blip r:embed="rId2">
            <a:extLst/>
          </a:blip>
          <a:stretch>
            <a:fillRect/>
          </a:stretch>
        </p:blipFill>
        <p:spPr>
          <a:xfrm>
            <a:off x="2644775" y="3482975"/>
            <a:ext cx="1819275" cy="2514600"/>
          </a:xfrm>
          <a:prstGeom prst="rect">
            <a:avLst/>
          </a:prstGeom>
          <a:ln w="12700">
            <a:miter lim="400000"/>
          </a:ln>
        </p:spPr>
      </p:pic>
      <p:pic>
        <p:nvPicPr>
          <p:cNvPr id="49" name="image.png" descr="image.png"/>
          <p:cNvPicPr>
            <a:picLocks noChangeAspect="1"/>
          </p:cNvPicPr>
          <p:nvPr/>
        </p:nvPicPr>
        <p:blipFill>
          <a:blip r:embed="rId3">
            <a:extLst/>
          </a:blip>
          <a:stretch>
            <a:fillRect/>
          </a:stretch>
        </p:blipFill>
        <p:spPr>
          <a:xfrm>
            <a:off x="4757737" y="4017962"/>
            <a:ext cx="3162301" cy="1835151"/>
          </a:xfrm>
          <a:prstGeom prst="rect">
            <a:avLst/>
          </a:prstGeom>
          <a:ln w="12700">
            <a:miter lim="400000"/>
          </a:ln>
        </p:spPr>
      </p:pic>
      <p:sp>
        <p:nvSpPr>
          <p:cNvPr id="50" name="Why taste an olive oil ?"/>
          <p:cNvSpPr txBox="1"/>
          <p:nvPr>
            <p:ph type="ctrTitle" idx="4294967295"/>
          </p:nvPr>
        </p:nvSpPr>
        <p:spPr>
          <a:xfrm>
            <a:off x="503237" y="1216025"/>
            <a:ext cx="9070976" cy="1262063"/>
          </a:xfrm>
          <a:prstGeom prst="rect">
            <a:avLst/>
          </a:prstGeom>
        </p:spPr>
        <p:txBody>
          <a:bodyPr lIns="0" tIns="0" rIns="0" bIns="0" anchor="ctr"/>
          <a:lstStyle>
            <a:lvl1pPr defTabSz="503237">
              <a:lnSpc>
                <a:spcPct val="100000"/>
              </a:lnSpc>
              <a:defRPr sz="4600">
                <a:solidFill>
                  <a:srgbClr val="0A57A9"/>
                </a:solidFill>
                <a:latin typeface="Trebuchet MS"/>
                <a:ea typeface="Trebuchet MS"/>
                <a:cs typeface="Trebuchet MS"/>
                <a:sym typeface="Trebuchet MS"/>
              </a:defRPr>
            </a:lvl1pPr>
          </a:lstStyle>
          <a:p>
            <a:pPr/>
            <a:r>
              <a:t>Why taste an olive oil ?</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 name="Why taste an olive oil ?"/>
          <p:cNvSpPr txBox="1"/>
          <p:nvPr/>
        </p:nvSpPr>
        <p:spPr>
          <a:xfrm>
            <a:off x="503237" y="1332706"/>
            <a:ext cx="9070976" cy="673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defTabSz="503237">
              <a:lnSpc>
                <a:spcPct val="100000"/>
              </a:lnSpc>
              <a:defRPr sz="4600">
                <a:solidFill>
                  <a:srgbClr val="0A57A9"/>
                </a:solidFill>
                <a:latin typeface="Trebuchet MS"/>
                <a:ea typeface="Trebuchet MS"/>
                <a:cs typeface="Trebuchet MS"/>
                <a:sym typeface="Trebuchet MS"/>
              </a:defRPr>
            </a:lvl1pPr>
          </a:lstStyle>
          <a:p>
            <a:pPr/>
            <a:r>
              <a:t>Why taste an olive oil ?</a:t>
            </a:r>
          </a:p>
        </p:txBody>
      </p:sp>
      <p:pic>
        <p:nvPicPr>
          <p:cNvPr id="53" name="image.png" descr="image.png"/>
          <p:cNvPicPr>
            <a:picLocks noChangeAspect="1"/>
          </p:cNvPicPr>
          <p:nvPr/>
        </p:nvPicPr>
        <p:blipFill>
          <a:blip r:embed="rId2">
            <a:extLst/>
          </a:blip>
          <a:stretch>
            <a:fillRect/>
          </a:stretch>
        </p:blipFill>
        <p:spPr>
          <a:xfrm>
            <a:off x="3081337" y="2127250"/>
            <a:ext cx="1295401" cy="792163"/>
          </a:xfrm>
          <a:prstGeom prst="rect">
            <a:avLst/>
          </a:prstGeom>
          <a:ln w="12700">
            <a:miter lim="400000"/>
          </a:ln>
        </p:spPr>
      </p:pic>
      <p:sp>
        <p:nvSpPr>
          <p:cNvPr id="54" name="Reg. UE 2568/91 and changes"/>
          <p:cNvSpPr txBox="1"/>
          <p:nvPr/>
        </p:nvSpPr>
        <p:spPr>
          <a:xfrm>
            <a:off x="5540375" y="1971675"/>
            <a:ext cx="1493838" cy="1033463"/>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tabLst>
                <a:tab pos="723900" algn="l"/>
                <a:tab pos="1447800" algn="l"/>
              </a:tabLst>
              <a:defRPr sz="2600"/>
            </a:pPr>
            <a:r>
              <a:t>Reg. UE 2568/91 </a:t>
            </a:r>
            <a:r>
              <a:rPr sz="1500"/>
              <a:t>and changes</a:t>
            </a:r>
          </a:p>
        </p:txBody>
      </p:sp>
      <p:sp>
        <p:nvSpPr>
          <p:cNvPr id="55" name="For the classification of olive oil is introduced the organoleptic analysis with equal value to that of the other official chemical analysis and indicating the procedures for the proper performance of the test. The basic principles of the new science known as &quot;sensory analysis&quot; are now applyed."/>
          <p:cNvSpPr txBox="1"/>
          <p:nvPr/>
        </p:nvSpPr>
        <p:spPr>
          <a:xfrm>
            <a:off x="820737" y="3071812"/>
            <a:ext cx="7988301" cy="1094886"/>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ctr">
              <a:tabLst>
                <a:tab pos="723900" algn="l"/>
                <a:tab pos="1447800" algn="l"/>
                <a:tab pos="2171700" algn="l"/>
                <a:tab pos="2895600" algn="l"/>
                <a:tab pos="3619500" algn="l"/>
                <a:tab pos="4343400" algn="l"/>
                <a:tab pos="5067300" algn="l"/>
                <a:tab pos="5791200" algn="l"/>
                <a:tab pos="6515100" algn="l"/>
                <a:tab pos="7239000" algn="l"/>
              </a:tabLst>
            </a:pPr>
            <a:r>
              <a:t>For the classification of olive oil is introduced the </a:t>
            </a:r>
            <a:r>
              <a:rPr b="1"/>
              <a:t>organoleptic analysis</a:t>
            </a:r>
            <a:r>
              <a:t> with </a:t>
            </a:r>
            <a:r>
              <a:rPr b="1" u="sng">
                <a:solidFill>
                  <a:srgbClr val="FF0000"/>
                </a:solidFill>
              </a:rPr>
              <a:t>equal value to that of the other official chemical analysis</a:t>
            </a:r>
            <a:r>
              <a:t> and indicating the procedures for the proper performance of the test. The basic principles of the new science known as "</a:t>
            </a:r>
            <a:r>
              <a:rPr b="1"/>
              <a:t>sensory analysis</a:t>
            </a:r>
            <a:r>
              <a:t>" are now applyed.</a:t>
            </a:r>
          </a:p>
        </p:txBody>
      </p:sp>
      <p:sp>
        <p:nvSpPr>
          <p:cNvPr id="56" name="Linea"/>
          <p:cNvSpPr/>
          <p:nvPr/>
        </p:nvSpPr>
        <p:spPr>
          <a:xfrm>
            <a:off x="4503737" y="2487612"/>
            <a:ext cx="936626" cy="1"/>
          </a:xfrm>
          <a:prstGeom prst="line">
            <a:avLst/>
          </a:prstGeom>
          <a:ln>
            <a:solidFill>
              <a:srgbClr val="000000"/>
            </a:solidFill>
            <a:tailEnd type="triangle"/>
          </a:ln>
        </p:spPr>
        <p:txBody>
          <a:bodyPr lIns="45719" rIns="45719"/>
          <a:lstStyle/>
          <a:p>
            <a:pPr/>
          </a:p>
        </p:txBody>
      </p:sp>
      <p:pic>
        <p:nvPicPr>
          <p:cNvPr id="57" name="image.png" descr="image.png"/>
          <p:cNvPicPr>
            <a:picLocks noChangeAspect="1"/>
          </p:cNvPicPr>
          <p:nvPr/>
        </p:nvPicPr>
        <p:blipFill>
          <a:blip r:embed="rId3">
            <a:extLst/>
          </a:blip>
          <a:stretch>
            <a:fillRect/>
          </a:stretch>
        </p:blipFill>
        <p:spPr>
          <a:xfrm>
            <a:off x="1933575" y="4357687"/>
            <a:ext cx="2316163" cy="1735138"/>
          </a:xfrm>
          <a:prstGeom prst="rect">
            <a:avLst/>
          </a:prstGeom>
          <a:ln w="12700">
            <a:miter lim="400000"/>
          </a:ln>
        </p:spPr>
      </p:pic>
      <p:sp>
        <p:nvSpPr>
          <p:cNvPr id="58" name="="/>
          <p:cNvSpPr txBox="1"/>
          <p:nvPr/>
        </p:nvSpPr>
        <p:spPr>
          <a:xfrm>
            <a:off x="4668837" y="4722812"/>
            <a:ext cx="592197" cy="1027779"/>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6600"/>
            </a:lvl1pPr>
          </a:lstStyle>
          <a:p>
            <a:pPr/>
            <a:r>
              <a:t>=</a:t>
            </a:r>
          </a:p>
        </p:txBody>
      </p:sp>
      <p:pic>
        <p:nvPicPr>
          <p:cNvPr id="59" name="image.png" descr="image.png"/>
          <p:cNvPicPr>
            <a:picLocks noChangeAspect="1"/>
          </p:cNvPicPr>
          <p:nvPr/>
        </p:nvPicPr>
        <p:blipFill>
          <a:blip r:embed="rId4">
            <a:extLst/>
          </a:blip>
          <a:stretch>
            <a:fillRect/>
          </a:stretch>
        </p:blipFill>
        <p:spPr>
          <a:xfrm>
            <a:off x="5675312" y="4368800"/>
            <a:ext cx="2428876" cy="1736725"/>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1" name="image.png" descr="image.png"/>
          <p:cNvPicPr>
            <a:picLocks noChangeAspect="1"/>
          </p:cNvPicPr>
          <p:nvPr/>
        </p:nvPicPr>
        <p:blipFill>
          <a:blip r:embed="rId2">
            <a:extLst/>
          </a:blip>
          <a:stretch>
            <a:fillRect/>
          </a:stretch>
        </p:blipFill>
        <p:spPr>
          <a:xfrm>
            <a:off x="1565275" y="2628900"/>
            <a:ext cx="2466975" cy="1847850"/>
          </a:xfrm>
          <a:prstGeom prst="rect">
            <a:avLst/>
          </a:prstGeom>
          <a:ln w="12700">
            <a:miter lim="400000"/>
          </a:ln>
        </p:spPr>
      </p:pic>
      <p:sp>
        <p:nvSpPr>
          <p:cNvPr id="62" name="A group of fully qulified taster is called “Taste Panel”"/>
          <p:cNvSpPr txBox="1"/>
          <p:nvPr/>
        </p:nvSpPr>
        <p:spPr>
          <a:xfrm>
            <a:off x="1290637" y="4564062"/>
            <a:ext cx="3017838" cy="597777"/>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lvl1pPr algn="ctr"/>
          </a:lstStyle>
          <a:p>
            <a:pPr/>
            <a:r>
              <a:t>A group of fully qulified taster is called “Taste Panel”</a:t>
            </a:r>
          </a:p>
        </p:txBody>
      </p:sp>
      <p:sp>
        <p:nvSpPr>
          <p:cNvPr id="63" name="The performances of each group of tasters are audited…"/>
          <p:cNvSpPr txBox="1"/>
          <p:nvPr/>
        </p:nvSpPr>
        <p:spPr>
          <a:xfrm>
            <a:off x="1357804" y="5435600"/>
            <a:ext cx="7472967" cy="767035"/>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lgn="ct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sz="2400"/>
            </a:pPr>
            <a:r>
              <a:t>The performances of each group of tasters are audited</a:t>
            </a:r>
          </a:p>
          <a:p>
            <a:pPr algn="ct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sz="2400"/>
            </a:pPr>
            <a:r>
              <a:t>annually by the International Olive Olive Oil Council</a:t>
            </a:r>
          </a:p>
        </p:txBody>
      </p:sp>
      <p:pic>
        <p:nvPicPr>
          <p:cNvPr id="64" name="image.png" descr="image.png"/>
          <p:cNvPicPr>
            <a:picLocks noChangeAspect="1"/>
          </p:cNvPicPr>
          <p:nvPr/>
        </p:nvPicPr>
        <p:blipFill>
          <a:blip r:embed="rId3">
            <a:extLst/>
          </a:blip>
          <a:stretch>
            <a:fillRect/>
          </a:stretch>
        </p:blipFill>
        <p:spPr>
          <a:xfrm>
            <a:off x="4527550" y="2509837"/>
            <a:ext cx="3802063" cy="2166938"/>
          </a:xfrm>
          <a:prstGeom prst="rect">
            <a:avLst/>
          </a:prstGeom>
          <a:ln w="12700">
            <a:miter lim="400000"/>
          </a:ln>
        </p:spPr>
      </p:pic>
      <p:sp>
        <p:nvSpPr>
          <p:cNvPr id="65" name="Why taste an olive oil ?"/>
          <p:cNvSpPr txBox="1"/>
          <p:nvPr/>
        </p:nvSpPr>
        <p:spPr>
          <a:xfrm>
            <a:off x="503237" y="1586706"/>
            <a:ext cx="9070976" cy="673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defTabSz="503237">
              <a:lnSpc>
                <a:spcPct val="100000"/>
              </a:lnSpc>
              <a:defRPr sz="4600">
                <a:solidFill>
                  <a:srgbClr val="0A57A9"/>
                </a:solidFill>
                <a:latin typeface="Trebuchet MS"/>
                <a:ea typeface="Trebuchet MS"/>
                <a:cs typeface="Trebuchet MS"/>
                <a:sym typeface="Trebuchet MS"/>
              </a:defRPr>
            </a:lvl1pPr>
          </a:lstStyle>
          <a:p>
            <a:pPr/>
            <a:r>
              <a:t>Why taste an olive oil ?</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69" name="Gruppo"/>
          <p:cNvGrpSpPr/>
          <p:nvPr/>
        </p:nvGrpSpPr>
        <p:grpSpPr>
          <a:xfrm>
            <a:off x="4498975" y="2270125"/>
            <a:ext cx="1222375" cy="1760538"/>
            <a:chOff x="0" y="0"/>
            <a:chExt cx="1222375" cy="1760537"/>
          </a:xfrm>
        </p:grpSpPr>
        <p:sp>
          <p:nvSpPr>
            <p:cNvPr id="67" name="Rettangolo arrotondato"/>
            <p:cNvSpPr/>
            <p:nvPr/>
          </p:nvSpPr>
          <p:spPr>
            <a:xfrm>
              <a:off x="0" y="0"/>
              <a:ext cx="1222375" cy="1760538"/>
            </a:xfrm>
            <a:prstGeom prst="roundRect">
              <a:avLst>
                <a:gd name="adj" fmla="val 88"/>
              </a:avLst>
            </a:prstGeom>
            <a:solidFill>
              <a:srgbClr val="CFE7F5"/>
            </a:solidFill>
            <a:ln w="9525" cap="flat">
              <a:solidFill>
                <a:srgbClr val="808080"/>
              </a:solidFill>
              <a:prstDash val="solid"/>
              <a:round/>
            </a:ln>
            <a:effectLst/>
          </p:spPr>
          <p:txBody>
            <a:bodyPr wrap="square" lIns="45719" tIns="45719" rIns="45719" bIns="45719" numCol="1" anchor="ctr">
              <a:noAutofit/>
            </a:bodyPr>
            <a:lstStyle/>
            <a:p>
              <a:pPr/>
            </a:p>
          </p:txBody>
        </p:sp>
        <p:pic>
          <p:nvPicPr>
            <p:cNvPr id="68" name="image.png" descr="image.png"/>
            <p:cNvPicPr>
              <a:picLocks noChangeAspect="1"/>
            </p:cNvPicPr>
            <p:nvPr/>
          </p:nvPicPr>
          <p:blipFill>
            <a:blip r:embed="rId2">
              <a:extLst/>
            </a:blip>
            <a:stretch>
              <a:fillRect/>
            </a:stretch>
          </p:blipFill>
          <p:spPr>
            <a:xfrm>
              <a:off x="99255" y="93850"/>
              <a:ext cx="1009839" cy="1548024"/>
            </a:xfrm>
            <a:prstGeom prst="rect">
              <a:avLst/>
            </a:prstGeom>
            <a:ln w="12700" cap="flat">
              <a:noFill/>
              <a:miter lim="400000"/>
            </a:ln>
            <a:effectLst/>
          </p:spPr>
        </p:pic>
      </p:grpSp>
      <p:pic>
        <p:nvPicPr>
          <p:cNvPr id="70" name="image.png" descr="image.png"/>
          <p:cNvPicPr>
            <a:picLocks noChangeAspect="1"/>
          </p:cNvPicPr>
          <p:nvPr/>
        </p:nvPicPr>
        <p:blipFill>
          <a:blip r:embed="rId3">
            <a:extLst/>
          </a:blip>
          <a:stretch>
            <a:fillRect/>
          </a:stretch>
        </p:blipFill>
        <p:spPr>
          <a:xfrm>
            <a:off x="1857375" y="2566987"/>
            <a:ext cx="1800225" cy="1355726"/>
          </a:xfrm>
          <a:prstGeom prst="rect">
            <a:avLst/>
          </a:prstGeom>
          <a:ln w="12700">
            <a:miter lim="400000"/>
          </a:ln>
        </p:spPr>
      </p:pic>
      <p:pic>
        <p:nvPicPr>
          <p:cNvPr id="71" name="image.png" descr="image.png"/>
          <p:cNvPicPr>
            <a:picLocks noChangeAspect="1"/>
          </p:cNvPicPr>
          <p:nvPr/>
        </p:nvPicPr>
        <p:blipFill>
          <a:blip r:embed="rId4">
            <a:extLst/>
          </a:blip>
          <a:stretch>
            <a:fillRect/>
          </a:stretch>
        </p:blipFill>
        <p:spPr>
          <a:xfrm>
            <a:off x="6659562" y="2573337"/>
            <a:ext cx="1747838" cy="1308101"/>
          </a:xfrm>
          <a:prstGeom prst="rect">
            <a:avLst/>
          </a:prstGeom>
          <a:ln w="12700">
            <a:miter lim="400000"/>
          </a:ln>
        </p:spPr>
      </p:pic>
      <p:sp>
        <p:nvSpPr>
          <p:cNvPr id="72" name="Extraction process type…"/>
          <p:cNvSpPr txBox="1"/>
          <p:nvPr/>
        </p:nvSpPr>
        <p:spPr>
          <a:xfrm>
            <a:off x="1236662" y="4000500"/>
            <a:ext cx="2478668" cy="597776"/>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Lst>
            </a:pPr>
            <a:r>
              <a:t>Extraction process type</a:t>
            </a:r>
          </a:p>
          <a:p>
            <a:pPr algn="ctr">
              <a:tabLst>
                <a:tab pos="723900" algn="l"/>
                <a:tab pos="1447800" algn="l"/>
                <a:tab pos="2171700" algn="l"/>
              </a:tabLst>
            </a:pPr>
            <a:r>
              <a:t>(</a:t>
            </a:r>
            <a:r>
              <a:rPr b="1" u="sng"/>
              <a:t>only mechanic</a:t>
            </a:r>
            <a:r>
              <a:t>)</a:t>
            </a:r>
          </a:p>
        </p:txBody>
      </p:sp>
      <p:sp>
        <p:nvSpPr>
          <p:cNvPr id="73" name="Chemical parameters"/>
          <p:cNvSpPr txBox="1"/>
          <p:nvPr/>
        </p:nvSpPr>
        <p:spPr>
          <a:xfrm>
            <a:off x="4000500" y="4081462"/>
            <a:ext cx="2275182"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Chemical parameters</a:t>
            </a:r>
          </a:p>
        </p:txBody>
      </p:sp>
      <p:sp>
        <p:nvSpPr>
          <p:cNvPr id="74" name="Organoleptic profile"/>
          <p:cNvSpPr txBox="1"/>
          <p:nvPr/>
        </p:nvSpPr>
        <p:spPr>
          <a:xfrm>
            <a:off x="6502400" y="4057650"/>
            <a:ext cx="2084980"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Organoleptic profile</a:t>
            </a:r>
          </a:p>
        </p:txBody>
      </p:sp>
      <p:sp>
        <p:nvSpPr>
          <p:cNvPr id="75" name="+"/>
          <p:cNvSpPr txBox="1"/>
          <p:nvPr/>
        </p:nvSpPr>
        <p:spPr>
          <a:xfrm>
            <a:off x="3863975" y="2787650"/>
            <a:ext cx="399365" cy="64488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lvl1pPr>
          </a:lstStyle>
          <a:p>
            <a:pPr/>
            <a:r>
              <a:t>+</a:t>
            </a:r>
          </a:p>
        </p:txBody>
      </p:sp>
      <p:sp>
        <p:nvSpPr>
          <p:cNvPr id="76" name="+"/>
          <p:cNvSpPr txBox="1"/>
          <p:nvPr/>
        </p:nvSpPr>
        <p:spPr>
          <a:xfrm>
            <a:off x="5980112" y="2787650"/>
            <a:ext cx="399365" cy="64488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lvl1pPr>
          </a:lstStyle>
          <a:p>
            <a:pPr/>
            <a:r>
              <a:t>+</a:t>
            </a:r>
          </a:p>
        </p:txBody>
      </p:sp>
      <p:sp>
        <p:nvSpPr>
          <p:cNvPr id="77" name="="/>
          <p:cNvSpPr txBox="1"/>
          <p:nvPr/>
        </p:nvSpPr>
        <p:spPr>
          <a:xfrm>
            <a:off x="4856162" y="4343400"/>
            <a:ext cx="399365" cy="64488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4000"/>
            </a:lvl1pPr>
          </a:lstStyle>
          <a:p>
            <a:pPr/>
            <a:r>
              <a:t>=</a:t>
            </a:r>
          </a:p>
        </p:txBody>
      </p:sp>
      <p:sp>
        <p:nvSpPr>
          <p:cNvPr id="78" name="product category"/>
          <p:cNvSpPr txBox="1"/>
          <p:nvPr/>
        </p:nvSpPr>
        <p:spPr>
          <a:xfrm>
            <a:off x="3783012" y="4752975"/>
            <a:ext cx="2562272" cy="472898"/>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defRPr sz="2600"/>
            </a:lvl1pPr>
          </a:lstStyle>
          <a:p>
            <a:pPr/>
            <a:r>
              <a:t>product category</a:t>
            </a:r>
          </a:p>
        </p:txBody>
      </p:sp>
      <p:sp>
        <p:nvSpPr>
          <p:cNvPr id="79" name="Extra Virgin Olive Oil"/>
          <p:cNvSpPr txBox="1"/>
          <p:nvPr/>
        </p:nvSpPr>
        <p:spPr>
          <a:xfrm>
            <a:off x="1387475" y="5532437"/>
            <a:ext cx="2207316"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Extra Virgin Olive Oil</a:t>
            </a:r>
          </a:p>
        </p:txBody>
      </p:sp>
      <p:sp>
        <p:nvSpPr>
          <p:cNvPr id="80" name="Forma"/>
          <p:cNvSpPr/>
          <p:nvPr/>
        </p:nvSpPr>
        <p:spPr>
          <a:xfrm>
            <a:off x="1196975"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1" name="Forma"/>
          <p:cNvSpPr/>
          <p:nvPr/>
        </p:nvSpPr>
        <p:spPr>
          <a:xfrm>
            <a:off x="1700212"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2" name="Forma"/>
          <p:cNvSpPr/>
          <p:nvPr/>
        </p:nvSpPr>
        <p:spPr>
          <a:xfrm>
            <a:off x="2205037"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3" name="Forma"/>
          <p:cNvSpPr/>
          <p:nvPr/>
        </p:nvSpPr>
        <p:spPr>
          <a:xfrm>
            <a:off x="2708275"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4" name="Forma"/>
          <p:cNvSpPr/>
          <p:nvPr/>
        </p:nvSpPr>
        <p:spPr>
          <a:xfrm>
            <a:off x="3248025"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5" name="Virgin Olive Oil"/>
          <p:cNvSpPr txBox="1"/>
          <p:nvPr/>
        </p:nvSpPr>
        <p:spPr>
          <a:xfrm>
            <a:off x="4246562" y="5532437"/>
            <a:ext cx="1610255"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Virgin Olive Oil</a:t>
            </a:r>
          </a:p>
        </p:txBody>
      </p:sp>
      <p:sp>
        <p:nvSpPr>
          <p:cNvPr id="86" name="Forma"/>
          <p:cNvSpPr/>
          <p:nvPr/>
        </p:nvSpPr>
        <p:spPr>
          <a:xfrm>
            <a:off x="4298950"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7" name="Forma"/>
          <p:cNvSpPr/>
          <p:nvPr/>
        </p:nvSpPr>
        <p:spPr>
          <a:xfrm>
            <a:off x="4840287"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8" name="Forma"/>
          <p:cNvSpPr/>
          <p:nvPr/>
        </p:nvSpPr>
        <p:spPr>
          <a:xfrm>
            <a:off x="5416550"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89" name="Virgin Lamp Olive Oil"/>
          <p:cNvSpPr txBox="1"/>
          <p:nvPr/>
        </p:nvSpPr>
        <p:spPr>
          <a:xfrm>
            <a:off x="6227762" y="5532437"/>
            <a:ext cx="2245603"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Virgin Lamp Olive Oil</a:t>
            </a:r>
          </a:p>
        </p:txBody>
      </p:sp>
      <p:sp>
        <p:nvSpPr>
          <p:cNvPr id="90" name="Forma"/>
          <p:cNvSpPr/>
          <p:nvPr/>
        </p:nvSpPr>
        <p:spPr>
          <a:xfrm>
            <a:off x="7191375" y="5853112"/>
            <a:ext cx="430213" cy="43021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lnTo>
                  <a:pt x="13625" y="6573"/>
                </a:lnTo>
                <a:lnTo>
                  <a:pt x="21600" y="5430"/>
                </a:lnTo>
                <a:lnTo>
                  <a:pt x="16449" y="10883"/>
                </a:lnTo>
                <a:lnTo>
                  <a:pt x="21600" y="16170"/>
                </a:lnTo>
                <a:lnTo>
                  <a:pt x="13625" y="15027"/>
                </a:lnTo>
                <a:lnTo>
                  <a:pt x="10800" y="21600"/>
                </a:lnTo>
                <a:lnTo>
                  <a:pt x="7975" y="15027"/>
                </a:lnTo>
                <a:lnTo>
                  <a:pt x="0" y="16170"/>
                </a:lnTo>
                <a:lnTo>
                  <a:pt x="5151" y="10883"/>
                </a:lnTo>
                <a:lnTo>
                  <a:pt x="0" y="5430"/>
                </a:lnTo>
                <a:lnTo>
                  <a:pt x="7975" y="6573"/>
                </a:lnTo>
                <a:lnTo>
                  <a:pt x="10800" y="0"/>
                </a:lnTo>
                <a:close/>
              </a:path>
            </a:pathLst>
          </a:custGeom>
          <a:solidFill>
            <a:srgbClr val="FFFF00"/>
          </a:solidFill>
          <a:ln>
            <a:solidFill>
              <a:srgbClr val="808080"/>
            </a:solidFill>
          </a:ln>
        </p:spPr>
        <p:txBody>
          <a:bodyPr lIns="45719" rIns="45719" anchor="ctr"/>
          <a:lstStyle/>
          <a:p>
            <a:pPr/>
          </a:p>
        </p:txBody>
      </p:sp>
      <p:sp>
        <p:nvSpPr>
          <p:cNvPr id="91" name="Linea"/>
          <p:cNvSpPr/>
          <p:nvPr/>
        </p:nvSpPr>
        <p:spPr>
          <a:xfrm flipH="1">
            <a:off x="3165474" y="5191125"/>
            <a:ext cx="1874839" cy="333375"/>
          </a:xfrm>
          <a:prstGeom prst="line">
            <a:avLst/>
          </a:prstGeom>
          <a:ln>
            <a:solidFill>
              <a:srgbClr val="000000"/>
            </a:solidFill>
            <a:tailEnd type="triangle"/>
          </a:ln>
        </p:spPr>
        <p:txBody>
          <a:bodyPr lIns="45719" rIns="45719"/>
          <a:lstStyle/>
          <a:p>
            <a:pPr/>
          </a:p>
        </p:txBody>
      </p:sp>
      <p:sp>
        <p:nvSpPr>
          <p:cNvPr id="92" name="Linea"/>
          <p:cNvSpPr/>
          <p:nvPr/>
        </p:nvSpPr>
        <p:spPr>
          <a:xfrm>
            <a:off x="5040312" y="5191125"/>
            <a:ext cx="1" cy="276225"/>
          </a:xfrm>
          <a:prstGeom prst="line">
            <a:avLst/>
          </a:prstGeom>
          <a:ln>
            <a:solidFill>
              <a:srgbClr val="000000"/>
            </a:solidFill>
            <a:tailEnd type="triangle"/>
          </a:ln>
        </p:spPr>
        <p:txBody>
          <a:bodyPr lIns="45719" rIns="45719"/>
          <a:lstStyle/>
          <a:p>
            <a:pPr/>
          </a:p>
        </p:txBody>
      </p:sp>
      <p:sp>
        <p:nvSpPr>
          <p:cNvPr id="93" name="Linea"/>
          <p:cNvSpPr/>
          <p:nvPr/>
        </p:nvSpPr>
        <p:spPr>
          <a:xfrm>
            <a:off x="5040312" y="5189537"/>
            <a:ext cx="1798639" cy="260351"/>
          </a:xfrm>
          <a:prstGeom prst="line">
            <a:avLst/>
          </a:prstGeom>
          <a:ln>
            <a:solidFill>
              <a:srgbClr val="000000"/>
            </a:solidFill>
            <a:tailEnd type="triangle"/>
          </a:ln>
        </p:spPr>
        <p:txBody>
          <a:bodyPr lIns="45719" rIns="45719"/>
          <a:lstStyle/>
          <a:p>
            <a:pPr/>
          </a:p>
        </p:txBody>
      </p:sp>
      <p:sp>
        <p:nvSpPr>
          <p:cNvPr id="94" name="Why taste an olive oil ?"/>
          <p:cNvSpPr txBox="1"/>
          <p:nvPr/>
        </p:nvSpPr>
        <p:spPr>
          <a:xfrm>
            <a:off x="503237" y="1586706"/>
            <a:ext cx="9070976" cy="673101"/>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spAutoFit/>
          </a:bodyPr>
          <a:lstStyle>
            <a:lvl1pPr algn="ctr" defTabSz="503237">
              <a:lnSpc>
                <a:spcPct val="100000"/>
              </a:lnSpc>
              <a:defRPr sz="4600">
                <a:solidFill>
                  <a:srgbClr val="0A57A9"/>
                </a:solidFill>
                <a:latin typeface="Trebuchet MS"/>
                <a:ea typeface="Trebuchet MS"/>
                <a:cs typeface="Trebuchet MS"/>
                <a:sym typeface="Trebuchet MS"/>
              </a:defRPr>
            </a:lvl1pPr>
          </a:lstStyle>
          <a:p>
            <a:pPr/>
            <a:r>
              <a:t>Why taste an olive oil ?</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6" name="image.png" descr="image.png"/>
          <p:cNvPicPr>
            <a:picLocks noChangeAspect="1"/>
          </p:cNvPicPr>
          <p:nvPr/>
        </p:nvPicPr>
        <p:blipFill>
          <a:blip r:embed="rId2">
            <a:extLst/>
          </a:blip>
          <a:srcRect l="158" t="158" r="0" b="0"/>
          <a:stretch>
            <a:fillRect/>
          </a:stretch>
        </p:blipFill>
        <p:spPr>
          <a:xfrm>
            <a:off x="974724" y="2535237"/>
            <a:ext cx="1495426" cy="3749676"/>
          </a:xfrm>
          <a:prstGeom prst="rect">
            <a:avLst/>
          </a:prstGeom>
          <a:ln w="12700">
            <a:miter lim="400000"/>
          </a:ln>
        </p:spPr>
      </p:pic>
      <p:grpSp>
        <p:nvGrpSpPr>
          <p:cNvPr id="99" name="image.png"/>
          <p:cNvGrpSpPr/>
          <p:nvPr/>
        </p:nvGrpSpPr>
        <p:grpSpPr>
          <a:xfrm>
            <a:off x="6853237" y="-203200"/>
            <a:ext cx="3430588" cy="1668463"/>
            <a:chOff x="0" y="0"/>
            <a:chExt cx="3430587" cy="1668462"/>
          </a:xfrm>
        </p:grpSpPr>
        <p:pic>
          <p:nvPicPr>
            <p:cNvPr id="98" name="image.png" descr="image.png"/>
            <p:cNvPicPr>
              <a:picLocks noChangeAspect="1"/>
            </p:cNvPicPr>
            <p:nvPr/>
          </p:nvPicPr>
          <p:blipFill>
            <a:blip r:embed="rId3">
              <a:extLst/>
            </a:blip>
            <a:stretch>
              <a:fillRect/>
            </a:stretch>
          </p:blipFill>
          <p:spPr>
            <a:xfrm>
              <a:off x="203200" y="203200"/>
              <a:ext cx="3024188" cy="1223963"/>
            </a:xfrm>
            <a:prstGeom prst="rect">
              <a:avLst/>
            </a:prstGeom>
            <a:ln>
              <a:noFill/>
            </a:ln>
            <a:effectLst/>
          </p:spPr>
        </p:pic>
        <p:pic>
          <p:nvPicPr>
            <p:cNvPr id="97" name="image.png" descr="image.png"/>
            <p:cNvPicPr>
              <a:picLocks noChangeAspect="0"/>
            </p:cNvPicPr>
            <p:nvPr/>
          </p:nvPicPr>
          <p:blipFill>
            <a:blip r:embed="rId4">
              <a:extLst/>
            </a:blip>
            <a:stretch>
              <a:fillRect/>
            </a:stretch>
          </p:blipFill>
          <p:spPr>
            <a:xfrm>
              <a:off x="0" y="0"/>
              <a:ext cx="3430588" cy="1668463"/>
            </a:xfrm>
            <a:prstGeom prst="rect">
              <a:avLst/>
            </a:prstGeom>
            <a:effectLst/>
          </p:spPr>
        </p:pic>
      </p:grpSp>
      <p:sp>
        <p:nvSpPr>
          <p:cNvPr id="100" name="the word &quot;virgin&quot; can only be used for olive oil extracted…"/>
          <p:cNvSpPr txBox="1"/>
          <p:nvPr/>
        </p:nvSpPr>
        <p:spPr>
          <a:xfrm>
            <a:off x="1433512" y="2100262"/>
            <a:ext cx="6632576" cy="918261"/>
          </a:xfrm>
          <a:prstGeom prst="rect">
            <a:avLst/>
          </a:prstGeom>
          <a:ln w="12700">
            <a:miter lim="400000"/>
          </a:ln>
          <a:extLst>
            <a:ext uri="{C572A759-6A51-4108-AA02-DFA0A04FC94B}">
              <ma14:wrappingTextBoxFlag xmlns:ma14="http://schemas.microsoft.com/office/mac/drawingml/2011/main" val="1"/>
            </a:ext>
          </a:extLst>
        </p:spPr>
        <p:txBody>
          <a:bodyPr lIns="44999" tIns="44999" rIns="44999" bIns="44999">
            <a:spAutoFit/>
          </a:bodyPr>
          <a:lstStyle/>
          <a:p>
            <a:pPr algn="ct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sz="2000"/>
            </a:pPr>
            <a:r>
              <a:t>the word "</a:t>
            </a:r>
            <a:r>
              <a:rPr b="1" u="sng"/>
              <a:t>virgin</a:t>
            </a:r>
            <a:r>
              <a:t>" can only be used for olive oil extracted</a:t>
            </a:r>
          </a:p>
          <a:p>
            <a:pPr algn="ct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sz="2000"/>
            </a:pPr>
            <a:r>
              <a:t>mechanically without any</a:t>
            </a:r>
          </a:p>
          <a:p>
            <a:pPr algn="ctr">
              <a:tabLst>
                <a:tab pos="723900" algn="l"/>
                <a:tab pos="1447800" algn="l"/>
                <a:tab pos="2171700" algn="l"/>
                <a:tab pos="2895600" algn="l"/>
                <a:tab pos="3619500" algn="l"/>
                <a:tab pos="4343400" algn="l"/>
                <a:tab pos="5067300" algn="l"/>
                <a:tab pos="5791200" algn="l"/>
                <a:tab pos="6515100" algn="l"/>
                <a:tab pos="7239000" algn="l"/>
                <a:tab pos="7962900" algn="l"/>
                <a:tab pos="8686800" algn="l"/>
                <a:tab pos="9410700" algn="l"/>
              </a:tabLst>
              <a:defRPr sz="2000"/>
            </a:pPr>
            <a:r>
              <a:t>chemical process</a:t>
            </a:r>
          </a:p>
        </p:txBody>
      </p:sp>
      <p:sp>
        <p:nvSpPr>
          <p:cNvPr id="101" name="Ovale"/>
          <p:cNvSpPr/>
          <p:nvPr/>
        </p:nvSpPr>
        <p:spPr>
          <a:xfrm>
            <a:off x="966787" y="4121150"/>
            <a:ext cx="1325563" cy="647700"/>
          </a:xfrm>
          <a:prstGeom prst="ellipse">
            <a:avLst/>
          </a:prstGeom>
          <a:ln w="72000">
            <a:solidFill>
              <a:srgbClr val="FF0000"/>
            </a:solidFill>
          </a:ln>
        </p:spPr>
        <p:txBody>
          <a:bodyPr lIns="45719" rIns="45719" anchor="ctr"/>
          <a:lstStyle/>
          <a:p>
            <a:pPr/>
          </a:p>
        </p:txBody>
      </p:sp>
      <p:sp>
        <p:nvSpPr>
          <p:cNvPr id="102" name="Linea"/>
          <p:cNvSpPr/>
          <p:nvPr/>
        </p:nvSpPr>
        <p:spPr>
          <a:xfrm flipV="1">
            <a:off x="2398712" y="3559174"/>
            <a:ext cx="903288" cy="904877"/>
          </a:xfrm>
          <a:prstGeom prst="line">
            <a:avLst/>
          </a:prstGeom>
          <a:ln w="72000">
            <a:solidFill>
              <a:srgbClr val="800000"/>
            </a:solidFill>
            <a:tailEnd type="triangle"/>
          </a:ln>
        </p:spPr>
        <p:txBody>
          <a:bodyPr lIns="45719" rIns="45719"/>
          <a:lstStyle/>
          <a:p>
            <a:pPr/>
          </a:p>
        </p:txBody>
      </p:sp>
      <p:sp>
        <p:nvSpPr>
          <p:cNvPr id="103" name="NATIVES Olivenöl extra"/>
          <p:cNvSpPr txBox="1"/>
          <p:nvPr/>
        </p:nvSpPr>
        <p:spPr>
          <a:xfrm>
            <a:off x="3548062" y="3289300"/>
            <a:ext cx="2537604"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Lst>
              <a:defRPr b="1"/>
            </a:pPr>
            <a:r>
              <a:t>NATIVES</a:t>
            </a:r>
            <a:r>
              <a:rPr b="0"/>
              <a:t> Olivenöl extra</a:t>
            </a:r>
          </a:p>
        </p:txBody>
      </p:sp>
      <p:sp>
        <p:nvSpPr>
          <p:cNvPr id="104" name="Linea"/>
          <p:cNvSpPr/>
          <p:nvPr/>
        </p:nvSpPr>
        <p:spPr>
          <a:xfrm>
            <a:off x="2373312" y="4445000"/>
            <a:ext cx="995363" cy="0"/>
          </a:xfrm>
          <a:prstGeom prst="line">
            <a:avLst/>
          </a:prstGeom>
          <a:ln w="72000">
            <a:solidFill>
              <a:srgbClr val="000000"/>
            </a:solidFill>
            <a:tailEnd type="triangle"/>
          </a:ln>
        </p:spPr>
        <p:txBody>
          <a:bodyPr lIns="45719" rIns="45719"/>
          <a:lstStyle/>
          <a:p>
            <a:pPr/>
          </a:p>
        </p:txBody>
      </p:sp>
      <p:sp>
        <p:nvSpPr>
          <p:cNvPr id="105" name="Olivenöl"/>
          <p:cNvSpPr txBox="1"/>
          <p:nvPr/>
        </p:nvSpPr>
        <p:spPr>
          <a:xfrm>
            <a:off x="3808412" y="4284662"/>
            <a:ext cx="928585"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Olivenöl</a:t>
            </a:r>
          </a:p>
        </p:txBody>
      </p:sp>
      <p:pic>
        <p:nvPicPr>
          <p:cNvPr id="106" name="image.png" descr="image.png"/>
          <p:cNvPicPr>
            <a:picLocks noChangeAspect="1"/>
          </p:cNvPicPr>
          <p:nvPr/>
        </p:nvPicPr>
        <p:blipFill>
          <a:blip r:embed="rId5">
            <a:extLst/>
          </a:blip>
          <a:stretch>
            <a:fillRect/>
          </a:stretch>
        </p:blipFill>
        <p:spPr>
          <a:xfrm>
            <a:off x="6731000" y="4803775"/>
            <a:ext cx="2628900" cy="1743075"/>
          </a:xfrm>
          <a:prstGeom prst="rect">
            <a:avLst/>
          </a:prstGeom>
          <a:ln w="12700">
            <a:miter lim="400000"/>
          </a:ln>
        </p:spPr>
      </p:pic>
      <p:pic>
        <p:nvPicPr>
          <p:cNvPr id="107" name="image.png" descr="image.png"/>
          <p:cNvPicPr>
            <a:picLocks noChangeAspect="1"/>
          </p:cNvPicPr>
          <p:nvPr/>
        </p:nvPicPr>
        <p:blipFill>
          <a:blip r:embed="rId6">
            <a:extLst/>
          </a:blip>
          <a:stretch>
            <a:fillRect/>
          </a:stretch>
        </p:blipFill>
        <p:spPr>
          <a:xfrm>
            <a:off x="6684962" y="2625725"/>
            <a:ext cx="2619376" cy="1743075"/>
          </a:xfrm>
          <a:prstGeom prst="rect">
            <a:avLst/>
          </a:prstGeom>
          <a:ln w="12700">
            <a:miter lim="400000"/>
          </a:ln>
        </p:spPr>
      </p:pic>
      <p:sp>
        <p:nvSpPr>
          <p:cNvPr id="108" name="Linea"/>
          <p:cNvSpPr/>
          <p:nvPr/>
        </p:nvSpPr>
        <p:spPr>
          <a:xfrm flipH="1">
            <a:off x="6154737" y="3454400"/>
            <a:ext cx="579438" cy="0"/>
          </a:xfrm>
          <a:prstGeom prst="line">
            <a:avLst/>
          </a:prstGeom>
          <a:ln w="72000">
            <a:solidFill>
              <a:srgbClr val="800000"/>
            </a:solidFill>
            <a:tailEnd type="triangle"/>
          </a:ln>
        </p:spPr>
        <p:txBody>
          <a:bodyPr lIns="45719" rIns="45719"/>
          <a:lstStyle/>
          <a:p>
            <a:pPr/>
          </a:p>
        </p:txBody>
      </p:sp>
      <p:sp>
        <p:nvSpPr>
          <p:cNvPr id="109" name="processing waste"/>
          <p:cNvSpPr txBox="1"/>
          <p:nvPr/>
        </p:nvSpPr>
        <p:spPr>
          <a:xfrm>
            <a:off x="4359275" y="3735387"/>
            <a:ext cx="1868881"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processing waste</a:t>
            </a:r>
          </a:p>
        </p:txBody>
      </p:sp>
      <p:sp>
        <p:nvSpPr>
          <p:cNvPr id="110" name="Linea"/>
          <p:cNvSpPr/>
          <p:nvPr/>
        </p:nvSpPr>
        <p:spPr>
          <a:xfrm>
            <a:off x="4930774" y="3690937"/>
            <a:ext cx="74614" cy="74614"/>
          </a:xfrm>
          <a:prstGeom prst="line">
            <a:avLst/>
          </a:prstGeom>
          <a:ln>
            <a:solidFill>
              <a:srgbClr val="000000"/>
            </a:solidFill>
            <a:tailEnd type="triangle"/>
          </a:ln>
        </p:spPr>
        <p:txBody>
          <a:bodyPr lIns="45719" rIns="45719"/>
          <a:lstStyle/>
          <a:p>
            <a:pPr/>
          </a:p>
        </p:txBody>
      </p:sp>
      <p:sp>
        <p:nvSpPr>
          <p:cNvPr id="111" name="Linea"/>
          <p:cNvSpPr/>
          <p:nvPr/>
        </p:nvSpPr>
        <p:spPr>
          <a:xfrm>
            <a:off x="5610224" y="4079875"/>
            <a:ext cx="1104902" cy="650875"/>
          </a:xfrm>
          <a:prstGeom prst="line">
            <a:avLst/>
          </a:prstGeom>
          <a:ln>
            <a:solidFill>
              <a:srgbClr val="000000"/>
            </a:solidFill>
            <a:tailEnd type="triangle"/>
          </a:ln>
        </p:spPr>
        <p:txBody>
          <a:bodyPr lIns="45719" rIns="45719"/>
          <a:lstStyle/>
          <a:p>
            <a:pPr/>
          </a:p>
        </p:txBody>
      </p:sp>
      <p:sp>
        <p:nvSpPr>
          <p:cNvPr id="112" name="Chemical refinery"/>
          <p:cNvSpPr txBox="1"/>
          <p:nvPr/>
        </p:nvSpPr>
        <p:spPr>
          <a:xfrm>
            <a:off x="7100887" y="4422775"/>
            <a:ext cx="1881272" cy="349222"/>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r>
              <a:t>Chemical refinery</a:t>
            </a:r>
          </a:p>
        </p:txBody>
      </p:sp>
      <p:sp>
        <p:nvSpPr>
          <p:cNvPr id="113" name="Linea"/>
          <p:cNvSpPr/>
          <p:nvPr/>
        </p:nvSpPr>
        <p:spPr>
          <a:xfrm flipH="1" flipV="1">
            <a:off x="4706937" y="4652962"/>
            <a:ext cx="1844676" cy="942976"/>
          </a:xfrm>
          <a:prstGeom prst="line">
            <a:avLst/>
          </a:prstGeom>
          <a:ln>
            <a:solidFill>
              <a:srgbClr val="000000"/>
            </a:solidFill>
            <a:tailEnd type="triangle"/>
          </a:ln>
        </p:spPr>
        <p:txBody>
          <a:bodyPr lIns="45719" rIns="45719"/>
          <a:lstStyle/>
          <a:p>
            <a:pPr/>
          </a:p>
        </p:txBody>
      </p:sp>
      <p:sp>
        <p:nvSpPr>
          <p:cNvPr id="114" name="Ovale"/>
          <p:cNvSpPr/>
          <p:nvPr/>
        </p:nvSpPr>
        <p:spPr>
          <a:xfrm>
            <a:off x="3302000" y="3240087"/>
            <a:ext cx="2808288" cy="425451"/>
          </a:xfrm>
          <a:prstGeom prst="ellipse">
            <a:avLst/>
          </a:prstGeom>
          <a:ln>
            <a:solidFill>
              <a:srgbClr val="808080"/>
            </a:solidFill>
          </a:ln>
        </p:spPr>
        <p:txBody>
          <a:bodyPr lIns="45719" rIns="45719" anchor="ctr"/>
          <a:lstStyle/>
          <a:p>
            <a:pPr/>
          </a:p>
        </p:txBody>
      </p:sp>
      <p:sp>
        <p:nvSpPr>
          <p:cNvPr id="115" name="Ovale"/>
          <p:cNvSpPr/>
          <p:nvPr/>
        </p:nvSpPr>
        <p:spPr>
          <a:xfrm>
            <a:off x="3403600" y="4232275"/>
            <a:ext cx="1871663" cy="425450"/>
          </a:xfrm>
          <a:prstGeom prst="ellipse">
            <a:avLst/>
          </a:prstGeom>
          <a:ln>
            <a:solidFill>
              <a:srgbClr val="808080"/>
            </a:solidFill>
          </a:ln>
        </p:spPr>
        <p:txBody>
          <a:bodyPr lIns="45719" rIns="45719" anchor="ctr"/>
          <a:lstStyle/>
          <a:p>
            <a:pPr/>
          </a:p>
        </p:txBody>
      </p:sp>
      <p:sp>
        <p:nvSpPr>
          <p:cNvPr id="116" name="Mixture…"/>
          <p:cNvSpPr txBox="1"/>
          <p:nvPr/>
        </p:nvSpPr>
        <p:spPr>
          <a:xfrm>
            <a:off x="5156200" y="5251450"/>
            <a:ext cx="1508903" cy="84633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Lst>
            </a:pPr>
            <a:r>
              <a:t>Mixture</a:t>
            </a:r>
          </a:p>
          <a:p>
            <a:pPr>
              <a:tabLst>
                <a:tab pos="723900" algn="l"/>
                <a:tab pos="1447800" algn="l"/>
              </a:tabLst>
            </a:pPr>
            <a:r>
              <a:t>with</a:t>
            </a:r>
          </a:p>
          <a:p>
            <a:pPr>
              <a:tabLst>
                <a:tab pos="723900" algn="l"/>
                <a:tab pos="1447800" algn="l"/>
              </a:tabLst>
            </a:pPr>
            <a:r>
              <a:t>Virgin olive oil</a:t>
            </a:r>
          </a:p>
        </p:txBody>
      </p:sp>
      <p:sp>
        <p:nvSpPr>
          <p:cNvPr id="117" name="Important note"/>
          <p:cNvSpPr txBox="1"/>
          <p:nvPr>
            <p:ph type="ctrTitle" idx="4294967295"/>
          </p:nvPr>
        </p:nvSpPr>
        <p:spPr>
          <a:xfrm>
            <a:off x="503237" y="1101725"/>
            <a:ext cx="9070976" cy="1262063"/>
          </a:xfrm>
          <a:prstGeom prst="rect">
            <a:avLst/>
          </a:prstGeom>
        </p:spPr>
        <p:txBody>
          <a:bodyPr lIns="0" tIns="0" rIns="0" bIns="0" anchor="ctr"/>
          <a:lstStyle>
            <a:lvl1pPr defTabSz="503237">
              <a:lnSpc>
                <a:spcPct val="100000"/>
              </a:lnSpc>
              <a:defRPr sz="4300">
                <a:solidFill>
                  <a:srgbClr val="0A57A9"/>
                </a:solidFill>
                <a:latin typeface="Trebuchet MS"/>
                <a:ea typeface="Trebuchet MS"/>
                <a:cs typeface="Trebuchet MS"/>
                <a:sym typeface="Trebuchet MS"/>
              </a:defRPr>
            </a:lvl1pPr>
          </a:lstStyle>
          <a:p>
            <a:pPr/>
            <a:r>
              <a:t>Important note</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9" name="image.png" descr="image.png"/>
          <p:cNvPicPr>
            <a:picLocks noChangeAspect="1"/>
          </p:cNvPicPr>
          <p:nvPr/>
        </p:nvPicPr>
        <p:blipFill>
          <a:blip r:embed="rId2">
            <a:extLst/>
          </a:blip>
          <a:stretch>
            <a:fillRect/>
          </a:stretch>
        </p:blipFill>
        <p:spPr>
          <a:xfrm>
            <a:off x="3906837" y="2322512"/>
            <a:ext cx="2384426" cy="3024188"/>
          </a:xfrm>
          <a:prstGeom prst="rect">
            <a:avLst/>
          </a:prstGeom>
          <a:ln w="12700">
            <a:miter lim="400000"/>
          </a:ln>
        </p:spPr>
      </p:pic>
      <p:sp>
        <p:nvSpPr>
          <p:cNvPr id="120" name="FIRST OF ALL …. DON'T USE YOUR EYES…"/>
          <p:cNvSpPr txBox="1"/>
          <p:nvPr/>
        </p:nvSpPr>
        <p:spPr>
          <a:xfrm>
            <a:off x="2410574" y="5518150"/>
            <a:ext cx="5375365" cy="670150"/>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lgn="ctr">
              <a:tabLst>
                <a:tab pos="723900" algn="l"/>
                <a:tab pos="1447800" algn="l"/>
                <a:tab pos="2171700" algn="l"/>
                <a:tab pos="2895600" algn="l"/>
                <a:tab pos="3619500" algn="l"/>
                <a:tab pos="4343400" algn="l"/>
                <a:tab pos="5067300" algn="l"/>
                <a:tab pos="5791200" algn="l"/>
              </a:tabLst>
              <a:defRPr sz="2100"/>
            </a:pPr>
            <a:r>
              <a:t>FIRST OF ALL …. DON'T USE YOUR EYES</a:t>
            </a:r>
          </a:p>
          <a:p>
            <a:pPr algn="ctr">
              <a:tabLst>
                <a:tab pos="723900" algn="l"/>
                <a:tab pos="1447800" algn="l"/>
                <a:tab pos="2171700" algn="l"/>
                <a:tab pos="2895600" algn="l"/>
                <a:tab pos="3619500" algn="l"/>
                <a:tab pos="4343400" algn="l"/>
                <a:tab pos="5067300" algn="l"/>
                <a:tab pos="5791200" algn="l"/>
              </a:tabLst>
              <a:defRPr sz="2100"/>
            </a:pPr>
            <a:r>
              <a:t> … use only your NOSE AND TONGUE</a:t>
            </a:r>
          </a:p>
        </p:txBody>
      </p:sp>
      <p:sp>
        <p:nvSpPr>
          <p:cNvPr id="121" name="Sommeliers do an hedonistic…"/>
          <p:cNvSpPr txBox="1"/>
          <p:nvPr/>
        </p:nvSpPr>
        <p:spPr>
          <a:xfrm>
            <a:off x="755943" y="3128962"/>
            <a:ext cx="3037889" cy="84633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lgn="ctr">
              <a:tabLst>
                <a:tab pos="723900" algn="l"/>
                <a:tab pos="1447800" algn="l"/>
                <a:tab pos="2171700" algn="l"/>
                <a:tab pos="2895600" algn="l"/>
              </a:tabLst>
            </a:pPr>
            <a:r>
              <a:t>Sommeliers do an hedonistic</a:t>
            </a:r>
          </a:p>
          <a:p>
            <a:pPr algn="ctr">
              <a:tabLst>
                <a:tab pos="723900" algn="l"/>
                <a:tab pos="1447800" algn="l"/>
                <a:tab pos="2171700" algn="l"/>
                <a:tab pos="2895600" algn="l"/>
              </a:tabLst>
            </a:pPr>
            <a:r>
              <a:t>exercise </a:t>
            </a:r>
          </a:p>
          <a:p>
            <a:pPr algn="ctr">
              <a:tabLst>
                <a:tab pos="723900" algn="l"/>
                <a:tab pos="1447800" algn="l"/>
                <a:tab pos="2171700" algn="l"/>
                <a:tab pos="2895600" algn="l"/>
              </a:tabLst>
            </a:pPr>
            <a:r>
              <a:t>that involves also the </a:t>
            </a:r>
            <a:r>
              <a:rPr b="1"/>
              <a:t>view</a:t>
            </a:r>
            <a:r>
              <a:t> </a:t>
            </a:r>
          </a:p>
        </p:txBody>
      </p:sp>
      <p:sp>
        <p:nvSpPr>
          <p:cNvPr id="122" name="the color of the olive oils…"/>
          <p:cNvSpPr txBox="1"/>
          <p:nvPr/>
        </p:nvSpPr>
        <p:spPr>
          <a:xfrm>
            <a:off x="6505575" y="3094037"/>
            <a:ext cx="2703807" cy="846331"/>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p>
            <a:pPr>
              <a:tabLst>
                <a:tab pos="723900" algn="l"/>
                <a:tab pos="1447800" algn="l"/>
                <a:tab pos="2171700" algn="l"/>
              </a:tabLst>
            </a:pPr>
            <a:r>
              <a:t>the color of the olive oils</a:t>
            </a:r>
          </a:p>
          <a:p>
            <a:pPr>
              <a:tabLst>
                <a:tab pos="723900" algn="l"/>
                <a:tab pos="1447800" algn="l"/>
                <a:tab pos="2171700" algn="l"/>
              </a:tabLst>
            </a:pPr>
            <a:r>
              <a:t>does not affect the quality</a:t>
            </a:r>
          </a:p>
          <a:p>
            <a:pPr>
              <a:tabLst>
                <a:tab pos="723900" algn="l"/>
                <a:tab pos="1447800" algn="l"/>
                <a:tab pos="2171700" algn="l"/>
              </a:tabLst>
            </a:pPr>
            <a:r>
              <a:t>evaluation</a:t>
            </a:r>
          </a:p>
        </p:txBody>
      </p:sp>
      <p:sp>
        <p:nvSpPr>
          <p:cNvPr id="123" name="Linea"/>
          <p:cNvSpPr/>
          <p:nvPr/>
        </p:nvSpPr>
        <p:spPr>
          <a:xfrm>
            <a:off x="3560762" y="2235200"/>
            <a:ext cx="3076576" cy="3079750"/>
          </a:xfrm>
          <a:prstGeom prst="line">
            <a:avLst/>
          </a:prstGeom>
          <a:ln w="72000">
            <a:solidFill>
              <a:srgbClr val="FF0000"/>
            </a:solidFill>
          </a:ln>
        </p:spPr>
        <p:txBody>
          <a:bodyPr lIns="45719" rIns="45719"/>
          <a:lstStyle/>
          <a:p>
            <a:pPr/>
          </a:p>
        </p:txBody>
      </p:sp>
      <p:sp>
        <p:nvSpPr>
          <p:cNvPr id="124" name="Linea"/>
          <p:cNvSpPr/>
          <p:nvPr/>
        </p:nvSpPr>
        <p:spPr>
          <a:xfrm flipH="1">
            <a:off x="3603624" y="2363787"/>
            <a:ext cx="2989264" cy="2987676"/>
          </a:xfrm>
          <a:prstGeom prst="line">
            <a:avLst/>
          </a:prstGeom>
          <a:ln w="72000">
            <a:solidFill>
              <a:srgbClr val="FF0000"/>
            </a:solidFill>
          </a:ln>
        </p:spPr>
        <p:txBody>
          <a:bodyPr lIns="45719" rIns="45719"/>
          <a:lstStyle/>
          <a:p>
            <a:pPr/>
          </a:p>
        </p:txBody>
      </p:sp>
      <p:sp>
        <p:nvSpPr>
          <p:cNvPr id="125" name="HOW to taste a virgin olive oil?"/>
          <p:cNvSpPr txBox="1"/>
          <p:nvPr/>
        </p:nvSpPr>
        <p:spPr>
          <a:xfrm>
            <a:off x="1354724" y="1319212"/>
            <a:ext cx="7361652" cy="6883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p>
            <a:pPr algn="ctr" defTabSz="503237">
              <a:lnSpc>
                <a:spcPct val="100000"/>
              </a:lnSpc>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b="1" sz="4100">
                <a:solidFill>
                  <a:srgbClr val="0A57A9"/>
                </a:solidFill>
                <a:latin typeface="Trebuchet MS"/>
                <a:ea typeface="Trebuchet MS"/>
                <a:cs typeface="Trebuchet MS"/>
                <a:sym typeface="Trebuchet MS"/>
              </a:defRPr>
            </a:pPr>
            <a:r>
              <a:t>HOW</a:t>
            </a:r>
            <a:r>
              <a:rPr b="0"/>
              <a:t> to taste a virgin olive oil?</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29" name="image.png"/>
          <p:cNvGrpSpPr/>
          <p:nvPr/>
        </p:nvGrpSpPr>
        <p:grpSpPr>
          <a:xfrm>
            <a:off x="6853237" y="-204788"/>
            <a:ext cx="3430588" cy="1668463"/>
            <a:chOff x="0" y="0"/>
            <a:chExt cx="3430587" cy="1668462"/>
          </a:xfrm>
        </p:grpSpPr>
        <p:pic>
          <p:nvPicPr>
            <p:cNvPr id="128" name="image.png" descr="image.png"/>
            <p:cNvPicPr>
              <a:picLocks noChangeAspect="1"/>
            </p:cNvPicPr>
            <p:nvPr/>
          </p:nvPicPr>
          <p:blipFill>
            <a:blip r:embed="rId2">
              <a:extLst/>
            </a:blip>
            <a:stretch>
              <a:fillRect/>
            </a:stretch>
          </p:blipFill>
          <p:spPr>
            <a:xfrm>
              <a:off x="203200" y="203200"/>
              <a:ext cx="3024188" cy="1223963"/>
            </a:xfrm>
            <a:prstGeom prst="rect">
              <a:avLst/>
            </a:prstGeom>
            <a:ln>
              <a:noFill/>
            </a:ln>
            <a:effectLst/>
          </p:spPr>
        </p:pic>
        <p:pic>
          <p:nvPicPr>
            <p:cNvPr id="127" name="image.png" descr="image.png"/>
            <p:cNvPicPr>
              <a:picLocks noChangeAspect="0"/>
            </p:cNvPicPr>
            <p:nvPr/>
          </p:nvPicPr>
          <p:blipFill>
            <a:blip r:embed="rId3">
              <a:extLst/>
            </a:blip>
            <a:stretch>
              <a:fillRect/>
            </a:stretch>
          </p:blipFill>
          <p:spPr>
            <a:xfrm>
              <a:off x="0" y="0"/>
              <a:ext cx="3430588" cy="1668463"/>
            </a:xfrm>
            <a:prstGeom prst="rect">
              <a:avLst/>
            </a:prstGeom>
            <a:effectLst/>
          </p:spPr>
        </p:pic>
      </p:grpSp>
      <p:sp>
        <p:nvSpPr>
          <p:cNvPr id="130" name="Another important note"/>
          <p:cNvSpPr txBox="1"/>
          <p:nvPr>
            <p:ph type="ctrTitle" idx="4294967295"/>
          </p:nvPr>
        </p:nvSpPr>
        <p:spPr>
          <a:xfrm>
            <a:off x="830262" y="1358900"/>
            <a:ext cx="6767513" cy="625475"/>
          </a:xfrm>
          <a:prstGeom prst="rect">
            <a:avLst/>
          </a:prstGeom>
        </p:spPr>
        <p:txBody>
          <a:bodyPr lIns="0" tIns="0" rIns="0" bIns="0" anchor="ctr"/>
          <a:lstStyle>
            <a:lvl1pPr algn="r" defTabSz="387350">
              <a:lnSpc>
                <a:spcPct val="100000"/>
              </a:lnSpc>
              <a:defRPr sz="4200">
                <a:solidFill>
                  <a:srgbClr val="0A57A9"/>
                </a:solidFill>
                <a:latin typeface="Trebuchet MS"/>
                <a:ea typeface="Trebuchet MS"/>
                <a:cs typeface="Trebuchet MS"/>
                <a:sym typeface="Trebuchet MS"/>
              </a:defRPr>
            </a:lvl1pPr>
          </a:lstStyle>
          <a:p>
            <a:pPr/>
            <a:r>
              <a:t>Another important note</a:t>
            </a:r>
          </a:p>
        </p:txBody>
      </p:sp>
      <p:sp>
        <p:nvSpPr>
          <p:cNvPr id="131" name="BEFORE TASTE:"/>
          <p:cNvSpPr txBox="1"/>
          <p:nvPr/>
        </p:nvSpPr>
        <p:spPr>
          <a:xfrm>
            <a:off x="2711563" y="1936750"/>
            <a:ext cx="3766911" cy="608028"/>
          </a:xfrm>
          <a:prstGeom prst="rect">
            <a:avLst/>
          </a:prstGeom>
          <a:ln w="12700">
            <a:miter lim="400000"/>
          </a:ln>
          <a:extLst>
            <a:ext uri="{C572A759-6A51-4108-AA02-DFA0A04FC94B}">
              <ma14:wrappingTextBoxFlag xmlns:ma14="http://schemas.microsoft.com/office/mac/drawingml/2011/main" val="1"/>
            </a:ext>
          </a:extLst>
        </p:spPr>
        <p:txBody>
          <a:bodyPr wrap="none" lIns="44999" tIns="44999" rIns="44999" bIns="44999">
            <a:spAutoFit/>
          </a:bodyPr>
          <a:lstStyle>
            <a:lvl1pPr algn="ctr">
              <a:defRPr sz="3700"/>
            </a:lvl1pPr>
          </a:lstStyle>
          <a:p>
            <a:pPr/>
            <a:r>
              <a:t>BEFORE TASTE:</a:t>
            </a:r>
          </a:p>
        </p:txBody>
      </p:sp>
      <p:pic>
        <p:nvPicPr>
          <p:cNvPr id="132" name="image.png" descr="image.png"/>
          <p:cNvPicPr>
            <a:picLocks noChangeAspect="1"/>
          </p:cNvPicPr>
          <p:nvPr/>
        </p:nvPicPr>
        <p:blipFill>
          <a:blip r:embed="rId4">
            <a:extLst/>
          </a:blip>
          <a:stretch>
            <a:fillRect/>
          </a:stretch>
        </p:blipFill>
        <p:spPr>
          <a:xfrm>
            <a:off x="1422400" y="2711450"/>
            <a:ext cx="1622425" cy="1622425"/>
          </a:xfrm>
          <a:prstGeom prst="rect">
            <a:avLst/>
          </a:prstGeom>
          <a:ln w="12700">
            <a:miter lim="400000"/>
          </a:ln>
        </p:spPr>
      </p:pic>
      <p:pic>
        <p:nvPicPr>
          <p:cNvPr id="133" name="image.png" descr="image.png"/>
          <p:cNvPicPr>
            <a:picLocks noChangeAspect="1"/>
          </p:cNvPicPr>
          <p:nvPr/>
        </p:nvPicPr>
        <p:blipFill>
          <a:blip r:embed="rId5">
            <a:extLst/>
          </a:blip>
          <a:stretch>
            <a:fillRect/>
          </a:stretch>
        </p:blipFill>
        <p:spPr>
          <a:xfrm>
            <a:off x="3743325" y="2784475"/>
            <a:ext cx="1784350" cy="1476375"/>
          </a:xfrm>
          <a:prstGeom prst="rect">
            <a:avLst/>
          </a:prstGeom>
          <a:ln w="12700">
            <a:miter lim="400000"/>
          </a:ln>
        </p:spPr>
      </p:pic>
      <p:sp>
        <p:nvSpPr>
          <p:cNvPr id="134" name="Linea"/>
          <p:cNvSpPr/>
          <p:nvPr/>
        </p:nvSpPr>
        <p:spPr>
          <a:xfrm flipV="1">
            <a:off x="3781425" y="2813050"/>
            <a:ext cx="1719263" cy="1416050"/>
          </a:xfrm>
          <a:prstGeom prst="line">
            <a:avLst/>
          </a:prstGeom>
          <a:ln w="72000">
            <a:solidFill>
              <a:srgbClr val="000000"/>
            </a:solidFill>
          </a:ln>
        </p:spPr>
        <p:txBody>
          <a:bodyPr lIns="45719" rIns="45719"/>
          <a:lstStyle/>
          <a:p>
            <a:pPr/>
          </a:p>
        </p:txBody>
      </p:sp>
      <p:sp>
        <p:nvSpPr>
          <p:cNvPr id="135" name="Linea"/>
          <p:cNvSpPr/>
          <p:nvPr/>
        </p:nvSpPr>
        <p:spPr>
          <a:xfrm>
            <a:off x="3768724" y="2808287"/>
            <a:ext cx="1741489" cy="1417639"/>
          </a:xfrm>
          <a:prstGeom prst="line">
            <a:avLst/>
          </a:prstGeom>
          <a:ln w="72000">
            <a:solidFill>
              <a:srgbClr val="000000"/>
            </a:solidFill>
          </a:ln>
        </p:spPr>
        <p:txBody>
          <a:bodyPr lIns="45719" rIns="45719"/>
          <a:lstStyle/>
          <a:p>
            <a:pPr/>
          </a:p>
        </p:txBody>
      </p:sp>
      <p:pic>
        <p:nvPicPr>
          <p:cNvPr id="136" name="image.png" descr="image.png"/>
          <p:cNvPicPr>
            <a:picLocks noChangeAspect="1"/>
          </p:cNvPicPr>
          <p:nvPr/>
        </p:nvPicPr>
        <p:blipFill>
          <a:blip r:embed="rId6">
            <a:extLst/>
          </a:blip>
          <a:stretch>
            <a:fillRect/>
          </a:stretch>
        </p:blipFill>
        <p:spPr>
          <a:xfrm>
            <a:off x="6259512" y="2617787"/>
            <a:ext cx="1743076" cy="1743076"/>
          </a:xfrm>
          <a:prstGeom prst="rect">
            <a:avLst/>
          </a:prstGeom>
          <a:ln w="12700">
            <a:miter lim="400000"/>
          </a:ln>
        </p:spPr>
      </p:pic>
      <p:pic>
        <p:nvPicPr>
          <p:cNvPr id="137" name="image.png" descr="image.png"/>
          <p:cNvPicPr>
            <a:picLocks noChangeAspect="1"/>
          </p:cNvPicPr>
          <p:nvPr/>
        </p:nvPicPr>
        <p:blipFill>
          <a:blip r:embed="rId7">
            <a:extLst/>
          </a:blip>
          <a:stretch>
            <a:fillRect/>
          </a:stretch>
        </p:blipFill>
        <p:spPr>
          <a:xfrm>
            <a:off x="4826000" y="4595812"/>
            <a:ext cx="2216150" cy="1474788"/>
          </a:xfrm>
          <a:prstGeom prst="rect">
            <a:avLst/>
          </a:prstGeom>
          <a:ln w="12700">
            <a:miter lim="400000"/>
          </a:ln>
        </p:spPr>
      </p:pic>
      <p:sp>
        <p:nvSpPr>
          <p:cNvPr id="138" name="Linea"/>
          <p:cNvSpPr/>
          <p:nvPr/>
        </p:nvSpPr>
        <p:spPr>
          <a:xfrm flipV="1">
            <a:off x="4851399" y="4625974"/>
            <a:ext cx="2160589" cy="1446214"/>
          </a:xfrm>
          <a:prstGeom prst="line">
            <a:avLst/>
          </a:prstGeom>
          <a:ln w="36000">
            <a:solidFill>
              <a:srgbClr val="808080"/>
            </a:solidFill>
          </a:ln>
        </p:spPr>
        <p:txBody>
          <a:bodyPr lIns="45719" rIns="45719"/>
          <a:lstStyle/>
          <a:p>
            <a:pPr/>
          </a:p>
        </p:txBody>
      </p:sp>
      <p:sp>
        <p:nvSpPr>
          <p:cNvPr id="139" name="Linea"/>
          <p:cNvSpPr/>
          <p:nvPr/>
        </p:nvSpPr>
        <p:spPr>
          <a:xfrm>
            <a:off x="4835525" y="4606924"/>
            <a:ext cx="2151063" cy="1444627"/>
          </a:xfrm>
          <a:prstGeom prst="line">
            <a:avLst/>
          </a:prstGeom>
          <a:ln w="36000">
            <a:solidFill>
              <a:srgbClr val="808080"/>
            </a:solidFill>
          </a:ln>
        </p:spPr>
        <p:txBody>
          <a:bodyPr lIns="45719" rIns="45719"/>
          <a:lstStyle/>
          <a:p>
            <a:pPr/>
          </a:p>
        </p:txBody>
      </p:sp>
      <p:pic>
        <p:nvPicPr>
          <p:cNvPr id="140" name="image.png" descr="image.png"/>
          <p:cNvPicPr>
            <a:picLocks noChangeAspect="1"/>
          </p:cNvPicPr>
          <p:nvPr/>
        </p:nvPicPr>
        <p:blipFill>
          <a:blip r:embed="rId8">
            <a:extLst/>
          </a:blip>
          <a:stretch>
            <a:fillRect/>
          </a:stretch>
        </p:blipFill>
        <p:spPr>
          <a:xfrm>
            <a:off x="2028825" y="4354512"/>
            <a:ext cx="1862138" cy="2028826"/>
          </a:xfrm>
          <a:prstGeom prst="rect">
            <a:avLst/>
          </a:prstGeom>
          <a:ln w="12700">
            <a:miter lim="400000"/>
          </a:ln>
        </p:spPr>
      </p:pic>
      <p:sp>
        <p:nvSpPr>
          <p:cNvPr id="141" name="Linea"/>
          <p:cNvSpPr/>
          <p:nvPr/>
        </p:nvSpPr>
        <p:spPr>
          <a:xfrm flipV="1">
            <a:off x="2312987" y="4392612"/>
            <a:ext cx="1289051" cy="1992314"/>
          </a:xfrm>
          <a:prstGeom prst="line">
            <a:avLst/>
          </a:prstGeom>
          <a:ln w="72000">
            <a:solidFill>
              <a:srgbClr val="000000"/>
            </a:solidFill>
          </a:ln>
        </p:spPr>
        <p:txBody>
          <a:bodyPr lIns="45719" rIns="45719"/>
          <a:lstStyle/>
          <a:p>
            <a:pPr/>
          </a:p>
        </p:txBody>
      </p:sp>
      <p:sp>
        <p:nvSpPr>
          <p:cNvPr id="142" name="Linea"/>
          <p:cNvSpPr/>
          <p:nvPr/>
        </p:nvSpPr>
        <p:spPr>
          <a:xfrm>
            <a:off x="2192337" y="4403724"/>
            <a:ext cx="1420813" cy="1968502"/>
          </a:xfrm>
          <a:prstGeom prst="line">
            <a:avLst/>
          </a:prstGeom>
          <a:ln w="72000">
            <a:solidFill>
              <a:srgbClr val="000000"/>
            </a:solidFill>
          </a:ln>
        </p:spPr>
        <p:txBody>
          <a:bodyPr lIns="45719" rIns="45719"/>
          <a:lstStyle/>
          <a:p>
            <a:pP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A7A7A7"/>
      </a:dk2>
      <a:lt2>
        <a:srgbClr val="535353"/>
      </a:lt2>
      <a:accent1>
        <a:srgbClr val="00CC99"/>
      </a:accent1>
      <a:accent2>
        <a:srgbClr val="3333CC"/>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Helvetica"/>
        <a:ea typeface="Helvetica"/>
        <a:cs typeface="Helvetica"/>
      </a:majorFont>
      <a:minorFont>
        <a:latin typeface="Times New Roman"/>
        <a:ea typeface="Times New Roman"/>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A7A7A7"/>
      </a:dk2>
      <a:lt2>
        <a:srgbClr val="535353"/>
      </a:lt2>
      <a:accent1>
        <a:srgbClr val="00CC99"/>
      </a:accent1>
      <a:accent2>
        <a:srgbClr val="3333CC"/>
      </a:accent2>
      <a:accent3>
        <a:srgbClr val="9BBB59"/>
      </a:accent3>
      <a:accent4>
        <a:srgbClr val="8064A2"/>
      </a:accent4>
      <a:accent5>
        <a:srgbClr val="4BACC6"/>
      </a:accent5>
      <a:accent6>
        <a:srgbClr val="F79646"/>
      </a:accent6>
      <a:hlink>
        <a:srgbClr val="0000FF"/>
      </a:hlink>
      <a:folHlink>
        <a:srgbClr val="FF00FF"/>
      </a:folHlink>
    </a:clrScheme>
    <a:fontScheme name="Office">
      <a:majorFont>
        <a:latin typeface="Helvetica"/>
        <a:ea typeface="Helvetica"/>
        <a:cs typeface="Helvetica"/>
      </a:majorFont>
      <a:minorFont>
        <a:latin typeface="Times New Roman"/>
        <a:ea typeface="Times New Roman"/>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449262" rtl="0" fontAlgn="auto" latinLnBrk="0" hangingPunct="0">
          <a:lnSpc>
            <a:spcPct val="93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