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</p:sldIdLst>
  <p:sldSz cx="9144000" cy="6858000" type="screen4x3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/>
      <a:tcStyle>
        <a:tcBdr/>
        <a:fill>
          <a:solidFill>
            <a:srgbClr val="E8EBF5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74"/>
  </p:normalViewPr>
  <p:slideViewPr>
    <p:cSldViewPr snapToGrid="0" snapToObjects="1">
      <p:cViewPr varScale="1">
        <p:scale>
          <a:sx n="124" d="100"/>
          <a:sy n="124" d="100"/>
        </p:scale>
        <p:origin x="1824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2" name="Shape 92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j-lt"/>
        <a:ea typeface="+mj-ea"/>
        <a:cs typeface="+mj-cs"/>
        <a:sym typeface="Calibri"/>
      </a:defRPr>
    </a:lvl1pPr>
    <a:lvl2pPr indent="228600" latinLnBrk="0">
      <a:defRPr sz="1200">
        <a:latin typeface="+mj-lt"/>
        <a:ea typeface="+mj-ea"/>
        <a:cs typeface="+mj-cs"/>
        <a:sym typeface="Calibri"/>
      </a:defRPr>
    </a:lvl2pPr>
    <a:lvl3pPr indent="457200" latinLnBrk="0">
      <a:defRPr sz="1200">
        <a:latin typeface="+mj-lt"/>
        <a:ea typeface="+mj-ea"/>
        <a:cs typeface="+mj-cs"/>
        <a:sym typeface="Calibri"/>
      </a:defRPr>
    </a:lvl3pPr>
    <a:lvl4pPr indent="685800" latinLnBrk="0">
      <a:defRPr sz="1200">
        <a:latin typeface="+mj-lt"/>
        <a:ea typeface="+mj-ea"/>
        <a:cs typeface="+mj-cs"/>
        <a:sym typeface="Calibri"/>
      </a:defRPr>
    </a:lvl4pPr>
    <a:lvl5pPr indent="914400" latinLnBrk="0">
      <a:defRPr sz="1200">
        <a:latin typeface="+mj-lt"/>
        <a:ea typeface="+mj-ea"/>
        <a:cs typeface="+mj-cs"/>
        <a:sym typeface="Calibri"/>
      </a:defRPr>
    </a:lvl5pPr>
    <a:lvl6pPr indent="1143000" latinLnBrk="0">
      <a:defRPr sz="1200">
        <a:latin typeface="+mj-lt"/>
        <a:ea typeface="+mj-ea"/>
        <a:cs typeface="+mj-cs"/>
        <a:sym typeface="Calibri"/>
      </a:defRPr>
    </a:lvl6pPr>
    <a:lvl7pPr indent="1371600" latinLnBrk="0">
      <a:defRPr sz="1200">
        <a:latin typeface="+mj-lt"/>
        <a:ea typeface="+mj-ea"/>
        <a:cs typeface="+mj-cs"/>
        <a:sym typeface="Calibri"/>
      </a:defRPr>
    </a:lvl7pPr>
    <a:lvl8pPr indent="1600200" latinLnBrk="0">
      <a:defRPr sz="1200">
        <a:latin typeface="+mj-lt"/>
        <a:ea typeface="+mj-ea"/>
        <a:cs typeface="+mj-cs"/>
        <a:sym typeface="Calibri"/>
      </a:defRPr>
    </a:lvl8pPr>
    <a:lvl9pPr indent="1828800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Testo"/>
          <p:cNvSpPr txBox="1">
            <a:spLocks noGrp="1"/>
          </p:cNvSpPr>
          <p:nvPr>
            <p:ph type="title"/>
          </p:nvPr>
        </p:nvSpPr>
        <p:spPr>
          <a:xfrm>
            <a:off x="1143000" y="1122362"/>
            <a:ext cx="6858000" cy="2387601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t>Titolo Testo</a:t>
            </a:r>
          </a:p>
        </p:txBody>
      </p:sp>
      <p:sp>
        <p:nvSpPr>
          <p:cNvPr id="12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1143000" y="3602037"/>
            <a:ext cx="6858000" cy="1655763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1800"/>
            </a:lvl1pPr>
            <a:lvl2pPr marL="0" indent="342900" algn="ctr">
              <a:buSzTx/>
              <a:buFontTx/>
              <a:buNone/>
              <a:defRPr sz="1800"/>
            </a:lvl2pPr>
            <a:lvl3pPr marL="0" indent="685800" algn="ctr">
              <a:buSzTx/>
              <a:buFontTx/>
              <a:buNone/>
              <a:defRPr sz="1800"/>
            </a:lvl3pPr>
            <a:lvl4pPr marL="0" indent="1028700" algn="ctr">
              <a:buSzTx/>
              <a:buFontTx/>
              <a:buNone/>
              <a:defRPr sz="1800"/>
            </a:lvl4pPr>
            <a:lvl5pPr marL="0" indent="1371600" algn="ctr">
              <a:buSzTx/>
              <a:buFontTx/>
              <a:buNone/>
              <a:defRPr sz="1800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13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olo Test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Titolo Testo</a:t>
            </a:r>
          </a:p>
        </p:txBody>
      </p:sp>
      <p:sp>
        <p:nvSpPr>
          <p:cNvPr id="21" name="Corpo livello uno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22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olo Testo"/>
          <p:cNvSpPr txBox="1">
            <a:spLocks noGrp="1"/>
          </p:cNvSpPr>
          <p:nvPr>
            <p:ph type="title"/>
          </p:nvPr>
        </p:nvSpPr>
        <p:spPr>
          <a:xfrm>
            <a:off x="623887" y="1709739"/>
            <a:ext cx="7886701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r>
              <a:t>Titolo Testo</a:t>
            </a:r>
          </a:p>
        </p:txBody>
      </p:sp>
      <p:sp>
        <p:nvSpPr>
          <p:cNvPr id="30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623887" y="4589464"/>
            <a:ext cx="7886701" cy="15001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800">
                <a:solidFill>
                  <a:srgbClr val="888888"/>
                </a:solidFill>
              </a:defRPr>
            </a:lvl1pPr>
            <a:lvl2pPr marL="0" indent="342900">
              <a:buSzTx/>
              <a:buFontTx/>
              <a:buNone/>
              <a:defRPr sz="1800">
                <a:solidFill>
                  <a:srgbClr val="888888"/>
                </a:solidFill>
              </a:defRPr>
            </a:lvl2pPr>
            <a:lvl3pPr marL="0" indent="685800">
              <a:buSzTx/>
              <a:buFontTx/>
              <a:buNone/>
              <a:defRPr sz="1800">
                <a:solidFill>
                  <a:srgbClr val="888888"/>
                </a:solidFill>
              </a:defRPr>
            </a:lvl3pPr>
            <a:lvl4pPr marL="0" indent="1028700">
              <a:buSzTx/>
              <a:buFontTx/>
              <a:buNone/>
              <a:defRPr sz="1800">
                <a:solidFill>
                  <a:srgbClr val="888888"/>
                </a:solidFill>
              </a:defRPr>
            </a:lvl4pPr>
            <a:lvl5pPr marL="0" indent="1371600">
              <a:buSzTx/>
              <a:buFontTx/>
              <a:buNone/>
              <a:defRPr sz="1800">
                <a:solidFill>
                  <a:srgbClr val="888888"/>
                </a:solidFill>
              </a:defRPr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31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olo Test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Titolo Testo</a:t>
            </a:r>
          </a:p>
        </p:txBody>
      </p:sp>
      <p:sp>
        <p:nvSpPr>
          <p:cNvPr id="39" name="Corpo livello uno…"/>
          <p:cNvSpPr txBox="1"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40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olo Testo"/>
          <p:cNvSpPr txBox="1">
            <a:spLocks noGrp="1"/>
          </p:cNvSpPr>
          <p:nvPr>
            <p:ph type="title"/>
          </p:nvPr>
        </p:nvSpPr>
        <p:spPr>
          <a:xfrm>
            <a:off x="629841" y="365125"/>
            <a:ext cx="7886701" cy="1325564"/>
          </a:xfrm>
          <a:prstGeom prst="rect">
            <a:avLst/>
          </a:prstGeom>
        </p:spPr>
        <p:txBody>
          <a:bodyPr/>
          <a:lstStyle/>
          <a:p>
            <a:r>
              <a:t>Titolo Testo</a:t>
            </a:r>
          </a:p>
        </p:txBody>
      </p:sp>
      <p:sp>
        <p:nvSpPr>
          <p:cNvPr id="48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629841" y="1681163"/>
            <a:ext cx="3868341" cy="823913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1800"/>
            </a:lvl1pPr>
            <a:lvl2pPr marL="0" indent="342900">
              <a:buSzTx/>
              <a:buFontTx/>
              <a:buNone/>
              <a:defRPr sz="1800"/>
            </a:lvl2pPr>
            <a:lvl3pPr marL="0" indent="685800">
              <a:buSzTx/>
              <a:buFontTx/>
              <a:buNone/>
              <a:defRPr sz="1800"/>
            </a:lvl3pPr>
            <a:lvl4pPr marL="0" indent="1028700">
              <a:buSzTx/>
              <a:buFontTx/>
              <a:buNone/>
              <a:defRPr sz="1800"/>
            </a:lvl4pPr>
            <a:lvl5pPr marL="0" indent="1371600">
              <a:buSzTx/>
              <a:buFontTx/>
              <a:buNone/>
              <a:defRPr sz="1800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49" name="Segnaposto testo 4"/>
          <p:cNvSpPr>
            <a:spLocks noGrp="1"/>
          </p:cNvSpPr>
          <p:nvPr>
            <p:ph type="body" sz="quarter" idx="13"/>
          </p:nvPr>
        </p:nvSpPr>
        <p:spPr>
          <a:xfrm>
            <a:off x="4629150" y="1681163"/>
            <a:ext cx="3887392" cy="82391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  <a:defRPr sz="1800"/>
            </a:pPr>
            <a:endParaRPr/>
          </a:p>
        </p:txBody>
      </p:sp>
      <p:sp>
        <p:nvSpPr>
          <p:cNvPr id="50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olo Test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Titolo Testo</a:t>
            </a:r>
          </a:p>
        </p:txBody>
      </p:sp>
      <p:sp>
        <p:nvSpPr>
          <p:cNvPr id="58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itolo Testo"/>
          <p:cNvSpPr txBox="1"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t>Titolo Testo</a:t>
            </a:r>
          </a:p>
        </p:txBody>
      </p:sp>
      <p:sp>
        <p:nvSpPr>
          <p:cNvPr id="73" name="Corpo livello uno…"/>
          <p:cNvSpPr txBox="1">
            <a:spLocks noGrp="1"/>
          </p:cNvSpPr>
          <p:nvPr>
            <p:ph type="body" sz="half" idx="1"/>
          </p:nvPr>
        </p:nvSpPr>
        <p:spPr>
          <a:xfrm>
            <a:off x="3887391" y="987425"/>
            <a:ext cx="4629151" cy="487362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 marL="718457" indent="-261257">
              <a:defRPr sz="2400"/>
            </a:lvl2pPr>
            <a:lvl3pPr marL="1219200" indent="-304800">
              <a:defRPr sz="2400"/>
            </a:lvl3pPr>
            <a:lvl4pPr marL="1737360" indent="-365760">
              <a:defRPr sz="2400"/>
            </a:lvl4pPr>
            <a:lvl5pPr marL="2194560" indent="-365760">
              <a:defRPr sz="2400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74" name="Segnaposto testo 3"/>
          <p:cNvSpPr>
            <a:spLocks noGrp="1"/>
          </p:cNvSpPr>
          <p:nvPr>
            <p:ph type="body" sz="quarter" idx="13"/>
          </p:nvPr>
        </p:nvSpPr>
        <p:spPr>
          <a:xfrm>
            <a:off x="629840" y="2057400"/>
            <a:ext cx="2949180" cy="3811588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200"/>
            </a:pPr>
            <a:endParaRPr/>
          </a:p>
        </p:txBody>
      </p:sp>
      <p:sp>
        <p:nvSpPr>
          <p:cNvPr id="75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itolo Testo"/>
          <p:cNvSpPr txBox="1"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t>Titolo Testo</a:t>
            </a:r>
          </a:p>
        </p:txBody>
      </p:sp>
      <p:sp>
        <p:nvSpPr>
          <p:cNvPr id="83" name="Segnaposto immagine 2"/>
          <p:cNvSpPr>
            <a:spLocks noGrp="1"/>
          </p:cNvSpPr>
          <p:nvPr>
            <p:ph type="pic" sz="half" idx="13"/>
          </p:nvPr>
        </p:nvSpPr>
        <p:spPr>
          <a:xfrm>
            <a:off x="3887391" y="987425"/>
            <a:ext cx="4629151" cy="4873626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84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200"/>
            </a:lvl1pPr>
            <a:lvl2pPr marL="0" indent="342900">
              <a:buSzTx/>
              <a:buFontTx/>
              <a:buNone/>
              <a:defRPr sz="1200"/>
            </a:lvl2pPr>
            <a:lvl3pPr marL="0" indent="685800">
              <a:buSzTx/>
              <a:buFontTx/>
              <a:buNone/>
              <a:defRPr sz="1200"/>
            </a:lvl3pPr>
            <a:lvl4pPr marL="0" indent="1028700">
              <a:buSzTx/>
              <a:buFontTx/>
              <a:buNone/>
              <a:defRPr sz="1200"/>
            </a:lvl4pPr>
            <a:lvl5pPr marL="0" indent="1371600">
              <a:buSzTx/>
              <a:buFontTx/>
              <a:buNone/>
              <a:defRPr sz="1200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85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Testo"/>
          <p:cNvSpPr txBox="1">
            <a:spLocks noGrp="1"/>
          </p:cNvSpPr>
          <p:nvPr>
            <p:ph type="title"/>
          </p:nvPr>
        </p:nvSpPr>
        <p:spPr>
          <a:xfrm>
            <a:off x="628650" y="365125"/>
            <a:ext cx="7886700" cy="13255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>
            <a:normAutofit/>
          </a:bodyPr>
          <a:lstStyle/>
          <a:p>
            <a:r>
              <a:t>Titolo Testo</a:t>
            </a:r>
          </a:p>
        </p:txBody>
      </p:sp>
      <p:sp>
        <p:nvSpPr>
          <p:cNvPr id="3" name="Corpo livello uno…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normAutofit/>
          </a:bodyPr>
          <a:lstStyle/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4" name="Numero diapositiva"/>
          <p:cNvSpPr txBox="1">
            <a:spLocks noGrp="1"/>
          </p:cNvSpPr>
          <p:nvPr>
            <p:ph type="sldNum" sz="quarter" idx="2"/>
          </p:nvPr>
        </p:nvSpPr>
        <p:spPr>
          <a:xfrm>
            <a:off x="8295347" y="6435957"/>
            <a:ext cx="220003" cy="205914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900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t>‹N›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34439" marR="0" indent="-320039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Titolo 1"/>
          <p:cNvSpPr txBox="1">
            <a:spLocks noGrp="1"/>
          </p:cNvSpPr>
          <p:nvPr>
            <p:ph type="ctrTitle"/>
          </p:nvPr>
        </p:nvSpPr>
        <p:spPr>
          <a:xfrm>
            <a:off x="1193800" y="1961003"/>
            <a:ext cx="6858000" cy="1341775"/>
          </a:xfrm>
          <a:prstGeom prst="rect">
            <a:avLst/>
          </a:prstGeom>
        </p:spPr>
        <p:txBody>
          <a:bodyPr/>
          <a:lstStyle/>
          <a:p>
            <a:pPr>
              <a:defRPr sz="4000" b="1">
                <a:solidFill>
                  <a:srgbClr val="0063BF"/>
                </a:solidFill>
                <a:latin typeface="+mj-lt"/>
                <a:ea typeface="+mj-ea"/>
                <a:cs typeface="+mj-cs"/>
                <a:sym typeface="Calibri"/>
              </a:defRPr>
            </a:pPr>
            <a:r>
              <a:t>DALLA COLTIVAZIONE</a:t>
            </a:r>
          </a:p>
          <a:p>
            <a:pPr>
              <a:defRPr sz="4000" b="1">
                <a:solidFill>
                  <a:srgbClr val="0063BF"/>
                </a:solidFill>
                <a:latin typeface="+mj-lt"/>
                <a:ea typeface="+mj-ea"/>
                <a:cs typeface="+mj-cs"/>
                <a:sym typeface="Calibri"/>
              </a:defRPr>
            </a:pPr>
            <a:r>
              <a:t>ALLA PRODUZIONE</a:t>
            </a:r>
          </a:p>
        </p:txBody>
      </p:sp>
      <p:sp>
        <p:nvSpPr>
          <p:cNvPr id="95" name="Sottotitolo 2"/>
          <p:cNvSpPr txBox="1">
            <a:spLocks noGrp="1"/>
          </p:cNvSpPr>
          <p:nvPr>
            <p:ph type="subTitle" sz="quarter" idx="1"/>
          </p:nvPr>
        </p:nvSpPr>
        <p:spPr>
          <a:xfrm>
            <a:off x="1193800" y="3390045"/>
            <a:ext cx="6858000" cy="1341775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  <a:spcBef>
                <a:spcPts val="300"/>
              </a:spcBef>
              <a:defRPr sz="2400">
                <a:solidFill>
                  <a:srgbClr val="0063BF"/>
                </a:solidFill>
              </a:defRPr>
            </a:pPr>
            <a:r>
              <a:rPr dirty="0"/>
              <a:t>TECNICHE COLTURALI E PRODUTTIVE</a:t>
            </a:r>
          </a:p>
          <a:p>
            <a:pPr>
              <a:lnSpc>
                <a:spcPct val="100000"/>
              </a:lnSpc>
              <a:spcBef>
                <a:spcPts val="300"/>
              </a:spcBef>
              <a:defRPr sz="2400">
                <a:solidFill>
                  <a:srgbClr val="0063BF"/>
                </a:solidFill>
              </a:defRPr>
            </a:pPr>
            <a:r>
              <a:rPr dirty="0"/>
              <a:t>FINALIZZATE AL CONSEGUIMENTO</a:t>
            </a:r>
          </a:p>
          <a:p>
            <a:pPr>
              <a:lnSpc>
                <a:spcPct val="100000"/>
              </a:lnSpc>
              <a:spcBef>
                <a:spcPts val="300"/>
              </a:spcBef>
              <a:defRPr sz="2400">
                <a:solidFill>
                  <a:srgbClr val="0063BF"/>
                </a:solidFill>
              </a:defRPr>
            </a:pPr>
            <a:r>
              <a:rPr dirty="0"/>
              <a:t>DELLA </a:t>
            </a:r>
            <a:r>
              <a:rPr b="1" dirty="0"/>
              <a:t>QUALITÀ AON</a:t>
            </a:r>
          </a:p>
        </p:txBody>
      </p:sp>
      <p:pic>
        <p:nvPicPr>
          <p:cNvPr id="96" name="Immagine 4" descr="Immagin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24" y="0"/>
            <a:ext cx="9150117" cy="1454636"/>
          </a:xfrm>
          <a:prstGeom prst="rect">
            <a:avLst/>
          </a:prstGeom>
          <a:ln w="12700">
            <a:miter lim="400000"/>
          </a:ln>
        </p:spPr>
      </p:pic>
      <p:pic>
        <p:nvPicPr>
          <p:cNvPr id="97" name="Immagine 6" descr="Immagin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824" y="5252448"/>
            <a:ext cx="9157763" cy="160684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" name="Immagine 6" descr="Immagin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646" y="5252448"/>
            <a:ext cx="9157763" cy="1606841"/>
          </a:xfrm>
          <a:prstGeom prst="rect">
            <a:avLst/>
          </a:prstGeom>
          <a:ln w="12700">
            <a:miter lim="400000"/>
          </a:ln>
        </p:spPr>
      </p:pic>
      <p:pic>
        <p:nvPicPr>
          <p:cNvPr id="144" name="Immagine 6" descr="Immagin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824" y="0"/>
            <a:ext cx="9157763" cy="1462281"/>
          </a:xfrm>
          <a:prstGeom prst="rect">
            <a:avLst/>
          </a:prstGeom>
          <a:ln w="12700">
            <a:miter lim="400000"/>
          </a:ln>
        </p:spPr>
      </p:pic>
      <p:sp>
        <p:nvSpPr>
          <p:cNvPr id="145" name="Titolo 7"/>
          <p:cNvSpPr txBox="1">
            <a:spLocks noGrp="1"/>
          </p:cNvSpPr>
          <p:nvPr>
            <p:ph type="ctrTitle"/>
          </p:nvPr>
        </p:nvSpPr>
        <p:spPr>
          <a:xfrm>
            <a:off x="837180" y="-2669799"/>
            <a:ext cx="6858001" cy="2387601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6" name="Sottotitolo 9"/>
          <p:cNvSpPr txBox="1">
            <a:spLocks noGrp="1"/>
          </p:cNvSpPr>
          <p:nvPr>
            <p:ph type="subTitle" idx="1"/>
          </p:nvPr>
        </p:nvSpPr>
        <p:spPr>
          <a:xfrm>
            <a:off x="894522" y="1660084"/>
            <a:ext cx="7362599" cy="3765915"/>
          </a:xfrm>
          <a:prstGeom prst="rect">
            <a:avLst/>
          </a:prstGeom>
        </p:spPr>
        <p:txBody>
          <a:bodyPr/>
          <a:lstStyle/>
          <a:p>
            <a:pPr algn="just">
              <a:defRPr sz="1400"/>
            </a:pPr>
            <a:r>
              <a:t>Accanto alla necessaria somministrazione dei fertilizzanti tramite il terreno, l’olivo si presta benissimo per la peculiare anatomia alla cosiddetta </a:t>
            </a:r>
            <a:r>
              <a:rPr b="1"/>
              <a:t>concimazione fogliare</a:t>
            </a:r>
            <a:r>
              <a:t> usata per soddisfare i fabbisogni in situazioni di particolari esigenze (carenze di microelementi) o come integrazione della concimazione del suolo nelle diverse fasi fenologiche.</a:t>
            </a:r>
          </a:p>
          <a:p>
            <a:pPr algn="just">
              <a:defRPr sz="1400"/>
            </a:pPr>
            <a:r>
              <a:t>I microelementi (il boro, ad es.) è opportuno somministrarli con la concimazione fogliare alla ripresa vegetativa (sarebbe troppo tardi in prefioritura) ed eventualmente in post-allegagione.</a:t>
            </a:r>
          </a:p>
          <a:p>
            <a:pPr algn="just">
              <a:defRPr sz="1400"/>
            </a:pPr>
            <a:r>
              <a:t>Inoltre sempre più importante la possibilità di fornire elementi nutritivi alla pianta mediante i sistemi di irrigazione</a:t>
            </a:r>
            <a:r>
              <a:rPr b="1"/>
              <a:t> (fertirrigazione)</a:t>
            </a:r>
            <a:r>
              <a:t>, che oltre a consentire una distribuzione ottimale permettono di massimizzare l'efficienza dei fertilizzanti, con un notevole sollievo per la sostenibilità. La fertirrigazione, infatti, può garantire un miglior livello nutritivo alle piante e di conseguenza potenziare la resa, la qualità dell’olio e la redditività.</a:t>
            </a:r>
          </a:p>
          <a:p>
            <a:pPr algn="just">
              <a:defRPr sz="1400"/>
            </a:pPr>
            <a:r>
              <a:t>Per fertirrigazione </a:t>
            </a:r>
            <a:r>
              <a:rPr b="1"/>
              <a:t>si interviene con l’azoto per stimolare l’allungamento del germoglio e poi con fosforo e potassio, anche in allegagione, per favorire il processo di accumulazione dell’olio nella drupa.</a:t>
            </a:r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" name="Immagine 6" descr="Immagin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646" y="5252448"/>
            <a:ext cx="9157763" cy="1606841"/>
          </a:xfrm>
          <a:prstGeom prst="rect">
            <a:avLst/>
          </a:prstGeom>
          <a:ln w="12700">
            <a:miter lim="400000"/>
          </a:ln>
        </p:spPr>
      </p:pic>
      <p:pic>
        <p:nvPicPr>
          <p:cNvPr id="149" name="Immagine 6" descr="Immagin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824" y="0"/>
            <a:ext cx="9157763" cy="1462281"/>
          </a:xfrm>
          <a:prstGeom prst="rect">
            <a:avLst/>
          </a:prstGeom>
          <a:ln w="12700">
            <a:miter lim="400000"/>
          </a:ln>
        </p:spPr>
      </p:pic>
      <p:sp>
        <p:nvSpPr>
          <p:cNvPr id="150" name="Titolo 7"/>
          <p:cNvSpPr txBox="1">
            <a:spLocks noGrp="1"/>
          </p:cNvSpPr>
          <p:nvPr>
            <p:ph type="ctrTitle"/>
          </p:nvPr>
        </p:nvSpPr>
        <p:spPr>
          <a:xfrm>
            <a:off x="837180" y="-2669799"/>
            <a:ext cx="6858001" cy="2387601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51" name="Sottotitolo 9"/>
          <p:cNvSpPr txBox="1">
            <a:spLocks noGrp="1"/>
          </p:cNvSpPr>
          <p:nvPr>
            <p:ph type="subTitle" idx="1"/>
          </p:nvPr>
        </p:nvSpPr>
        <p:spPr>
          <a:xfrm>
            <a:off x="890699" y="3235055"/>
            <a:ext cx="7362599" cy="3765914"/>
          </a:xfrm>
          <a:prstGeom prst="rect">
            <a:avLst/>
          </a:prstGeom>
        </p:spPr>
        <p:txBody>
          <a:bodyPr/>
          <a:lstStyle/>
          <a:p>
            <a:pPr algn="just">
              <a:defRPr>
                <a:solidFill>
                  <a:srgbClr val="0063BF"/>
                </a:solidFill>
              </a:defRPr>
            </a:pPr>
            <a:r>
              <a:t>L’irrigazione e i risvolti nelle caratteristiche dell’olio</a:t>
            </a:r>
          </a:p>
          <a:p>
            <a:pPr algn="just">
              <a:defRPr sz="1400"/>
            </a:pPr>
            <a:r>
              <a:rPr b="1"/>
              <a:t>L'uso efficiente delle risorse idriche in agricoltura è un imperativo per migliorare la sostenibilità economica e ambientale delle attività</a:t>
            </a:r>
            <a:r>
              <a:t>. Le regioni mediterranee sono caratterizzate da un'elevata evaporazione dell'atmosfera, scarsità d'acqua e implicazioni sempre più importanti dovute al cambiamento climatico. In tali zone, contraddistinte da una quasi totale mancanza di precipitazioni durante l'estate, le precipitazioni variano annualmente da meno di 400 a circa 700 mm e questo comporta l'utilizzo dell'irrigazione per garantire una costanza quali-quantitativa negli oliveti.</a:t>
            </a:r>
          </a:p>
          <a:p>
            <a:pPr algn="just">
              <a:defRPr sz="1400"/>
            </a:pPr>
            <a:r>
              <a:t>Nelle aree olivicole tradizionali, caratterizzate da scarsità d'acqua, le precipitazioni e le risorse idriche sotterranee sono le uniche risorse per il fabbisogno idrico dell'olivo.</a:t>
            </a:r>
          </a:p>
        </p:txBody>
      </p:sp>
      <p:pic>
        <p:nvPicPr>
          <p:cNvPr id="152" name="Immagine 2" descr="Immagine 2"/>
          <p:cNvPicPr>
            <a:picLocks noChangeAspect="1"/>
          </p:cNvPicPr>
          <p:nvPr/>
        </p:nvPicPr>
        <p:blipFill>
          <a:blip r:embed="rId4"/>
          <a:srcRect t="49511" r="105"/>
          <a:stretch>
            <a:fillRect/>
          </a:stretch>
        </p:blipFill>
        <p:spPr>
          <a:xfrm>
            <a:off x="932748" y="1241945"/>
            <a:ext cx="7284595" cy="197687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" name="Immagine 6" descr="Immagin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646" y="5252448"/>
            <a:ext cx="9157763" cy="1606841"/>
          </a:xfrm>
          <a:prstGeom prst="rect">
            <a:avLst/>
          </a:prstGeom>
          <a:ln w="12700">
            <a:miter lim="400000"/>
          </a:ln>
        </p:spPr>
      </p:pic>
      <p:pic>
        <p:nvPicPr>
          <p:cNvPr id="155" name="Immagine 6" descr="Immagin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824" y="0"/>
            <a:ext cx="9157763" cy="1462281"/>
          </a:xfrm>
          <a:prstGeom prst="rect">
            <a:avLst/>
          </a:prstGeom>
          <a:ln w="12700">
            <a:miter lim="400000"/>
          </a:ln>
        </p:spPr>
      </p:pic>
      <p:sp>
        <p:nvSpPr>
          <p:cNvPr id="156" name="Titolo 7"/>
          <p:cNvSpPr txBox="1">
            <a:spLocks noGrp="1"/>
          </p:cNvSpPr>
          <p:nvPr>
            <p:ph type="ctrTitle"/>
          </p:nvPr>
        </p:nvSpPr>
        <p:spPr>
          <a:xfrm>
            <a:off x="837180" y="-2669799"/>
            <a:ext cx="6858001" cy="2387601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57" name="Sottotitolo 9"/>
          <p:cNvSpPr txBox="1">
            <a:spLocks noGrp="1"/>
          </p:cNvSpPr>
          <p:nvPr>
            <p:ph type="subTitle" sz="half" idx="1"/>
          </p:nvPr>
        </p:nvSpPr>
        <p:spPr>
          <a:xfrm>
            <a:off x="905990" y="1835931"/>
            <a:ext cx="7332017" cy="2848455"/>
          </a:xfrm>
          <a:prstGeom prst="rect">
            <a:avLst/>
          </a:prstGeom>
        </p:spPr>
        <p:txBody>
          <a:bodyPr/>
          <a:lstStyle/>
          <a:p>
            <a:pPr algn="just">
              <a:defRPr sz="1400"/>
            </a:pPr>
            <a:r>
              <a:rPr dirty="0" err="1"/>
              <a:t>L'olivo</a:t>
            </a:r>
            <a:r>
              <a:rPr dirty="0"/>
              <a:t> </a:t>
            </a:r>
            <a:r>
              <a:rPr dirty="0" err="1"/>
              <a:t>è</a:t>
            </a:r>
            <a:r>
              <a:rPr dirty="0"/>
              <a:t> in </a:t>
            </a:r>
            <a:r>
              <a:rPr dirty="0" err="1"/>
              <a:t>grado</a:t>
            </a:r>
            <a:r>
              <a:rPr dirty="0"/>
              <a:t> di </a:t>
            </a:r>
            <a:r>
              <a:rPr dirty="0" err="1"/>
              <a:t>tollerare</a:t>
            </a:r>
            <a:r>
              <a:rPr dirty="0"/>
              <a:t> </a:t>
            </a:r>
            <a:r>
              <a:rPr dirty="0" err="1"/>
              <a:t>egregiamente</a:t>
            </a:r>
            <a:r>
              <a:rPr dirty="0"/>
              <a:t> una </a:t>
            </a:r>
            <a:r>
              <a:rPr dirty="0" err="1"/>
              <a:t>scarsa</a:t>
            </a:r>
            <a:r>
              <a:rPr dirty="0"/>
              <a:t> </a:t>
            </a:r>
            <a:r>
              <a:rPr dirty="0" err="1"/>
              <a:t>disponibilità</a:t>
            </a:r>
            <a:r>
              <a:rPr dirty="0"/>
              <a:t> di </a:t>
            </a:r>
            <a:r>
              <a:rPr dirty="0" err="1"/>
              <a:t>acqua</a:t>
            </a:r>
            <a:r>
              <a:rPr dirty="0"/>
              <a:t> e proprio per </a:t>
            </a:r>
            <a:r>
              <a:rPr dirty="0" err="1"/>
              <a:t>questo</a:t>
            </a:r>
            <a:r>
              <a:rPr dirty="0"/>
              <a:t> da </a:t>
            </a:r>
            <a:r>
              <a:rPr dirty="0" err="1"/>
              <a:t>alcuni</a:t>
            </a:r>
            <a:r>
              <a:rPr dirty="0"/>
              <a:t> anni </a:t>
            </a:r>
            <a:r>
              <a:rPr dirty="0" err="1"/>
              <a:t>si</a:t>
            </a:r>
            <a:r>
              <a:rPr dirty="0"/>
              <a:t> </a:t>
            </a:r>
            <a:r>
              <a:rPr dirty="0" err="1"/>
              <a:t>interviene</a:t>
            </a:r>
            <a:r>
              <a:rPr dirty="0"/>
              <a:t> con il </a:t>
            </a:r>
            <a:r>
              <a:rPr dirty="0" err="1"/>
              <a:t>metodo</a:t>
            </a:r>
            <a:r>
              <a:rPr dirty="0"/>
              <a:t> </a:t>
            </a:r>
            <a:r>
              <a:rPr dirty="0" err="1"/>
              <a:t>dello</a:t>
            </a:r>
            <a:r>
              <a:rPr dirty="0"/>
              <a:t> </a:t>
            </a:r>
            <a:r>
              <a:rPr b="1" dirty="0"/>
              <a:t>stress </a:t>
            </a:r>
            <a:r>
              <a:rPr b="1" dirty="0" err="1"/>
              <a:t>idrico</a:t>
            </a:r>
            <a:r>
              <a:rPr b="1" dirty="0"/>
              <a:t> </a:t>
            </a:r>
            <a:r>
              <a:rPr b="1" dirty="0" err="1"/>
              <a:t>controllato</a:t>
            </a:r>
            <a:r>
              <a:rPr dirty="0"/>
              <a:t> </a:t>
            </a:r>
            <a:r>
              <a:rPr dirty="0" err="1"/>
              <a:t>che</a:t>
            </a:r>
            <a:r>
              <a:rPr dirty="0"/>
              <a:t> </a:t>
            </a:r>
            <a:r>
              <a:rPr dirty="0" err="1"/>
              <a:t>permette</a:t>
            </a:r>
            <a:r>
              <a:rPr dirty="0"/>
              <a:t>, </a:t>
            </a:r>
            <a:r>
              <a:rPr dirty="0" err="1"/>
              <a:t>intervenendo</a:t>
            </a:r>
            <a:r>
              <a:rPr dirty="0"/>
              <a:t> con </a:t>
            </a:r>
            <a:r>
              <a:rPr dirty="0" err="1"/>
              <a:t>adacquamenti</a:t>
            </a:r>
            <a:r>
              <a:rPr dirty="0"/>
              <a:t> in </a:t>
            </a:r>
            <a:r>
              <a:rPr dirty="0" err="1"/>
              <a:t>fasi</a:t>
            </a:r>
            <a:r>
              <a:rPr dirty="0"/>
              <a:t> opportune, di </a:t>
            </a:r>
            <a:r>
              <a:rPr dirty="0" err="1"/>
              <a:t>ottenere</a:t>
            </a:r>
            <a:r>
              <a:rPr dirty="0"/>
              <a:t> </a:t>
            </a:r>
            <a:r>
              <a:rPr dirty="0" err="1"/>
              <a:t>risultati</a:t>
            </a:r>
            <a:r>
              <a:rPr dirty="0"/>
              <a:t> </a:t>
            </a:r>
            <a:r>
              <a:rPr dirty="0" err="1"/>
              <a:t>eccellenti</a:t>
            </a:r>
            <a:r>
              <a:rPr dirty="0"/>
              <a:t> con </a:t>
            </a:r>
            <a:r>
              <a:rPr dirty="0" err="1"/>
              <a:t>riduzioni</a:t>
            </a:r>
            <a:r>
              <a:rPr dirty="0"/>
              <a:t> </a:t>
            </a:r>
            <a:r>
              <a:rPr dirty="0" err="1"/>
              <a:t>della</a:t>
            </a:r>
            <a:r>
              <a:rPr dirty="0"/>
              <a:t> </a:t>
            </a:r>
            <a:r>
              <a:rPr dirty="0" err="1"/>
              <a:t>risorsa</a:t>
            </a:r>
            <a:r>
              <a:rPr dirty="0"/>
              <a:t> </a:t>
            </a:r>
            <a:r>
              <a:rPr dirty="0" err="1"/>
              <a:t>idrica</a:t>
            </a:r>
            <a:r>
              <a:rPr dirty="0"/>
              <a:t> </a:t>
            </a:r>
            <a:r>
              <a:rPr dirty="0" err="1"/>
              <a:t>fino</a:t>
            </a:r>
            <a:r>
              <a:rPr dirty="0"/>
              <a:t> al 40%. </a:t>
            </a:r>
            <a:r>
              <a:rPr dirty="0" err="1"/>
              <a:t>Questo</a:t>
            </a:r>
            <a:r>
              <a:rPr dirty="0"/>
              <a:t> </a:t>
            </a:r>
            <a:r>
              <a:rPr dirty="0" err="1"/>
              <a:t>grazie</a:t>
            </a:r>
            <a:r>
              <a:rPr dirty="0"/>
              <a:t> </a:t>
            </a:r>
            <a:r>
              <a:rPr dirty="0" err="1"/>
              <a:t>anche</a:t>
            </a:r>
            <a:r>
              <a:rPr dirty="0"/>
              <a:t> ad una </a:t>
            </a:r>
            <a:r>
              <a:rPr dirty="0" err="1"/>
              <a:t>capacità</a:t>
            </a:r>
            <a:r>
              <a:rPr dirty="0"/>
              <a:t> </a:t>
            </a:r>
            <a:r>
              <a:rPr dirty="0" err="1"/>
              <a:t>fotosintetica</a:t>
            </a:r>
            <a:r>
              <a:rPr dirty="0"/>
              <a:t> </a:t>
            </a:r>
            <a:r>
              <a:rPr dirty="0" err="1"/>
              <a:t>elevata</a:t>
            </a:r>
            <a:r>
              <a:rPr dirty="0"/>
              <a:t> in </a:t>
            </a:r>
            <a:r>
              <a:rPr dirty="0" err="1"/>
              <a:t>condizioni</a:t>
            </a:r>
            <a:r>
              <a:rPr dirty="0"/>
              <a:t> di </a:t>
            </a:r>
            <a:r>
              <a:rPr dirty="0" err="1"/>
              <a:t>siccità</a:t>
            </a:r>
            <a:r>
              <a:rPr dirty="0"/>
              <a:t>.</a:t>
            </a:r>
          </a:p>
          <a:p>
            <a:pPr algn="just">
              <a:defRPr sz="1400"/>
            </a:pPr>
            <a:r>
              <a:rPr b="1" dirty="0"/>
              <a:t>Durante il </a:t>
            </a:r>
            <a:r>
              <a:rPr b="1" dirty="0" err="1"/>
              <a:t>ciclo</a:t>
            </a:r>
            <a:r>
              <a:rPr b="1" dirty="0"/>
              <a:t> </a:t>
            </a:r>
            <a:r>
              <a:rPr b="1" dirty="0" err="1"/>
              <a:t>annuale</a:t>
            </a:r>
            <a:r>
              <a:rPr b="1" dirty="0"/>
              <a:t> vi </a:t>
            </a:r>
            <a:r>
              <a:rPr b="1" dirty="0" err="1"/>
              <a:t>sono</a:t>
            </a:r>
            <a:r>
              <a:rPr b="1" dirty="0"/>
              <a:t> </a:t>
            </a:r>
            <a:r>
              <a:rPr b="1" dirty="0" err="1"/>
              <a:t>dei</a:t>
            </a:r>
            <a:r>
              <a:rPr b="1" dirty="0"/>
              <a:t> </a:t>
            </a:r>
            <a:r>
              <a:rPr b="1" dirty="0" err="1"/>
              <a:t>periodi</a:t>
            </a:r>
            <a:r>
              <a:rPr b="1" dirty="0"/>
              <a:t> </a:t>
            </a:r>
            <a:r>
              <a:rPr b="1" dirty="0" err="1"/>
              <a:t>critici</a:t>
            </a:r>
            <a:r>
              <a:rPr b="1" dirty="0"/>
              <a:t>, </a:t>
            </a:r>
            <a:r>
              <a:rPr b="1" dirty="0" err="1"/>
              <a:t>durante</a:t>
            </a:r>
            <a:r>
              <a:rPr b="1" dirty="0"/>
              <a:t> </a:t>
            </a:r>
            <a:r>
              <a:rPr b="1" dirty="0" err="1"/>
              <a:t>i</a:t>
            </a:r>
            <a:r>
              <a:rPr b="1" dirty="0"/>
              <a:t> </a:t>
            </a:r>
            <a:r>
              <a:rPr b="1" dirty="0" err="1"/>
              <a:t>quali</a:t>
            </a:r>
            <a:r>
              <a:rPr b="1" dirty="0"/>
              <a:t> la </a:t>
            </a:r>
            <a:r>
              <a:rPr b="1" dirty="0" err="1"/>
              <a:t>pianta</a:t>
            </a:r>
            <a:r>
              <a:rPr b="1" dirty="0"/>
              <a:t> </a:t>
            </a:r>
            <a:r>
              <a:rPr b="1" dirty="0" err="1"/>
              <a:t>necessita</a:t>
            </a:r>
            <a:r>
              <a:rPr b="1" dirty="0"/>
              <a:t> </a:t>
            </a:r>
            <a:r>
              <a:rPr b="1" dirty="0" err="1"/>
              <a:t>prevalentemente</a:t>
            </a:r>
            <a:r>
              <a:rPr b="1" dirty="0"/>
              <a:t> di </a:t>
            </a:r>
            <a:r>
              <a:rPr b="1" dirty="0" err="1"/>
              <a:t>acqua</a:t>
            </a:r>
            <a:r>
              <a:rPr b="1" dirty="0"/>
              <a:t>.</a:t>
            </a:r>
          </a:p>
          <a:p>
            <a:pPr algn="just">
              <a:defRPr sz="1400"/>
            </a:pPr>
            <a:r>
              <a:rPr dirty="0"/>
              <a:t>In </a:t>
            </a:r>
            <a:r>
              <a:rPr dirty="0" err="1"/>
              <a:t>funzione</a:t>
            </a:r>
            <a:r>
              <a:rPr dirty="0"/>
              <a:t> </a:t>
            </a:r>
            <a:r>
              <a:rPr dirty="0" err="1"/>
              <a:t>dell’andamento</a:t>
            </a:r>
            <a:r>
              <a:rPr dirty="0"/>
              <a:t> </a:t>
            </a:r>
            <a:r>
              <a:rPr dirty="0" err="1"/>
              <a:t>termo-pluviometrico</a:t>
            </a:r>
            <a:r>
              <a:rPr dirty="0"/>
              <a:t> </a:t>
            </a:r>
            <a:r>
              <a:rPr dirty="0" err="1"/>
              <a:t>occorre</a:t>
            </a:r>
            <a:r>
              <a:rPr dirty="0"/>
              <a:t> </a:t>
            </a:r>
            <a:r>
              <a:rPr dirty="0" err="1"/>
              <a:t>garantire</a:t>
            </a:r>
            <a:r>
              <a:rPr dirty="0"/>
              <a:t> </a:t>
            </a:r>
            <a:r>
              <a:rPr dirty="0" err="1"/>
              <a:t>un’ottimale</a:t>
            </a:r>
            <a:r>
              <a:rPr dirty="0"/>
              <a:t> </a:t>
            </a:r>
            <a:r>
              <a:rPr dirty="0" err="1"/>
              <a:t>stato</a:t>
            </a:r>
            <a:r>
              <a:rPr dirty="0"/>
              <a:t> </a:t>
            </a:r>
            <a:r>
              <a:rPr dirty="0" err="1"/>
              <a:t>d’idratazione</a:t>
            </a:r>
            <a:r>
              <a:rPr dirty="0"/>
              <a:t> </a:t>
            </a:r>
            <a:r>
              <a:rPr dirty="0" err="1"/>
              <a:t>della</a:t>
            </a:r>
            <a:r>
              <a:rPr dirty="0"/>
              <a:t> </a:t>
            </a:r>
            <a:r>
              <a:rPr dirty="0" err="1"/>
              <a:t>mignola</a:t>
            </a:r>
            <a:r>
              <a:rPr dirty="0"/>
              <a:t>. </a:t>
            </a:r>
            <a:r>
              <a:rPr dirty="0" err="1"/>
              <a:t>È</a:t>
            </a:r>
            <a:r>
              <a:rPr dirty="0"/>
              <a:t> </a:t>
            </a:r>
            <a:r>
              <a:rPr dirty="0" err="1"/>
              <a:t>pertanto</a:t>
            </a:r>
            <a:r>
              <a:rPr dirty="0"/>
              <a:t> </a:t>
            </a:r>
            <a:r>
              <a:rPr dirty="0" err="1"/>
              <a:t>importante</a:t>
            </a:r>
            <a:r>
              <a:rPr dirty="0"/>
              <a:t> </a:t>
            </a:r>
            <a:r>
              <a:rPr dirty="0" err="1"/>
              <a:t>dalla</a:t>
            </a:r>
            <a:r>
              <a:rPr dirty="0"/>
              <a:t> pre-fioritura </a:t>
            </a:r>
            <a:r>
              <a:rPr dirty="0" err="1"/>
              <a:t>all’indurimento</a:t>
            </a:r>
            <a:r>
              <a:rPr dirty="0"/>
              <a:t> del </a:t>
            </a:r>
            <a:r>
              <a:rPr dirty="0" err="1"/>
              <a:t>nocciolo</a:t>
            </a:r>
            <a:r>
              <a:rPr dirty="0"/>
              <a:t> </a:t>
            </a:r>
            <a:r>
              <a:rPr dirty="0" err="1"/>
              <a:t>cercare</a:t>
            </a:r>
            <a:r>
              <a:rPr dirty="0"/>
              <a:t> di </a:t>
            </a:r>
            <a:r>
              <a:rPr dirty="0" err="1"/>
              <a:t>restituire</a:t>
            </a:r>
            <a:r>
              <a:rPr dirty="0"/>
              <a:t>, </a:t>
            </a:r>
            <a:r>
              <a:rPr dirty="0" err="1"/>
              <a:t>adeguandolo</a:t>
            </a:r>
            <a:r>
              <a:rPr dirty="0"/>
              <a:t> al Kc, </a:t>
            </a:r>
            <a:r>
              <a:rPr dirty="0" err="1"/>
              <a:t>l’evapotraspirato</a:t>
            </a:r>
            <a:r>
              <a:rPr dirty="0"/>
              <a:t> </a:t>
            </a:r>
            <a:r>
              <a:rPr dirty="0" err="1"/>
              <a:t>effettivo</a:t>
            </a:r>
            <a:r>
              <a:rPr dirty="0"/>
              <a:t>. In </a:t>
            </a:r>
            <a:r>
              <a:rPr dirty="0" err="1"/>
              <a:t>questo</a:t>
            </a:r>
            <a:r>
              <a:rPr dirty="0"/>
              <a:t> intervallo, </a:t>
            </a:r>
            <a:r>
              <a:rPr dirty="0" err="1"/>
              <a:t>sono</a:t>
            </a:r>
            <a:r>
              <a:rPr dirty="0"/>
              <a:t> </a:t>
            </a:r>
            <a:r>
              <a:rPr dirty="0" err="1"/>
              <a:t>racchiuse</a:t>
            </a:r>
            <a:r>
              <a:rPr dirty="0"/>
              <a:t> le </a:t>
            </a:r>
            <a:r>
              <a:rPr dirty="0" err="1"/>
              <a:t>fasi</a:t>
            </a:r>
            <a:r>
              <a:rPr dirty="0"/>
              <a:t> </a:t>
            </a:r>
            <a:r>
              <a:rPr dirty="0" err="1"/>
              <a:t>fenologiche</a:t>
            </a:r>
            <a:r>
              <a:rPr dirty="0"/>
              <a:t> </a:t>
            </a:r>
            <a:r>
              <a:rPr dirty="0" err="1"/>
              <a:t>più</a:t>
            </a:r>
            <a:r>
              <a:rPr dirty="0"/>
              <a:t> </a:t>
            </a:r>
            <a:r>
              <a:rPr dirty="0" err="1"/>
              <a:t>importanti</a:t>
            </a:r>
            <a:r>
              <a:rPr dirty="0"/>
              <a:t> in </a:t>
            </a:r>
            <a:r>
              <a:rPr dirty="0" err="1"/>
              <a:t>quanto</a:t>
            </a:r>
            <a:r>
              <a:rPr dirty="0"/>
              <a:t> </a:t>
            </a:r>
            <a:r>
              <a:rPr dirty="0" err="1"/>
              <a:t>avviene</a:t>
            </a:r>
            <a:r>
              <a:rPr dirty="0"/>
              <a:t> la </a:t>
            </a:r>
            <a:r>
              <a:rPr dirty="0" err="1"/>
              <a:t>divisione</a:t>
            </a:r>
            <a:r>
              <a:rPr dirty="0"/>
              <a:t> </a:t>
            </a:r>
            <a:r>
              <a:rPr dirty="0" err="1"/>
              <a:t>cellulare</a:t>
            </a:r>
            <a:r>
              <a:rPr dirty="0"/>
              <a:t> per la </a:t>
            </a:r>
            <a:r>
              <a:rPr dirty="0" err="1"/>
              <a:t>formazione</a:t>
            </a:r>
            <a:r>
              <a:rPr dirty="0"/>
              <a:t> </a:t>
            </a:r>
            <a:r>
              <a:rPr dirty="0" err="1"/>
              <a:t>della</a:t>
            </a:r>
            <a:r>
              <a:rPr dirty="0"/>
              <a:t> </a:t>
            </a:r>
            <a:r>
              <a:rPr dirty="0" err="1"/>
              <a:t>futura</a:t>
            </a:r>
            <a:r>
              <a:rPr dirty="0"/>
              <a:t> </a:t>
            </a:r>
            <a:r>
              <a:rPr dirty="0" err="1"/>
              <a:t>drupa</a:t>
            </a:r>
            <a:r>
              <a:rPr dirty="0"/>
              <a:t>.</a:t>
            </a:r>
          </a:p>
        </p:txBody>
      </p: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" name="Immagine 6" descr="Immagin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646" y="5252448"/>
            <a:ext cx="9157763" cy="1606841"/>
          </a:xfrm>
          <a:prstGeom prst="rect">
            <a:avLst/>
          </a:prstGeom>
          <a:ln w="12700">
            <a:miter lim="400000"/>
          </a:ln>
        </p:spPr>
      </p:pic>
      <p:pic>
        <p:nvPicPr>
          <p:cNvPr id="160" name="Immagine 6" descr="Immagin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824" y="0"/>
            <a:ext cx="9157763" cy="1462281"/>
          </a:xfrm>
          <a:prstGeom prst="rect">
            <a:avLst/>
          </a:prstGeom>
          <a:ln w="12700">
            <a:miter lim="400000"/>
          </a:ln>
        </p:spPr>
      </p:pic>
      <p:sp>
        <p:nvSpPr>
          <p:cNvPr id="161" name="Titolo 7"/>
          <p:cNvSpPr txBox="1">
            <a:spLocks noGrp="1"/>
          </p:cNvSpPr>
          <p:nvPr>
            <p:ph type="ctrTitle"/>
          </p:nvPr>
        </p:nvSpPr>
        <p:spPr>
          <a:xfrm>
            <a:off x="837180" y="-2669799"/>
            <a:ext cx="6858001" cy="2387601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2" name="Sottotitolo 9"/>
          <p:cNvSpPr txBox="1">
            <a:spLocks noGrp="1"/>
          </p:cNvSpPr>
          <p:nvPr>
            <p:ph type="subTitle" sz="half" idx="1"/>
          </p:nvPr>
        </p:nvSpPr>
        <p:spPr>
          <a:xfrm>
            <a:off x="4713439" y="1835931"/>
            <a:ext cx="3524568" cy="3597711"/>
          </a:xfrm>
          <a:prstGeom prst="rect">
            <a:avLst/>
          </a:prstGeom>
        </p:spPr>
        <p:txBody>
          <a:bodyPr/>
          <a:lstStyle/>
          <a:p>
            <a:pPr algn="just">
              <a:defRPr sz="1400"/>
            </a:pPr>
            <a:r>
              <a:rPr b="1"/>
              <a:t>L'aumento dei volumi irrigui diminuisce il contenuto di polifenoli determinando variazioni negli attributi dell'amaro e del piccante dell'olio.</a:t>
            </a:r>
            <a:r>
              <a:t> L'irrigazione influenza la composizione in acidi grassi e aumenta l'accumulo di metaboliti secondari, fondamentali per migliorare le caratteristiche organolettiche dell'olio.</a:t>
            </a:r>
          </a:p>
          <a:p>
            <a:pPr algn="just">
              <a:defRPr sz="1400"/>
            </a:pPr>
            <a:r>
              <a:t>I metodi di irrigazione, sono diversi e vanno contestualizzati oltre che all’ambiente pedo-climatico anche al sesto d’impianto e alle forme di allevamento prescelte.</a:t>
            </a:r>
          </a:p>
        </p:txBody>
      </p:sp>
      <p:pic>
        <p:nvPicPr>
          <p:cNvPr id="163" name="Immagine 2" descr="Immagin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0274" y="1329429"/>
            <a:ext cx="3683594" cy="391626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" name="Immagine 6" descr="Immagin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646" y="5252448"/>
            <a:ext cx="9157763" cy="1606841"/>
          </a:xfrm>
          <a:prstGeom prst="rect">
            <a:avLst/>
          </a:prstGeom>
          <a:ln w="12700">
            <a:miter lim="400000"/>
          </a:ln>
        </p:spPr>
      </p:pic>
      <p:pic>
        <p:nvPicPr>
          <p:cNvPr id="166" name="Immagine 6" descr="Immagin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824" y="0"/>
            <a:ext cx="9157763" cy="1462281"/>
          </a:xfrm>
          <a:prstGeom prst="rect">
            <a:avLst/>
          </a:prstGeom>
          <a:ln w="12700">
            <a:miter lim="400000"/>
          </a:ln>
        </p:spPr>
      </p:pic>
      <p:sp>
        <p:nvSpPr>
          <p:cNvPr id="167" name="Titolo 7"/>
          <p:cNvSpPr txBox="1">
            <a:spLocks noGrp="1"/>
          </p:cNvSpPr>
          <p:nvPr>
            <p:ph type="ctrTitle"/>
          </p:nvPr>
        </p:nvSpPr>
        <p:spPr>
          <a:xfrm>
            <a:off x="837180" y="-2669799"/>
            <a:ext cx="6858001" cy="2387601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8" name="Sottotitolo 9"/>
          <p:cNvSpPr txBox="1">
            <a:spLocks noGrp="1"/>
          </p:cNvSpPr>
          <p:nvPr>
            <p:ph type="subTitle" idx="1"/>
          </p:nvPr>
        </p:nvSpPr>
        <p:spPr>
          <a:xfrm>
            <a:off x="936572" y="1889449"/>
            <a:ext cx="7270854" cy="3597711"/>
          </a:xfrm>
          <a:prstGeom prst="rect">
            <a:avLst/>
          </a:prstGeom>
        </p:spPr>
        <p:txBody>
          <a:bodyPr/>
          <a:lstStyle/>
          <a:p>
            <a:pPr algn="just">
              <a:defRPr sz="1400"/>
            </a:pPr>
            <a:r>
              <a:t>Sicuramente </a:t>
            </a:r>
            <a:r>
              <a:rPr b="1"/>
              <a:t>da preferire è l'irrigazione localizzata</a:t>
            </a:r>
            <a:r>
              <a:t>, che offre la possibilità di intervenire in alcune fasi biologicamente critiche per le piante (fioritura, allegagione, indurimento del nocciolo), consentendo una significativa riduzione, di circa il 25-30%, nel consumo di acqua; inoltre permette una distribuzione dell'acqua più uniforme nel tempo.</a:t>
            </a:r>
          </a:p>
          <a:p>
            <a:pPr algn="just">
              <a:defRPr sz="1400"/>
            </a:pPr>
            <a:r>
              <a:t>Quindi, </a:t>
            </a:r>
            <a:r>
              <a:rPr b="1"/>
              <a:t>le fasi critiche in cui è opportuno evitare lo stress idrico sono la fioritura, l'allegagione, l'accrescimento dei frutti</a:t>
            </a:r>
            <a:r>
              <a:t>, seguendo le curve di inolizione (accumulo di sostanze grasse).</a:t>
            </a:r>
          </a:p>
        </p:txBody>
      </p: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0" name="Immagine 6" descr="Immagin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646" y="5252448"/>
            <a:ext cx="9157763" cy="1606841"/>
          </a:xfrm>
          <a:prstGeom prst="rect">
            <a:avLst/>
          </a:prstGeom>
          <a:ln w="12700">
            <a:miter lim="400000"/>
          </a:ln>
        </p:spPr>
      </p:pic>
      <p:pic>
        <p:nvPicPr>
          <p:cNvPr id="171" name="Immagine 6" descr="Immagin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824" y="0"/>
            <a:ext cx="9157763" cy="1462281"/>
          </a:xfrm>
          <a:prstGeom prst="rect">
            <a:avLst/>
          </a:prstGeom>
          <a:ln w="12700">
            <a:miter lim="400000"/>
          </a:ln>
        </p:spPr>
      </p:pic>
      <p:sp>
        <p:nvSpPr>
          <p:cNvPr id="172" name="Titolo 7"/>
          <p:cNvSpPr txBox="1">
            <a:spLocks noGrp="1"/>
          </p:cNvSpPr>
          <p:nvPr>
            <p:ph type="ctrTitle"/>
          </p:nvPr>
        </p:nvSpPr>
        <p:spPr>
          <a:xfrm>
            <a:off x="837180" y="-2669799"/>
            <a:ext cx="6858001" cy="2387601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73" name="Sottotitolo 9"/>
          <p:cNvSpPr txBox="1">
            <a:spLocks noGrp="1"/>
          </p:cNvSpPr>
          <p:nvPr>
            <p:ph type="subTitle" idx="1"/>
          </p:nvPr>
        </p:nvSpPr>
        <p:spPr>
          <a:xfrm>
            <a:off x="936572" y="3334446"/>
            <a:ext cx="7270854" cy="3590066"/>
          </a:xfrm>
          <a:prstGeom prst="rect">
            <a:avLst/>
          </a:prstGeom>
        </p:spPr>
        <p:txBody>
          <a:bodyPr/>
          <a:lstStyle/>
          <a:p>
            <a:pPr algn="just">
              <a:defRPr>
                <a:solidFill>
                  <a:srgbClr val="0063BF"/>
                </a:solidFill>
              </a:defRPr>
            </a:pPr>
            <a:r>
              <a:t>La potatura</a:t>
            </a:r>
          </a:p>
          <a:p>
            <a:pPr algn="just">
              <a:defRPr sz="1400"/>
            </a:pPr>
            <a:r>
              <a:t>La potatura, insieme alla raccolta, </a:t>
            </a:r>
            <a:r>
              <a:rPr b="1"/>
              <a:t>è la pratica più costosa nella gestione dell'oliveto</a:t>
            </a:r>
            <a:r>
              <a:t>. Essa è essenziale per ottenere la massima efficienza fotosintetica della chioma e va oculatamente realizzata in modo da bilanciare l'attività vegetativa e produttiva ea massimizzare la fruttificazione.</a:t>
            </a:r>
            <a:endParaRPr>
              <a:solidFill>
                <a:srgbClr val="0063BF"/>
              </a:solidFill>
            </a:endParaRPr>
          </a:p>
          <a:p>
            <a:pPr algn="just">
              <a:defRPr sz="1400"/>
            </a:pPr>
            <a:r>
              <a:t>La potatura deve essere gestita razionalmente ed è basata sul sistema di raccolta. Anche importante è valutare il portamento della cultivar, la vigoria, il tipo di gemme e rami (misti), la rusticità e, quindi, la sensibilità agli attacchi parassitari.</a:t>
            </a:r>
          </a:p>
        </p:txBody>
      </p:sp>
      <p:pic>
        <p:nvPicPr>
          <p:cNvPr id="174" name="Immagine 2" descr="Immagine 2"/>
          <p:cNvPicPr>
            <a:picLocks noChangeAspect="1"/>
          </p:cNvPicPr>
          <p:nvPr/>
        </p:nvPicPr>
        <p:blipFill>
          <a:blip r:embed="rId4"/>
          <a:srcRect t="23364" r="104" b="16589"/>
          <a:stretch>
            <a:fillRect/>
          </a:stretch>
        </p:blipFill>
        <p:spPr>
          <a:xfrm>
            <a:off x="955686" y="1374428"/>
            <a:ext cx="7233346" cy="195477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6" name="Immagine 6" descr="Immagin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646" y="5252448"/>
            <a:ext cx="9157763" cy="1606841"/>
          </a:xfrm>
          <a:prstGeom prst="rect">
            <a:avLst/>
          </a:prstGeom>
          <a:ln w="12700">
            <a:miter lim="400000"/>
          </a:ln>
        </p:spPr>
      </p:pic>
      <p:pic>
        <p:nvPicPr>
          <p:cNvPr id="177" name="Immagine 6" descr="Immagin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824" y="0"/>
            <a:ext cx="9157763" cy="1462281"/>
          </a:xfrm>
          <a:prstGeom prst="rect">
            <a:avLst/>
          </a:prstGeom>
          <a:ln w="12700">
            <a:miter lim="400000"/>
          </a:ln>
        </p:spPr>
      </p:pic>
      <p:sp>
        <p:nvSpPr>
          <p:cNvPr id="178" name="Titolo 7"/>
          <p:cNvSpPr txBox="1">
            <a:spLocks noGrp="1"/>
          </p:cNvSpPr>
          <p:nvPr>
            <p:ph type="ctrTitle"/>
          </p:nvPr>
        </p:nvSpPr>
        <p:spPr>
          <a:xfrm>
            <a:off x="837180" y="-2669799"/>
            <a:ext cx="6858001" cy="2387601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79" name="Sottotitolo 9"/>
          <p:cNvSpPr txBox="1">
            <a:spLocks noGrp="1"/>
          </p:cNvSpPr>
          <p:nvPr>
            <p:ph type="subTitle" sz="half" idx="1"/>
          </p:nvPr>
        </p:nvSpPr>
        <p:spPr>
          <a:xfrm>
            <a:off x="4568176" y="1316037"/>
            <a:ext cx="3639251" cy="5608475"/>
          </a:xfrm>
          <a:prstGeom prst="rect">
            <a:avLst/>
          </a:prstGeom>
        </p:spPr>
        <p:txBody>
          <a:bodyPr/>
          <a:lstStyle/>
          <a:p>
            <a:pPr algn="just">
              <a:defRPr sz="1400"/>
            </a:pPr>
            <a:r>
              <a:t>Chiome dense e con difficile penetrazione di luce e aria favoriscono la presenza di parassiti a causa dell'elevata umidità relativa, mentre </a:t>
            </a:r>
            <a:r>
              <a:rPr b="1"/>
              <a:t>chiome ben aerate riducono considerevolmente l'attacco di patogeni.</a:t>
            </a:r>
          </a:p>
          <a:p>
            <a:pPr algn="just">
              <a:defRPr sz="1400"/>
            </a:pPr>
            <a:r>
              <a:t>Nella potatura di allevamento il primo obiettivo è quello di progettare l'impalcatura, fornendo una struttura che garantisca la corretta illuminazione della chioma e la massima intercettazione ai fini fotosintetici della luce (massimizzando il LAI, indice di area fogliare), una buona circolazione dell'aria e la migliore disposizione dei germogli fruttiferi per facilitare la raccolta.</a:t>
            </a:r>
          </a:p>
          <a:p>
            <a:pPr algn="just">
              <a:defRPr sz="1400"/>
            </a:pPr>
            <a:r>
              <a:t>Nella fase di produzione la potatura si limiterà all'eliminazione dei germogli non idonei, bilanciando la crescita volumetrica con l'equilibrio vegeto-produttivo degli alberi.</a:t>
            </a:r>
          </a:p>
        </p:txBody>
      </p:sp>
      <p:pic>
        <p:nvPicPr>
          <p:cNvPr id="180" name="Immagine 3" descr="Immagin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2046" y="1380672"/>
            <a:ext cx="3599494" cy="327094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" name="Immagine 6" descr="Immagin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646" y="5252448"/>
            <a:ext cx="9157763" cy="1606841"/>
          </a:xfrm>
          <a:prstGeom prst="rect">
            <a:avLst/>
          </a:prstGeom>
          <a:ln w="12700">
            <a:miter lim="400000"/>
          </a:ln>
        </p:spPr>
      </p:pic>
      <p:pic>
        <p:nvPicPr>
          <p:cNvPr id="183" name="Immagine 6" descr="Immagin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824" y="0"/>
            <a:ext cx="9157763" cy="1462281"/>
          </a:xfrm>
          <a:prstGeom prst="rect">
            <a:avLst/>
          </a:prstGeom>
          <a:ln w="12700">
            <a:miter lim="400000"/>
          </a:ln>
        </p:spPr>
      </p:pic>
      <p:sp>
        <p:nvSpPr>
          <p:cNvPr id="184" name="Titolo 7"/>
          <p:cNvSpPr txBox="1">
            <a:spLocks noGrp="1"/>
          </p:cNvSpPr>
          <p:nvPr>
            <p:ph type="ctrTitle"/>
          </p:nvPr>
        </p:nvSpPr>
        <p:spPr>
          <a:xfrm>
            <a:off x="837180" y="-2669799"/>
            <a:ext cx="6858001" cy="2387601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5" name="Sottotitolo 9"/>
          <p:cNvSpPr txBox="1">
            <a:spLocks noGrp="1"/>
          </p:cNvSpPr>
          <p:nvPr>
            <p:ph type="subTitle" sz="half" idx="1"/>
          </p:nvPr>
        </p:nvSpPr>
        <p:spPr>
          <a:xfrm>
            <a:off x="5317433" y="1316037"/>
            <a:ext cx="2889993" cy="4782763"/>
          </a:xfrm>
          <a:prstGeom prst="rect">
            <a:avLst/>
          </a:prstGeom>
        </p:spPr>
        <p:txBody>
          <a:bodyPr/>
          <a:lstStyle/>
          <a:p>
            <a:pPr algn="just">
              <a:defRPr sz="1400"/>
            </a:pPr>
            <a:r>
              <a:t>La potatura va compiuta con costanza al fine di ridurre o non consentire la alternanza di produzione (a meno di scelte gestionali diverse) e di norma va effettuata annualmente in modo leggero per permettere alla pianta di costruire riserve energetiche ed evitare squilibri.</a:t>
            </a:r>
          </a:p>
          <a:p>
            <a:pPr algn="just">
              <a:defRPr sz="1400"/>
            </a:pPr>
            <a:r>
              <a:t>Eliminando, infatti, porzioni importanti di chioma la pianta risponderà con importanti emissioni di succhioni alterando il quadro ormonale a discapito della produzione.</a:t>
            </a:r>
          </a:p>
        </p:txBody>
      </p:sp>
      <p:pic>
        <p:nvPicPr>
          <p:cNvPr id="186" name="Immagine 3" descr="Immagine 3"/>
          <p:cNvPicPr>
            <a:picLocks noChangeAspect="1"/>
          </p:cNvPicPr>
          <p:nvPr/>
        </p:nvPicPr>
        <p:blipFill>
          <a:blip r:embed="rId4"/>
          <a:srcRect l="1914" r="27869" b="224"/>
          <a:stretch>
            <a:fillRect/>
          </a:stretch>
        </p:blipFill>
        <p:spPr>
          <a:xfrm>
            <a:off x="946320" y="1319519"/>
            <a:ext cx="4256130" cy="340854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3" name="Immagine 6" descr="Immagin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646" y="5252448"/>
            <a:ext cx="9157763" cy="1606841"/>
          </a:xfrm>
          <a:prstGeom prst="rect">
            <a:avLst/>
          </a:prstGeom>
          <a:ln w="12700">
            <a:miter lim="400000"/>
          </a:ln>
        </p:spPr>
      </p:pic>
      <p:pic>
        <p:nvPicPr>
          <p:cNvPr id="194" name="Immagine 6" descr="Immagin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824" y="0"/>
            <a:ext cx="9157763" cy="1462281"/>
          </a:xfrm>
          <a:prstGeom prst="rect">
            <a:avLst/>
          </a:prstGeom>
          <a:ln w="12700">
            <a:miter lim="400000"/>
          </a:ln>
        </p:spPr>
      </p:pic>
      <p:sp>
        <p:nvSpPr>
          <p:cNvPr id="195" name="Titolo 7"/>
          <p:cNvSpPr txBox="1">
            <a:spLocks noGrp="1"/>
          </p:cNvSpPr>
          <p:nvPr>
            <p:ph type="ctrTitle"/>
          </p:nvPr>
        </p:nvSpPr>
        <p:spPr>
          <a:xfrm>
            <a:off x="837180" y="-2669799"/>
            <a:ext cx="6858001" cy="2387601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96" name="Sottotitolo 9"/>
          <p:cNvSpPr txBox="1">
            <a:spLocks noGrp="1"/>
          </p:cNvSpPr>
          <p:nvPr>
            <p:ph type="subTitle" sz="half" idx="1"/>
          </p:nvPr>
        </p:nvSpPr>
        <p:spPr>
          <a:xfrm>
            <a:off x="925103" y="4083703"/>
            <a:ext cx="7293793" cy="2366789"/>
          </a:xfrm>
          <a:prstGeom prst="rect">
            <a:avLst/>
          </a:prstGeom>
        </p:spPr>
        <p:txBody>
          <a:bodyPr/>
          <a:lstStyle/>
          <a:p>
            <a:pPr algn="just">
              <a:defRPr sz="1400"/>
            </a:pPr>
            <a:r>
              <a:rPr b="1" dirty="0"/>
              <a:t>La </a:t>
            </a:r>
            <a:r>
              <a:rPr b="1" dirty="0" err="1"/>
              <a:t>potatura</a:t>
            </a:r>
            <a:r>
              <a:rPr b="1" dirty="0"/>
              <a:t> </a:t>
            </a:r>
            <a:r>
              <a:rPr b="1" dirty="0" err="1"/>
              <a:t>va</a:t>
            </a:r>
            <a:r>
              <a:rPr b="1" dirty="0"/>
              <a:t> sempre </a:t>
            </a:r>
            <a:r>
              <a:rPr b="1" dirty="0" err="1"/>
              <a:t>gestita</a:t>
            </a:r>
            <a:r>
              <a:rPr b="1" dirty="0"/>
              <a:t> in </a:t>
            </a:r>
            <a:r>
              <a:rPr b="1" dirty="0" err="1"/>
              <a:t>funzione</a:t>
            </a:r>
            <a:r>
              <a:rPr b="1" dirty="0"/>
              <a:t> </a:t>
            </a:r>
            <a:r>
              <a:rPr b="1" dirty="0" err="1"/>
              <a:t>della</a:t>
            </a:r>
            <a:r>
              <a:rPr b="1" dirty="0"/>
              <a:t> forma di </a:t>
            </a:r>
            <a:r>
              <a:rPr b="1" dirty="0" err="1"/>
              <a:t>allevamento</a:t>
            </a:r>
            <a:r>
              <a:rPr b="1" dirty="0"/>
              <a:t> e del </a:t>
            </a:r>
            <a:r>
              <a:rPr b="1" dirty="0" err="1"/>
              <a:t>metodo</a:t>
            </a:r>
            <a:r>
              <a:rPr b="1" dirty="0"/>
              <a:t> </a:t>
            </a:r>
            <a:r>
              <a:rPr b="1" dirty="0" err="1"/>
              <a:t>utilizzato</a:t>
            </a:r>
            <a:r>
              <a:rPr b="1" dirty="0"/>
              <a:t> per la </a:t>
            </a:r>
            <a:r>
              <a:rPr b="1" dirty="0" err="1"/>
              <a:t>raccolta</a:t>
            </a:r>
            <a:r>
              <a:rPr dirty="0"/>
              <a:t>.</a:t>
            </a:r>
          </a:p>
          <a:p>
            <a:pPr algn="just">
              <a:defRPr sz="1400"/>
            </a:pPr>
            <a:r>
              <a:rPr dirty="0" err="1"/>
              <a:t>Qualora</a:t>
            </a:r>
            <a:r>
              <a:rPr dirty="0"/>
              <a:t> </a:t>
            </a:r>
            <a:r>
              <a:rPr dirty="0" err="1"/>
              <a:t>sia</a:t>
            </a:r>
            <a:r>
              <a:rPr dirty="0"/>
              <a:t> </a:t>
            </a:r>
            <a:r>
              <a:rPr dirty="0" err="1"/>
              <a:t>necessario</a:t>
            </a:r>
            <a:r>
              <a:rPr dirty="0"/>
              <a:t> </a:t>
            </a:r>
            <a:r>
              <a:rPr dirty="0" err="1"/>
              <a:t>effettuare</a:t>
            </a:r>
            <a:r>
              <a:rPr dirty="0"/>
              <a:t> </a:t>
            </a:r>
            <a:r>
              <a:rPr dirty="0" err="1"/>
              <a:t>grossi</a:t>
            </a:r>
            <a:r>
              <a:rPr dirty="0"/>
              <a:t> </a:t>
            </a:r>
            <a:r>
              <a:rPr dirty="0" err="1"/>
              <a:t>tagli</a:t>
            </a:r>
            <a:r>
              <a:rPr dirty="0"/>
              <a:t> </a:t>
            </a:r>
            <a:r>
              <a:rPr dirty="0" err="1"/>
              <a:t>è</a:t>
            </a:r>
            <a:r>
              <a:rPr dirty="0"/>
              <a:t> </a:t>
            </a:r>
            <a:r>
              <a:rPr dirty="0" err="1"/>
              <a:t>opportuno</a:t>
            </a:r>
            <a:r>
              <a:rPr dirty="0"/>
              <a:t> </a:t>
            </a:r>
            <a:r>
              <a:rPr dirty="0" err="1"/>
              <a:t>procedere</a:t>
            </a:r>
            <a:r>
              <a:rPr dirty="0"/>
              <a:t> </a:t>
            </a:r>
            <a:r>
              <a:rPr dirty="0" err="1"/>
              <a:t>alla</a:t>
            </a:r>
            <a:r>
              <a:rPr dirty="0"/>
              <a:t> </a:t>
            </a:r>
            <a:r>
              <a:rPr dirty="0" err="1"/>
              <a:t>protezione</a:t>
            </a:r>
            <a:r>
              <a:rPr dirty="0"/>
              <a:t> </a:t>
            </a:r>
            <a:r>
              <a:rPr dirty="0" err="1"/>
              <a:t>degli</a:t>
            </a:r>
            <a:r>
              <a:rPr dirty="0"/>
              <a:t> </a:t>
            </a:r>
            <a:r>
              <a:rPr dirty="0" err="1"/>
              <a:t>stessi</a:t>
            </a:r>
            <a:r>
              <a:rPr dirty="0"/>
              <a:t> </a:t>
            </a:r>
            <a:r>
              <a:rPr dirty="0" err="1"/>
              <a:t>onde</a:t>
            </a:r>
            <a:r>
              <a:rPr dirty="0"/>
              <a:t> </a:t>
            </a:r>
            <a:r>
              <a:rPr dirty="0" err="1"/>
              <a:t>evitare</a:t>
            </a:r>
            <a:r>
              <a:rPr dirty="0"/>
              <a:t> </a:t>
            </a:r>
            <a:r>
              <a:rPr dirty="0" err="1"/>
              <a:t>malattie</a:t>
            </a:r>
            <a:r>
              <a:rPr dirty="0"/>
              <a:t> da </a:t>
            </a:r>
            <a:r>
              <a:rPr dirty="0" err="1"/>
              <a:t>funghi</a:t>
            </a:r>
            <a:r>
              <a:rPr dirty="0"/>
              <a:t> o </a:t>
            </a:r>
            <a:r>
              <a:rPr dirty="0" err="1"/>
              <a:t>altri</a:t>
            </a:r>
            <a:r>
              <a:rPr dirty="0"/>
              <a:t> </a:t>
            </a:r>
            <a:r>
              <a:rPr dirty="0" err="1"/>
              <a:t>parassiti</a:t>
            </a:r>
            <a:r>
              <a:rPr dirty="0"/>
              <a:t>. </a:t>
            </a:r>
            <a:r>
              <a:rPr dirty="0" err="1"/>
              <a:t>È</a:t>
            </a:r>
            <a:r>
              <a:rPr dirty="0"/>
              <a:t> utile, </a:t>
            </a:r>
            <a:r>
              <a:rPr dirty="0" err="1"/>
              <a:t>altresì</a:t>
            </a:r>
            <a:r>
              <a:rPr dirty="0"/>
              <a:t>, </a:t>
            </a:r>
            <a:r>
              <a:rPr dirty="0" err="1"/>
              <a:t>disinfettare</a:t>
            </a:r>
            <a:r>
              <a:rPr dirty="0"/>
              <a:t> </a:t>
            </a:r>
            <a:r>
              <a:rPr dirty="0" err="1"/>
              <a:t>gli</a:t>
            </a:r>
            <a:r>
              <a:rPr dirty="0"/>
              <a:t> </a:t>
            </a:r>
            <a:r>
              <a:rPr dirty="0" err="1"/>
              <a:t>attrezzi</a:t>
            </a:r>
            <a:r>
              <a:rPr dirty="0"/>
              <a:t> con </a:t>
            </a:r>
            <a:r>
              <a:rPr dirty="0" err="1"/>
              <a:t>soluzioni</a:t>
            </a:r>
            <a:r>
              <a:rPr dirty="0"/>
              <a:t> a base di </a:t>
            </a:r>
            <a:r>
              <a:rPr dirty="0" err="1"/>
              <a:t>sali</a:t>
            </a:r>
            <a:r>
              <a:rPr dirty="0"/>
              <a:t> </a:t>
            </a:r>
            <a:r>
              <a:rPr dirty="0" err="1"/>
              <a:t>quaternari</a:t>
            </a:r>
            <a:r>
              <a:rPr dirty="0"/>
              <a:t> di </a:t>
            </a:r>
            <a:r>
              <a:rPr dirty="0" err="1"/>
              <a:t>ammonio</a:t>
            </a:r>
            <a:r>
              <a:rPr dirty="0"/>
              <a:t> o </a:t>
            </a:r>
            <a:r>
              <a:rPr dirty="0" err="1"/>
              <a:t>ipoclorito</a:t>
            </a:r>
            <a:r>
              <a:rPr dirty="0"/>
              <a:t> di sodio.</a:t>
            </a:r>
          </a:p>
        </p:txBody>
      </p:sp>
      <p:pic>
        <p:nvPicPr>
          <p:cNvPr id="197" name="Immagine 2" descr="Immagin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91805" y="1272750"/>
            <a:ext cx="4822772" cy="269930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9" name="Immagine 6" descr="Immagin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646" y="5252448"/>
            <a:ext cx="9157763" cy="1606841"/>
          </a:xfrm>
          <a:prstGeom prst="rect">
            <a:avLst/>
          </a:prstGeom>
          <a:ln w="12700">
            <a:miter lim="400000"/>
          </a:ln>
        </p:spPr>
      </p:pic>
      <p:pic>
        <p:nvPicPr>
          <p:cNvPr id="200" name="Immagine 6" descr="Immagin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824" y="0"/>
            <a:ext cx="9157763" cy="1462281"/>
          </a:xfrm>
          <a:prstGeom prst="rect">
            <a:avLst/>
          </a:prstGeom>
          <a:ln w="12700">
            <a:miter lim="400000"/>
          </a:ln>
        </p:spPr>
      </p:pic>
      <p:sp>
        <p:nvSpPr>
          <p:cNvPr id="201" name="Titolo 7"/>
          <p:cNvSpPr txBox="1">
            <a:spLocks noGrp="1"/>
          </p:cNvSpPr>
          <p:nvPr>
            <p:ph type="ctrTitle"/>
          </p:nvPr>
        </p:nvSpPr>
        <p:spPr>
          <a:xfrm>
            <a:off x="837180" y="-2669799"/>
            <a:ext cx="6858001" cy="2387601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02" name="Sottotitolo 9"/>
          <p:cNvSpPr txBox="1">
            <a:spLocks noGrp="1"/>
          </p:cNvSpPr>
          <p:nvPr>
            <p:ph type="subTitle" sz="half" idx="1"/>
          </p:nvPr>
        </p:nvSpPr>
        <p:spPr>
          <a:xfrm>
            <a:off x="5928309" y="1278464"/>
            <a:ext cx="2293645" cy="5814903"/>
          </a:xfrm>
          <a:prstGeom prst="rect">
            <a:avLst/>
          </a:prstGeom>
        </p:spPr>
        <p:txBody>
          <a:bodyPr/>
          <a:lstStyle/>
          <a:p>
            <a:pPr algn="just">
              <a:defRPr>
                <a:solidFill>
                  <a:srgbClr val="0063BF"/>
                </a:solidFill>
              </a:defRPr>
            </a:pPr>
            <a:r>
              <a:rPr dirty="0"/>
              <a:t>La </a:t>
            </a:r>
            <a:r>
              <a:rPr dirty="0" err="1"/>
              <a:t>raccolta</a:t>
            </a:r>
            <a:endParaRPr dirty="0"/>
          </a:p>
          <a:p>
            <a:pPr algn="just">
              <a:defRPr sz="1400"/>
            </a:pPr>
            <a:r>
              <a:rPr dirty="0" err="1"/>
              <a:t>Va</a:t>
            </a:r>
            <a:r>
              <a:rPr dirty="0"/>
              <a:t> sempre </a:t>
            </a:r>
            <a:r>
              <a:rPr dirty="0" err="1"/>
              <a:t>eseguita</a:t>
            </a:r>
            <a:r>
              <a:rPr dirty="0"/>
              <a:t> con </a:t>
            </a:r>
            <a:r>
              <a:rPr b="1" dirty="0" err="1"/>
              <a:t>attrezzature</a:t>
            </a:r>
            <a:r>
              <a:rPr b="1" dirty="0"/>
              <a:t> </a:t>
            </a:r>
            <a:r>
              <a:rPr b="1" dirty="0" err="1"/>
              <a:t>adeguate</a:t>
            </a:r>
            <a:r>
              <a:rPr b="1" dirty="0"/>
              <a:t> </a:t>
            </a:r>
            <a:r>
              <a:rPr dirty="0"/>
              <a:t>al </a:t>
            </a:r>
            <a:r>
              <a:rPr dirty="0" err="1"/>
              <a:t>sesto</a:t>
            </a:r>
            <a:r>
              <a:rPr dirty="0"/>
              <a:t> </a:t>
            </a:r>
            <a:r>
              <a:rPr dirty="0" err="1"/>
              <a:t>d’impianto</a:t>
            </a:r>
            <a:r>
              <a:rPr dirty="0"/>
              <a:t> e </a:t>
            </a:r>
            <a:r>
              <a:rPr dirty="0" err="1"/>
              <a:t>alla</a:t>
            </a:r>
            <a:r>
              <a:rPr dirty="0"/>
              <a:t> forma di </a:t>
            </a:r>
            <a:r>
              <a:rPr dirty="0" err="1"/>
              <a:t>allevamento</a:t>
            </a:r>
            <a:r>
              <a:rPr dirty="0"/>
              <a:t> e </a:t>
            </a:r>
            <a:r>
              <a:rPr dirty="0" err="1"/>
              <a:t>alla</a:t>
            </a:r>
            <a:r>
              <a:rPr dirty="0"/>
              <a:t> </a:t>
            </a:r>
            <a:r>
              <a:rPr dirty="0" err="1"/>
              <a:t>destinazione</a:t>
            </a:r>
            <a:r>
              <a:rPr dirty="0"/>
              <a:t> </a:t>
            </a:r>
            <a:r>
              <a:rPr dirty="0" err="1"/>
              <a:t>delle</a:t>
            </a:r>
            <a:r>
              <a:rPr dirty="0"/>
              <a:t> drupe (da tavola o da olio).</a:t>
            </a:r>
          </a:p>
          <a:p>
            <a:pPr algn="just">
              <a:defRPr sz="1400"/>
            </a:pPr>
            <a:r>
              <a:rPr dirty="0"/>
              <a:t>Essa </a:t>
            </a:r>
            <a:r>
              <a:rPr dirty="0" err="1"/>
              <a:t>deve</a:t>
            </a:r>
            <a:r>
              <a:rPr dirty="0"/>
              <a:t> </a:t>
            </a:r>
            <a:r>
              <a:rPr dirty="0" err="1"/>
              <a:t>compromettere</a:t>
            </a:r>
            <a:r>
              <a:rPr dirty="0"/>
              <a:t> il </a:t>
            </a:r>
            <a:r>
              <a:rPr dirty="0" err="1"/>
              <a:t>meno</a:t>
            </a:r>
            <a:r>
              <a:rPr dirty="0"/>
              <a:t> </a:t>
            </a:r>
            <a:r>
              <a:rPr dirty="0" err="1"/>
              <a:t>possibile</a:t>
            </a:r>
            <a:r>
              <a:rPr dirty="0"/>
              <a:t> </a:t>
            </a:r>
            <a:r>
              <a:rPr dirty="0" err="1"/>
              <a:t>l’integrità</a:t>
            </a:r>
            <a:r>
              <a:rPr dirty="0"/>
              <a:t> </a:t>
            </a:r>
            <a:r>
              <a:rPr dirty="0" err="1"/>
              <a:t>delle</a:t>
            </a:r>
            <a:r>
              <a:rPr dirty="0"/>
              <a:t> drupe (non solo </a:t>
            </a:r>
            <a:r>
              <a:rPr dirty="0" err="1"/>
              <a:t>quella</a:t>
            </a:r>
            <a:r>
              <a:rPr dirty="0"/>
              <a:t> </a:t>
            </a:r>
            <a:r>
              <a:rPr dirty="0" err="1"/>
              <a:t>apparente</a:t>
            </a:r>
            <a:r>
              <a:rPr dirty="0"/>
              <a:t>), </a:t>
            </a:r>
            <a:r>
              <a:rPr dirty="0" err="1"/>
              <a:t>infatti</a:t>
            </a:r>
            <a:r>
              <a:rPr dirty="0"/>
              <a:t> </a:t>
            </a:r>
            <a:r>
              <a:rPr dirty="0" err="1"/>
              <a:t>ogni</a:t>
            </a:r>
            <a:r>
              <a:rPr dirty="0"/>
              <a:t> </a:t>
            </a:r>
            <a:r>
              <a:rPr dirty="0" err="1"/>
              <a:t>colpo</a:t>
            </a:r>
            <a:r>
              <a:rPr dirty="0"/>
              <a:t> </a:t>
            </a:r>
            <a:r>
              <a:rPr dirty="0" err="1"/>
              <a:t>ricevuto</a:t>
            </a:r>
            <a:r>
              <a:rPr dirty="0"/>
              <a:t> </a:t>
            </a:r>
            <a:r>
              <a:rPr dirty="0" err="1"/>
              <a:t>dall’endocarpo</a:t>
            </a:r>
            <a:r>
              <a:rPr dirty="0"/>
              <a:t> causa una </a:t>
            </a:r>
            <a:r>
              <a:rPr dirty="0" err="1"/>
              <a:t>rottura</a:t>
            </a:r>
            <a:r>
              <a:rPr dirty="0"/>
              <a:t> </a:t>
            </a:r>
            <a:r>
              <a:rPr dirty="0" err="1"/>
              <a:t>delle</a:t>
            </a:r>
            <a:r>
              <a:rPr dirty="0"/>
              <a:t> </a:t>
            </a:r>
            <a:r>
              <a:rPr dirty="0" err="1"/>
              <a:t>pareti</a:t>
            </a:r>
            <a:r>
              <a:rPr dirty="0"/>
              <a:t> </a:t>
            </a:r>
            <a:r>
              <a:rPr dirty="0" err="1"/>
              <a:t>cellulari</a:t>
            </a:r>
            <a:r>
              <a:rPr dirty="0"/>
              <a:t> e </a:t>
            </a:r>
            <a:r>
              <a:rPr dirty="0" err="1"/>
              <a:t>inficia</a:t>
            </a:r>
            <a:r>
              <a:rPr dirty="0"/>
              <a:t> la </a:t>
            </a:r>
            <a:r>
              <a:rPr dirty="0" err="1"/>
              <a:t>compartimentazione</a:t>
            </a:r>
            <a:r>
              <a:rPr dirty="0"/>
              <a:t> </a:t>
            </a:r>
            <a:r>
              <a:rPr dirty="0" err="1"/>
              <a:t>degli</a:t>
            </a:r>
            <a:r>
              <a:rPr dirty="0"/>
              <a:t> </a:t>
            </a:r>
            <a:r>
              <a:rPr dirty="0" err="1"/>
              <a:t>organuli</a:t>
            </a:r>
            <a:r>
              <a:rPr dirty="0"/>
              <a:t> </a:t>
            </a:r>
            <a:r>
              <a:rPr dirty="0" err="1"/>
              <a:t>che</a:t>
            </a:r>
            <a:r>
              <a:rPr dirty="0"/>
              <a:t> causa </a:t>
            </a:r>
            <a:r>
              <a:rPr dirty="0" err="1"/>
              <a:t>l’attivazione</a:t>
            </a:r>
            <a:r>
              <a:rPr dirty="0"/>
              <a:t> di </a:t>
            </a:r>
            <a:r>
              <a:rPr dirty="0" err="1"/>
              <a:t>enzimi</a:t>
            </a:r>
            <a:r>
              <a:rPr dirty="0"/>
              <a:t> </a:t>
            </a:r>
            <a:r>
              <a:rPr dirty="0" err="1"/>
              <a:t>lipolitici</a:t>
            </a:r>
            <a:r>
              <a:rPr dirty="0"/>
              <a:t> e </a:t>
            </a:r>
            <a:r>
              <a:rPr dirty="0" err="1"/>
              <a:t>reazioni</a:t>
            </a:r>
            <a:r>
              <a:rPr dirty="0"/>
              <a:t> </a:t>
            </a:r>
            <a:r>
              <a:rPr dirty="0" err="1"/>
              <a:t>ossidative</a:t>
            </a:r>
            <a:r>
              <a:rPr dirty="0"/>
              <a:t>.</a:t>
            </a:r>
          </a:p>
        </p:txBody>
      </p:sp>
      <p:pic>
        <p:nvPicPr>
          <p:cNvPr id="203" name="Immagine 6" descr="Immagin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2046" y="1278464"/>
            <a:ext cx="4960390" cy="330716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Immagine 6" descr="Immagin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24" y="5252448"/>
            <a:ext cx="9157763" cy="1606841"/>
          </a:xfrm>
          <a:prstGeom prst="rect">
            <a:avLst/>
          </a:prstGeom>
          <a:ln w="12700">
            <a:miter lim="400000"/>
          </a:ln>
        </p:spPr>
      </p:pic>
      <p:pic>
        <p:nvPicPr>
          <p:cNvPr id="100" name="Immagine 6" descr="Immagin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824" y="0"/>
            <a:ext cx="9157763" cy="1462281"/>
          </a:xfrm>
          <a:prstGeom prst="rect">
            <a:avLst/>
          </a:prstGeom>
          <a:ln w="12700">
            <a:miter lim="400000"/>
          </a:ln>
        </p:spPr>
      </p:pic>
      <p:sp>
        <p:nvSpPr>
          <p:cNvPr id="101" name="Titolo 7"/>
          <p:cNvSpPr txBox="1">
            <a:spLocks noGrp="1"/>
          </p:cNvSpPr>
          <p:nvPr>
            <p:ph type="ctrTitle"/>
          </p:nvPr>
        </p:nvSpPr>
        <p:spPr>
          <a:xfrm>
            <a:off x="837180" y="-2669799"/>
            <a:ext cx="6858001" cy="2387601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02" name="Sottotitolo 9"/>
          <p:cNvSpPr txBox="1">
            <a:spLocks noGrp="1"/>
          </p:cNvSpPr>
          <p:nvPr>
            <p:ph type="subTitle" sz="half" idx="1"/>
          </p:nvPr>
        </p:nvSpPr>
        <p:spPr>
          <a:xfrm>
            <a:off x="1051253" y="1553048"/>
            <a:ext cx="6858001" cy="3368350"/>
          </a:xfrm>
          <a:prstGeom prst="rect">
            <a:avLst/>
          </a:prstGeom>
        </p:spPr>
        <p:txBody>
          <a:bodyPr/>
          <a:lstStyle/>
          <a:p>
            <a:pPr defTabSz="896111">
              <a:lnSpc>
                <a:spcPct val="70000"/>
              </a:lnSpc>
              <a:spcBef>
                <a:spcPts val="900"/>
              </a:spcBef>
              <a:defRPr sz="1764" b="1">
                <a:solidFill>
                  <a:srgbClr val="0063BF"/>
                </a:solidFill>
              </a:defRPr>
            </a:pPr>
            <a:r>
              <a:t>Sommario</a:t>
            </a:r>
          </a:p>
          <a:p>
            <a:pPr defTabSz="896111">
              <a:lnSpc>
                <a:spcPct val="70000"/>
              </a:lnSpc>
              <a:spcBef>
                <a:spcPts val="900"/>
              </a:spcBef>
              <a:defRPr sz="1568"/>
            </a:pPr>
            <a:r>
              <a:t>Premessa</a:t>
            </a:r>
          </a:p>
          <a:p>
            <a:pPr defTabSz="896111">
              <a:lnSpc>
                <a:spcPct val="70000"/>
              </a:lnSpc>
              <a:spcBef>
                <a:spcPts val="900"/>
              </a:spcBef>
              <a:defRPr sz="1568"/>
            </a:pPr>
            <a:r>
              <a:t>Il suolo e la s.o.</a:t>
            </a:r>
          </a:p>
          <a:p>
            <a:pPr defTabSz="896111">
              <a:lnSpc>
                <a:spcPct val="70000"/>
              </a:lnSpc>
              <a:spcBef>
                <a:spcPts val="900"/>
              </a:spcBef>
              <a:defRPr sz="1568"/>
            </a:pPr>
            <a:r>
              <a:t>La nutrizione</a:t>
            </a:r>
          </a:p>
          <a:p>
            <a:pPr defTabSz="896111">
              <a:lnSpc>
                <a:spcPct val="70000"/>
              </a:lnSpc>
              <a:spcBef>
                <a:spcPts val="900"/>
              </a:spcBef>
              <a:defRPr sz="1568"/>
            </a:pPr>
            <a:r>
              <a:t>L’irrigazione e i risvolti nelle caratteristiche dell’olio</a:t>
            </a:r>
          </a:p>
          <a:p>
            <a:pPr defTabSz="896111">
              <a:lnSpc>
                <a:spcPct val="70000"/>
              </a:lnSpc>
              <a:spcBef>
                <a:spcPts val="900"/>
              </a:spcBef>
              <a:defRPr sz="1568"/>
            </a:pPr>
            <a:r>
              <a:t>La potatura</a:t>
            </a:r>
          </a:p>
          <a:p>
            <a:pPr defTabSz="896111">
              <a:lnSpc>
                <a:spcPct val="70000"/>
              </a:lnSpc>
              <a:spcBef>
                <a:spcPts val="900"/>
              </a:spcBef>
              <a:defRPr sz="1568"/>
            </a:pPr>
            <a:r>
              <a:t>La raccolta</a:t>
            </a:r>
          </a:p>
          <a:p>
            <a:pPr defTabSz="896111">
              <a:lnSpc>
                <a:spcPct val="70000"/>
              </a:lnSpc>
              <a:spcBef>
                <a:spcPts val="900"/>
              </a:spcBef>
              <a:defRPr sz="1568"/>
            </a:pPr>
            <a:r>
              <a:t>Dal campo al frantoio</a:t>
            </a:r>
          </a:p>
          <a:p>
            <a:pPr defTabSz="896111">
              <a:lnSpc>
                <a:spcPct val="70000"/>
              </a:lnSpc>
              <a:spcBef>
                <a:spcPts val="900"/>
              </a:spcBef>
              <a:defRPr sz="1568"/>
            </a:pPr>
            <a:r>
              <a:t>Tecniche estrattive</a:t>
            </a:r>
          </a:p>
          <a:p>
            <a:pPr defTabSz="896111">
              <a:lnSpc>
                <a:spcPct val="70000"/>
              </a:lnSpc>
              <a:spcBef>
                <a:spcPts val="900"/>
              </a:spcBef>
              <a:defRPr sz="1568"/>
            </a:pPr>
            <a:r>
              <a:t>La pulizia degli impianti</a:t>
            </a:r>
          </a:p>
          <a:p>
            <a:pPr defTabSz="896111">
              <a:lnSpc>
                <a:spcPct val="70000"/>
              </a:lnSpc>
              <a:spcBef>
                <a:spcPts val="900"/>
              </a:spcBef>
              <a:defRPr sz="1568"/>
            </a:pPr>
            <a:r>
              <a:t>La filtrazione e la conservazione degli oli</a:t>
            </a:r>
          </a:p>
        </p:txBody>
      </p: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" name="Immagine 6" descr="Immagin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646" y="5252448"/>
            <a:ext cx="9157763" cy="1606841"/>
          </a:xfrm>
          <a:prstGeom prst="rect">
            <a:avLst/>
          </a:prstGeom>
          <a:ln w="12700">
            <a:miter lim="400000"/>
          </a:ln>
        </p:spPr>
      </p:pic>
      <p:pic>
        <p:nvPicPr>
          <p:cNvPr id="206" name="Immagine 6" descr="Immagin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824" y="0"/>
            <a:ext cx="9157763" cy="1462281"/>
          </a:xfrm>
          <a:prstGeom prst="rect">
            <a:avLst/>
          </a:prstGeom>
          <a:ln w="12700">
            <a:miter lim="400000"/>
          </a:ln>
        </p:spPr>
      </p:pic>
      <p:sp>
        <p:nvSpPr>
          <p:cNvPr id="207" name="Titolo 7"/>
          <p:cNvSpPr txBox="1">
            <a:spLocks noGrp="1"/>
          </p:cNvSpPr>
          <p:nvPr>
            <p:ph type="ctrTitle"/>
          </p:nvPr>
        </p:nvSpPr>
        <p:spPr>
          <a:xfrm>
            <a:off x="837180" y="-2669799"/>
            <a:ext cx="6858001" cy="2387601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08" name="Sottotitolo 9"/>
          <p:cNvSpPr txBox="1">
            <a:spLocks noGrp="1"/>
          </p:cNvSpPr>
          <p:nvPr>
            <p:ph type="subTitle" sz="quarter" idx="1"/>
          </p:nvPr>
        </p:nvSpPr>
        <p:spPr>
          <a:xfrm>
            <a:off x="5061310" y="1316037"/>
            <a:ext cx="3119358" cy="3827076"/>
          </a:xfrm>
          <a:prstGeom prst="rect">
            <a:avLst/>
          </a:prstGeom>
        </p:spPr>
        <p:txBody>
          <a:bodyPr/>
          <a:lstStyle/>
          <a:p>
            <a:pPr algn="l">
              <a:defRPr>
                <a:solidFill>
                  <a:srgbClr val="0063BF"/>
                </a:solidFill>
              </a:defRPr>
            </a:pPr>
            <a:r>
              <a:rPr dirty="0"/>
              <a:t>Dal campo al </a:t>
            </a:r>
            <a:r>
              <a:rPr dirty="0" err="1"/>
              <a:t>frantoio</a:t>
            </a:r>
            <a:endParaRPr dirty="0"/>
          </a:p>
          <a:p>
            <a:pPr algn="just">
              <a:defRPr sz="1400"/>
            </a:pPr>
            <a:r>
              <a:rPr b="1" dirty="0" err="1"/>
              <a:t>L’intervallo</a:t>
            </a:r>
            <a:r>
              <a:rPr b="1" dirty="0"/>
              <a:t> di tempo </a:t>
            </a:r>
            <a:r>
              <a:rPr b="1" dirty="0" err="1"/>
              <a:t>che</a:t>
            </a:r>
            <a:r>
              <a:rPr b="1" dirty="0"/>
              <a:t> </a:t>
            </a:r>
            <a:r>
              <a:rPr b="1" dirty="0" err="1"/>
              <a:t>intercorre</a:t>
            </a:r>
            <a:r>
              <a:rPr b="1" dirty="0"/>
              <a:t> </a:t>
            </a:r>
            <a:r>
              <a:rPr b="1" dirty="0" err="1"/>
              <a:t>dalla</a:t>
            </a:r>
            <a:r>
              <a:rPr b="1" dirty="0"/>
              <a:t> </a:t>
            </a:r>
            <a:r>
              <a:rPr b="1" dirty="0" err="1"/>
              <a:t>raccolta</a:t>
            </a:r>
            <a:r>
              <a:rPr b="1" dirty="0"/>
              <a:t> al </a:t>
            </a:r>
            <a:r>
              <a:rPr b="1" dirty="0" err="1"/>
              <a:t>trasferimento</a:t>
            </a:r>
            <a:r>
              <a:rPr b="1" dirty="0"/>
              <a:t> in </a:t>
            </a:r>
            <a:r>
              <a:rPr b="1" dirty="0" err="1"/>
              <a:t>frantoio</a:t>
            </a:r>
            <a:r>
              <a:rPr b="1" dirty="0"/>
              <a:t> </a:t>
            </a:r>
            <a:r>
              <a:rPr b="1" dirty="0" err="1"/>
              <a:t>deve</a:t>
            </a:r>
            <a:r>
              <a:rPr b="1" dirty="0"/>
              <a:t> </a:t>
            </a:r>
            <a:r>
              <a:rPr b="1" dirty="0" err="1"/>
              <a:t>essere</a:t>
            </a:r>
            <a:r>
              <a:rPr b="1" dirty="0"/>
              <a:t> il </a:t>
            </a:r>
            <a:r>
              <a:rPr b="1" dirty="0" err="1"/>
              <a:t>più</a:t>
            </a:r>
            <a:r>
              <a:rPr b="1" dirty="0"/>
              <a:t> breve </a:t>
            </a:r>
            <a:r>
              <a:rPr b="1" dirty="0" err="1"/>
              <a:t>possibile</a:t>
            </a:r>
            <a:r>
              <a:rPr dirty="0"/>
              <a:t>. </a:t>
            </a:r>
            <a:r>
              <a:rPr dirty="0" err="1"/>
              <a:t>Inoltre</a:t>
            </a:r>
            <a:r>
              <a:rPr dirty="0"/>
              <a:t> </a:t>
            </a:r>
            <a:r>
              <a:rPr dirty="0" err="1"/>
              <a:t>è</a:t>
            </a:r>
            <a:r>
              <a:rPr dirty="0"/>
              <a:t> </a:t>
            </a:r>
            <a:r>
              <a:rPr dirty="0" err="1"/>
              <a:t>importante</a:t>
            </a:r>
            <a:r>
              <a:rPr dirty="0"/>
              <a:t> </a:t>
            </a:r>
            <a:r>
              <a:rPr dirty="0" err="1"/>
              <a:t>raccogliere</a:t>
            </a:r>
            <a:r>
              <a:rPr dirty="0"/>
              <a:t> </a:t>
            </a:r>
            <a:r>
              <a:rPr dirty="0" err="1"/>
              <a:t>nelle</a:t>
            </a:r>
            <a:r>
              <a:rPr dirty="0"/>
              <a:t> ore </a:t>
            </a:r>
            <a:r>
              <a:rPr dirty="0" err="1"/>
              <a:t>più</a:t>
            </a:r>
            <a:r>
              <a:rPr dirty="0"/>
              <a:t> </a:t>
            </a:r>
            <a:r>
              <a:rPr dirty="0" err="1"/>
              <a:t>fresche</a:t>
            </a:r>
            <a:r>
              <a:rPr dirty="0"/>
              <a:t> (</a:t>
            </a:r>
            <a:r>
              <a:rPr dirty="0" err="1"/>
              <a:t>anche</a:t>
            </a:r>
            <a:r>
              <a:rPr dirty="0"/>
              <a:t> di </a:t>
            </a:r>
            <a:r>
              <a:rPr dirty="0" err="1"/>
              <a:t>notte</a:t>
            </a:r>
            <a:r>
              <a:rPr dirty="0"/>
              <a:t>) </a:t>
            </a:r>
            <a:r>
              <a:rPr dirty="0" err="1"/>
              <a:t>facilitando</a:t>
            </a:r>
            <a:r>
              <a:rPr dirty="0"/>
              <a:t> la continua </a:t>
            </a:r>
            <a:r>
              <a:rPr dirty="0" err="1"/>
              <a:t>operatività</a:t>
            </a:r>
            <a:r>
              <a:rPr dirty="0"/>
              <a:t> del </a:t>
            </a:r>
            <a:r>
              <a:rPr dirty="0" err="1"/>
              <a:t>frantoio</a:t>
            </a:r>
            <a:r>
              <a:rPr dirty="0"/>
              <a:t>: la </a:t>
            </a:r>
            <a:r>
              <a:rPr dirty="0" err="1"/>
              <a:t>rotazione</a:t>
            </a:r>
            <a:r>
              <a:rPr dirty="0"/>
              <a:t> a </a:t>
            </a:r>
            <a:r>
              <a:rPr dirty="0" err="1"/>
              <a:t>vuoto</a:t>
            </a:r>
            <a:r>
              <a:rPr dirty="0"/>
              <a:t> del decanter </a:t>
            </a:r>
            <a:r>
              <a:rPr dirty="0" err="1"/>
              <a:t>provoca</a:t>
            </a:r>
            <a:r>
              <a:rPr dirty="0"/>
              <a:t> </a:t>
            </a:r>
            <a:r>
              <a:rPr dirty="0" err="1"/>
              <a:t>l’aumento</a:t>
            </a:r>
            <a:r>
              <a:rPr dirty="0"/>
              <a:t> </a:t>
            </a:r>
            <a:r>
              <a:rPr dirty="0" err="1"/>
              <a:t>della</a:t>
            </a:r>
            <a:r>
              <a:rPr dirty="0"/>
              <a:t> </a:t>
            </a:r>
            <a:r>
              <a:rPr dirty="0" err="1"/>
              <a:t>temperatura</a:t>
            </a:r>
            <a:r>
              <a:rPr dirty="0"/>
              <a:t> </a:t>
            </a:r>
            <a:r>
              <a:rPr dirty="0" err="1"/>
              <a:t>che</a:t>
            </a:r>
            <a:r>
              <a:rPr dirty="0"/>
              <a:t> </a:t>
            </a:r>
            <a:r>
              <a:rPr dirty="0" err="1"/>
              <a:t>viene</a:t>
            </a:r>
            <a:r>
              <a:rPr dirty="0"/>
              <a:t> </a:t>
            </a:r>
            <a:r>
              <a:rPr dirty="0" err="1"/>
              <a:t>trasmessa</a:t>
            </a:r>
            <a:r>
              <a:rPr dirty="0"/>
              <a:t> </a:t>
            </a:r>
            <a:r>
              <a:rPr dirty="0" err="1"/>
              <a:t>alla</a:t>
            </a:r>
            <a:r>
              <a:rPr dirty="0"/>
              <a:t> pasta di olive e </a:t>
            </a:r>
            <a:r>
              <a:rPr dirty="0" err="1"/>
              <a:t>va</a:t>
            </a:r>
            <a:r>
              <a:rPr dirty="0"/>
              <a:t> a </a:t>
            </a:r>
            <a:r>
              <a:rPr dirty="0" err="1"/>
              <a:t>svilire</a:t>
            </a:r>
            <a:r>
              <a:rPr dirty="0"/>
              <a:t> determinate </a:t>
            </a:r>
            <a:r>
              <a:rPr dirty="0" err="1"/>
              <a:t>caratteristiche</a:t>
            </a:r>
            <a:r>
              <a:rPr dirty="0"/>
              <a:t> </a:t>
            </a:r>
            <a:r>
              <a:rPr dirty="0" err="1"/>
              <a:t>organolettiche</a:t>
            </a:r>
            <a:r>
              <a:rPr dirty="0"/>
              <a:t> </a:t>
            </a:r>
            <a:r>
              <a:rPr dirty="0" err="1"/>
              <a:t>che</a:t>
            </a:r>
            <a:r>
              <a:rPr dirty="0"/>
              <a:t> </a:t>
            </a:r>
            <a:r>
              <a:rPr dirty="0" err="1"/>
              <a:t>sono</a:t>
            </a:r>
            <a:r>
              <a:rPr dirty="0"/>
              <a:t> </a:t>
            </a:r>
            <a:r>
              <a:rPr dirty="0" err="1"/>
              <a:t>invece</a:t>
            </a:r>
            <a:r>
              <a:rPr dirty="0"/>
              <a:t> da </a:t>
            </a:r>
            <a:r>
              <a:rPr dirty="0" err="1"/>
              <a:t>privilegiare</a:t>
            </a:r>
            <a:r>
              <a:rPr dirty="0"/>
              <a:t>.</a:t>
            </a:r>
          </a:p>
        </p:txBody>
      </p:sp>
      <p:pic>
        <p:nvPicPr>
          <p:cNvPr id="209" name="Immagine 2" descr="Immagine 2"/>
          <p:cNvPicPr>
            <a:picLocks noChangeAspect="1"/>
          </p:cNvPicPr>
          <p:nvPr/>
        </p:nvPicPr>
        <p:blipFill>
          <a:blip r:embed="rId4"/>
          <a:srcRect t="17024" r="378" b="9365"/>
          <a:stretch>
            <a:fillRect/>
          </a:stretch>
        </p:blipFill>
        <p:spPr>
          <a:xfrm>
            <a:off x="952626" y="1314421"/>
            <a:ext cx="4012371" cy="393481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1" name="Immagine 6" descr="Immagin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646" y="5252448"/>
            <a:ext cx="9157763" cy="1606841"/>
          </a:xfrm>
          <a:prstGeom prst="rect">
            <a:avLst/>
          </a:prstGeom>
          <a:ln w="12700">
            <a:miter lim="400000"/>
          </a:ln>
        </p:spPr>
      </p:pic>
      <p:pic>
        <p:nvPicPr>
          <p:cNvPr id="212" name="Immagine 6" descr="Immagin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824" y="0"/>
            <a:ext cx="9157763" cy="1462281"/>
          </a:xfrm>
          <a:prstGeom prst="rect">
            <a:avLst/>
          </a:prstGeom>
          <a:ln w="12700">
            <a:miter lim="400000"/>
          </a:ln>
        </p:spPr>
      </p:pic>
      <p:sp>
        <p:nvSpPr>
          <p:cNvPr id="213" name="Titolo 7"/>
          <p:cNvSpPr txBox="1">
            <a:spLocks noGrp="1"/>
          </p:cNvSpPr>
          <p:nvPr>
            <p:ph type="ctrTitle"/>
          </p:nvPr>
        </p:nvSpPr>
        <p:spPr>
          <a:xfrm>
            <a:off x="837180" y="-2669799"/>
            <a:ext cx="6858001" cy="2387601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14" name="Sottotitolo 9"/>
          <p:cNvSpPr txBox="1">
            <a:spLocks noGrp="1"/>
          </p:cNvSpPr>
          <p:nvPr>
            <p:ph type="subTitle" sz="quarter" idx="1"/>
          </p:nvPr>
        </p:nvSpPr>
        <p:spPr>
          <a:xfrm>
            <a:off x="5458874" y="1316037"/>
            <a:ext cx="2721793" cy="4163476"/>
          </a:xfrm>
          <a:prstGeom prst="rect">
            <a:avLst/>
          </a:prstGeom>
        </p:spPr>
        <p:txBody>
          <a:bodyPr/>
          <a:lstStyle/>
          <a:p>
            <a:pPr algn="just">
              <a:defRPr>
                <a:solidFill>
                  <a:srgbClr val="0063BF"/>
                </a:solidFill>
              </a:defRPr>
            </a:pPr>
            <a:r>
              <a:rPr dirty="0"/>
              <a:t>Le </a:t>
            </a:r>
            <a:r>
              <a:rPr dirty="0" err="1"/>
              <a:t>tecniche</a:t>
            </a:r>
            <a:r>
              <a:rPr dirty="0"/>
              <a:t> </a:t>
            </a:r>
            <a:r>
              <a:rPr dirty="0" err="1"/>
              <a:t>estrattive</a:t>
            </a:r>
            <a:endParaRPr dirty="0"/>
          </a:p>
          <a:p>
            <a:pPr algn="just">
              <a:defRPr sz="1400"/>
            </a:pPr>
            <a:r>
              <a:rPr dirty="0"/>
              <a:t>Le </a:t>
            </a:r>
            <a:r>
              <a:rPr dirty="0" err="1"/>
              <a:t>tecniche</a:t>
            </a:r>
            <a:r>
              <a:rPr dirty="0"/>
              <a:t> </a:t>
            </a:r>
            <a:r>
              <a:rPr dirty="0" err="1"/>
              <a:t>produttive</a:t>
            </a:r>
            <a:r>
              <a:rPr dirty="0"/>
              <a:t> </a:t>
            </a:r>
            <a:r>
              <a:rPr dirty="0" err="1"/>
              <a:t>dell'olio</a:t>
            </a:r>
            <a:r>
              <a:rPr dirty="0"/>
              <a:t> </a:t>
            </a:r>
            <a:r>
              <a:rPr dirty="0" err="1"/>
              <a:t>d'oliva</a:t>
            </a:r>
            <a:r>
              <a:rPr dirty="0"/>
              <a:t> </a:t>
            </a:r>
            <a:r>
              <a:rPr dirty="0" err="1"/>
              <a:t>si</a:t>
            </a:r>
            <a:r>
              <a:rPr dirty="0"/>
              <a:t> </a:t>
            </a:r>
            <a:r>
              <a:rPr dirty="0" err="1"/>
              <a:t>sono</a:t>
            </a:r>
            <a:r>
              <a:rPr dirty="0"/>
              <a:t> </a:t>
            </a:r>
            <a:r>
              <a:rPr dirty="0" err="1"/>
              <a:t>continuamente</a:t>
            </a:r>
            <a:r>
              <a:rPr dirty="0"/>
              <a:t> evolute e </a:t>
            </a:r>
            <a:r>
              <a:rPr dirty="0" err="1"/>
              <a:t>ora</a:t>
            </a:r>
            <a:r>
              <a:rPr dirty="0"/>
              <a:t> </a:t>
            </a:r>
            <a:r>
              <a:rPr dirty="0" err="1"/>
              <a:t>sono</a:t>
            </a:r>
            <a:r>
              <a:rPr dirty="0"/>
              <a:t> </a:t>
            </a:r>
            <a:r>
              <a:rPr dirty="0" err="1"/>
              <a:t>davvero</a:t>
            </a:r>
            <a:r>
              <a:rPr dirty="0"/>
              <a:t> molto </a:t>
            </a:r>
            <a:r>
              <a:rPr dirty="0" err="1"/>
              <a:t>avanzate</a:t>
            </a:r>
            <a:r>
              <a:rPr dirty="0"/>
              <a:t>.</a:t>
            </a:r>
          </a:p>
          <a:p>
            <a:pPr algn="just">
              <a:defRPr sz="1400"/>
            </a:pPr>
            <a:r>
              <a:rPr dirty="0" err="1"/>
              <a:t>Tralasciando</a:t>
            </a:r>
            <a:r>
              <a:rPr dirty="0"/>
              <a:t> </a:t>
            </a:r>
            <a:r>
              <a:rPr dirty="0" err="1"/>
              <a:t>l’obsoleto</a:t>
            </a:r>
            <a:r>
              <a:rPr dirty="0"/>
              <a:t> </a:t>
            </a:r>
            <a:r>
              <a:rPr dirty="0" err="1"/>
              <a:t>sistema</a:t>
            </a:r>
            <a:r>
              <a:rPr dirty="0"/>
              <a:t> di </a:t>
            </a:r>
            <a:r>
              <a:rPr dirty="0" err="1"/>
              <a:t>estrazione</a:t>
            </a:r>
            <a:r>
              <a:rPr dirty="0"/>
              <a:t> a </a:t>
            </a:r>
            <a:r>
              <a:rPr dirty="0" err="1"/>
              <a:t>presse</a:t>
            </a:r>
            <a:r>
              <a:rPr dirty="0"/>
              <a:t>, </a:t>
            </a:r>
            <a:r>
              <a:rPr b="1" dirty="0" err="1"/>
              <a:t>gli</a:t>
            </a:r>
            <a:r>
              <a:rPr b="1" dirty="0"/>
              <a:t> </a:t>
            </a:r>
            <a:r>
              <a:rPr b="1" dirty="0" err="1"/>
              <a:t>impianti</a:t>
            </a:r>
            <a:r>
              <a:rPr b="1" dirty="0"/>
              <a:t> di </a:t>
            </a:r>
            <a:r>
              <a:rPr b="1" dirty="0" err="1"/>
              <a:t>produzione</a:t>
            </a:r>
            <a:r>
              <a:rPr b="1" dirty="0"/>
              <a:t> </a:t>
            </a:r>
            <a:r>
              <a:rPr b="1" dirty="0" err="1"/>
              <a:t>operano</a:t>
            </a:r>
            <a:r>
              <a:rPr b="1" dirty="0"/>
              <a:t> </a:t>
            </a:r>
            <a:r>
              <a:rPr b="1" dirty="0" err="1"/>
              <a:t>ormai</a:t>
            </a:r>
            <a:r>
              <a:rPr b="1" dirty="0"/>
              <a:t> “in continuo”</a:t>
            </a:r>
            <a:r>
              <a:rPr dirty="0"/>
              <a:t> </a:t>
            </a:r>
            <a:r>
              <a:rPr dirty="0" err="1"/>
              <a:t>applicando</a:t>
            </a:r>
            <a:r>
              <a:rPr dirty="0"/>
              <a:t> </a:t>
            </a:r>
            <a:r>
              <a:rPr dirty="0" err="1"/>
              <a:t>sistemi</a:t>
            </a:r>
            <a:r>
              <a:rPr dirty="0"/>
              <a:t> </a:t>
            </a:r>
            <a:r>
              <a:rPr dirty="0" err="1"/>
              <a:t>totalmente</a:t>
            </a:r>
            <a:r>
              <a:rPr dirty="0"/>
              <a:t> </a:t>
            </a:r>
            <a:r>
              <a:rPr dirty="0" err="1"/>
              <a:t>meccanizzati</a:t>
            </a:r>
            <a:r>
              <a:rPr dirty="0"/>
              <a:t> per la </a:t>
            </a:r>
            <a:r>
              <a:rPr dirty="0" err="1"/>
              <a:t>frantumazione</a:t>
            </a:r>
            <a:r>
              <a:rPr dirty="0"/>
              <a:t> </a:t>
            </a:r>
            <a:r>
              <a:rPr dirty="0" err="1"/>
              <a:t>delle</a:t>
            </a:r>
            <a:r>
              <a:rPr dirty="0"/>
              <a:t> olive, </a:t>
            </a:r>
            <a:r>
              <a:rPr dirty="0" err="1"/>
              <a:t>l'estrazione</a:t>
            </a:r>
            <a:r>
              <a:rPr dirty="0"/>
              <a:t> da </a:t>
            </a:r>
            <a:r>
              <a:rPr dirty="0" err="1"/>
              <a:t>esse</a:t>
            </a:r>
            <a:r>
              <a:rPr dirty="0"/>
              <a:t> </a:t>
            </a:r>
            <a:r>
              <a:rPr dirty="0" err="1"/>
              <a:t>dell'olio</a:t>
            </a:r>
            <a:r>
              <a:rPr dirty="0"/>
              <a:t> e il </a:t>
            </a:r>
            <a:r>
              <a:rPr dirty="0" err="1"/>
              <a:t>confezionamento</a:t>
            </a:r>
            <a:r>
              <a:rPr dirty="0"/>
              <a:t> </a:t>
            </a:r>
            <a:r>
              <a:rPr dirty="0" err="1"/>
              <a:t>dei</a:t>
            </a:r>
            <a:r>
              <a:rPr dirty="0"/>
              <a:t> </a:t>
            </a:r>
            <a:r>
              <a:rPr dirty="0" err="1"/>
              <a:t>prodotti</a:t>
            </a:r>
            <a:r>
              <a:rPr dirty="0"/>
              <a:t>.</a:t>
            </a:r>
          </a:p>
        </p:txBody>
      </p:sp>
      <p:pic>
        <p:nvPicPr>
          <p:cNvPr id="215" name="Immagine 3" descr="Immagin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7919" y="1371799"/>
            <a:ext cx="4455789" cy="396913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7" name="Immagine 6" descr="Immagin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646" y="5252448"/>
            <a:ext cx="9157763" cy="1606841"/>
          </a:xfrm>
          <a:prstGeom prst="rect">
            <a:avLst/>
          </a:prstGeom>
          <a:ln w="12700">
            <a:miter lim="400000"/>
          </a:ln>
        </p:spPr>
      </p:pic>
      <p:pic>
        <p:nvPicPr>
          <p:cNvPr id="218" name="Immagine 6" descr="Immagin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824" y="0"/>
            <a:ext cx="9157763" cy="1462281"/>
          </a:xfrm>
          <a:prstGeom prst="rect">
            <a:avLst/>
          </a:prstGeom>
          <a:ln w="12700">
            <a:miter lim="400000"/>
          </a:ln>
        </p:spPr>
      </p:pic>
      <p:sp>
        <p:nvSpPr>
          <p:cNvPr id="219" name="Titolo 7"/>
          <p:cNvSpPr txBox="1">
            <a:spLocks noGrp="1"/>
          </p:cNvSpPr>
          <p:nvPr>
            <p:ph type="ctrTitle"/>
          </p:nvPr>
        </p:nvSpPr>
        <p:spPr>
          <a:xfrm>
            <a:off x="837180" y="-2669799"/>
            <a:ext cx="6858001" cy="2387601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20" name="Sottotitolo 9"/>
          <p:cNvSpPr txBox="1">
            <a:spLocks noGrp="1"/>
          </p:cNvSpPr>
          <p:nvPr>
            <p:ph type="subTitle" sz="half" idx="1"/>
          </p:nvPr>
        </p:nvSpPr>
        <p:spPr>
          <a:xfrm>
            <a:off x="948040" y="2340532"/>
            <a:ext cx="7247919" cy="3031945"/>
          </a:xfrm>
          <a:prstGeom prst="rect">
            <a:avLst/>
          </a:prstGeom>
        </p:spPr>
        <p:txBody>
          <a:bodyPr/>
          <a:lstStyle>
            <a:lvl1pPr algn="just">
              <a:defRPr sz="1400"/>
            </a:lvl1pPr>
          </a:lstStyle>
          <a:p>
            <a:r>
              <a:rPr dirty="0"/>
              <a:t>I </a:t>
            </a:r>
            <a:r>
              <a:rPr dirty="0" err="1"/>
              <a:t>macchinari</a:t>
            </a:r>
            <a:r>
              <a:rPr dirty="0"/>
              <a:t> </a:t>
            </a:r>
            <a:r>
              <a:rPr dirty="0" err="1"/>
              <a:t>impiegati</a:t>
            </a:r>
            <a:r>
              <a:rPr dirty="0"/>
              <a:t> </a:t>
            </a:r>
            <a:r>
              <a:rPr dirty="0" err="1"/>
              <a:t>permettono</a:t>
            </a:r>
            <a:r>
              <a:rPr dirty="0"/>
              <a:t> di </a:t>
            </a:r>
            <a:r>
              <a:rPr dirty="0" err="1"/>
              <a:t>separare</a:t>
            </a:r>
            <a:r>
              <a:rPr dirty="0"/>
              <a:t> </a:t>
            </a:r>
            <a:r>
              <a:rPr dirty="0" err="1"/>
              <a:t>l'olio</a:t>
            </a:r>
            <a:r>
              <a:rPr dirty="0"/>
              <a:t> </a:t>
            </a:r>
            <a:r>
              <a:rPr dirty="0" err="1"/>
              <a:t>d'oliva</a:t>
            </a:r>
            <a:r>
              <a:rPr dirty="0"/>
              <a:t> </a:t>
            </a:r>
            <a:r>
              <a:rPr dirty="0" err="1"/>
              <a:t>dagli</a:t>
            </a:r>
            <a:r>
              <a:rPr dirty="0"/>
              <a:t> </a:t>
            </a:r>
            <a:r>
              <a:rPr dirty="0" err="1"/>
              <a:t>altri</a:t>
            </a:r>
            <a:r>
              <a:rPr dirty="0"/>
              <a:t> </a:t>
            </a:r>
            <a:r>
              <a:rPr dirty="0" err="1"/>
              <a:t>componenti</a:t>
            </a:r>
            <a:r>
              <a:rPr dirty="0"/>
              <a:t> </a:t>
            </a:r>
            <a:r>
              <a:rPr dirty="0" err="1"/>
              <a:t>attraverso</a:t>
            </a:r>
            <a:r>
              <a:rPr dirty="0"/>
              <a:t> </a:t>
            </a:r>
            <a:r>
              <a:rPr dirty="0" err="1"/>
              <a:t>sistemi</a:t>
            </a:r>
            <a:r>
              <a:rPr dirty="0"/>
              <a:t> </a:t>
            </a:r>
            <a:r>
              <a:rPr dirty="0" err="1"/>
              <a:t>basati</a:t>
            </a:r>
            <a:r>
              <a:rPr dirty="0"/>
              <a:t> </a:t>
            </a:r>
            <a:r>
              <a:rPr dirty="0" err="1"/>
              <a:t>sulla</a:t>
            </a:r>
            <a:r>
              <a:rPr dirty="0"/>
              <a:t> forza </a:t>
            </a:r>
            <a:r>
              <a:rPr dirty="0" err="1"/>
              <a:t>centrifuga</a:t>
            </a:r>
            <a:r>
              <a:rPr dirty="0"/>
              <a:t>. </a:t>
            </a:r>
            <a:r>
              <a:rPr dirty="0" err="1"/>
              <a:t>Essendo</a:t>
            </a:r>
            <a:r>
              <a:rPr dirty="0"/>
              <a:t> le olive </a:t>
            </a:r>
            <a:r>
              <a:rPr dirty="0" err="1"/>
              <a:t>composte</a:t>
            </a:r>
            <a:r>
              <a:rPr dirty="0"/>
              <a:t> (</a:t>
            </a:r>
            <a:r>
              <a:rPr dirty="0" err="1"/>
              <a:t>all’incirca</a:t>
            </a:r>
            <a:r>
              <a:rPr dirty="0"/>
              <a:t>) per il 50% da </a:t>
            </a:r>
            <a:r>
              <a:rPr dirty="0" err="1"/>
              <a:t>acqua</a:t>
            </a:r>
            <a:r>
              <a:rPr dirty="0"/>
              <a:t> e per il 20% da olio, la pasta di olive </a:t>
            </a:r>
            <a:r>
              <a:rPr dirty="0" err="1"/>
              <a:t>ottenuta</a:t>
            </a:r>
            <a:r>
              <a:rPr dirty="0"/>
              <a:t> dal </a:t>
            </a:r>
            <a:r>
              <a:rPr dirty="0" err="1"/>
              <a:t>frangitore</a:t>
            </a:r>
            <a:r>
              <a:rPr dirty="0"/>
              <a:t> (sempre </a:t>
            </a:r>
            <a:r>
              <a:rPr dirty="0" err="1"/>
              <a:t>meno</a:t>
            </a:r>
            <a:r>
              <a:rPr dirty="0"/>
              <a:t> </a:t>
            </a:r>
            <a:r>
              <a:rPr dirty="0" err="1"/>
              <a:t>dalla</a:t>
            </a:r>
            <a:r>
              <a:rPr dirty="0"/>
              <a:t> </a:t>
            </a:r>
            <a:r>
              <a:rPr dirty="0" err="1"/>
              <a:t>molazza</a:t>
            </a:r>
            <a:r>
              <a:rPr dirty="0"/>
              <a:t>) </a:t>
            </a:r>
            <a:r>
              <a:rPr dirty="0" err="1"/>
              <a:t>viene</a:t>
            </a:r>
            <a:r>
              <a:rPr dirty="0"/>
              <a:t> </a:t>
            </a:r>
            <a:r>
              <a:rPr dirty="0" err="1"/>
              <a:t>inviata</a:t>
            </a:r>
            <a:r>
              <a:rPr dirty="0"/>
              <a:t> ad un decanter (ad asse </a:t>
            </a:r>
            <a:r>
              <a:rPr dirty="0" err="1"/>
              <a:t>orizzontale</a:t>
            </a:r>
            <a:r>
              <a:rPr dirty="0"/>
              <a:t> </a:t>
            </a:r>
            <a:r>
              <a:rPr dirty="0" err="1"/>
              <a:t>rotante</a:t>
            </a:r>
            <a:r>
              <a:rPr dirty="0"/>
              <a:t>) e </a:t>
            </a:r>
            <a:r>
              <a:rPr dirty="0" err="1"/>
              <a:t>l'olio</a:t>
            </a:r>
            <a:r>
              <a:rPr dirty="0"/>
              <a:t>, </a:t>
            </a:r>
            <a:r>
              <a:rPr dirty="0" err="1"/>
              <a:t>essendo</a:t>
            </a:r>
            <a:r>
              <a:rPr dirty="0"/>
              <a:t> </a:t>
            </a:r>
            <a:r>
              <a:rPr dirty="0" err="1"/>
              <a:t>più</a:t>
            </a:r>
            <a:r>
              <a:rPr dirty="0"/>
              <a:t> leggero, </a:t>
            </a:r>
            <a:r>
              <a:rPr dirty="0" err="1"/>
              <a:t>si</a:t>
            </a:r>
            <a:r>
              <a:rPr dirty="0"/>
              <a:t> </a:t>
            </a:r>
            <a:r>
              <a:rPr dirty="0" err="1"/>
              <a:t>sposta</a:t>
            </a:r>
            <a:r>
              <a:rPr dirty="0"/>
              <a:t> verso </a:t>
            </a:r>
            <a:r>
              <a:rPr dirty="0" err="1"/>
              <a:t>punti</a:t>
            </a:r>
            <a:r>
              <a:rPr dirty="0"/>
              <a:t> di “</a:t>
            </a:r>
            <a:r>
              <a:rPr dirty="0" err="1"/>
              <a:t>sversamento</a:t>
            </a:r>
            <a:r>
              <a:rPr dirty="0"/>
              <a:t>” </a:t>
            </a:r>
            <a:r>
              <a:rPr dirty="0" err="1"/>
              <a:t>vicini</a:t>
            </a:r>
            <a:r>
              <a:rPr dirty="0"/>
              <a:t> </a:t>
            </a:r>
            <a:r>
              <a:rPr dirty="0" err="1"/>
              <a:t>all'asse</a:t>
            </a:r>
            <a:r>
              <a:rPr dirty="0"/>
              <a:t> di </a:t>
            </a:r>
            <a:r>
              <a:rPr dirty="0" err="1"/>
              <a:t>rotazione</a:t>
            </a:r>
            <a:r>
              <a:rPr dirty="0"/>
              <a:t>, </a:t>
            </a:r>
            <a:r>
              <a:rPr dirty="0" err="1"/>
              <a:t>mentre</a:t>
            </a:r>
            <a:r>
              <a:rPr dirty="0"/>
              <a:t> la </a:t>
            </a:r>
            <a:r>
              <a:rPr dirty="0" err="1"/>
              <a:t>sansa</a:t>
            </a:r>
            <a:r>
              <a:rPr dirty="0"/>
              <a:t> </a:t>
            </a:r>
            <a:r>
              <a:rPr dirty="0" err="1"/>
              <a:t>più</a:t>
            </a:r>
            <a:r>
              <a:rPr dirty="0"/>
              <a:t> pesante e </a:t>
            </a:r>
            <a:r>
              <a:rPr dirty="0" err="1"/>
              <a:t>l'acqua</a:t>
            </a:r>
            <a:r>
              <a:rPr dirty="0"/>
              <a:t> </a:t>
            </a:r>
            <a:r>
              <a:rPr dirty="0" err="1"/>
              <a:t>vegetale</a:t>
            </a:r>
            <a:r>
              <a:rPr dirty="0"/>
              <a:t> </a:t>
            </a:r>
            <a:r>
              <a:rPr dirty="0" err="1"/>
              <a:t>nei</a:t>
            </a:r>
            <a:r>
              <a:rPr dirty="0"/>
              <a:t> </a:t>
            </a:r>
            <a:r>
              <a:rPr b="1" dirty="0" err="1"/>
              <a:t>sistemi</a:t>
            </a:r>
            <a:r>
              <a:rPr b="1" dirty="0"/>
              <a:t> a </a:t>
            </a:r>
            <a:r>
              <a:rPr b="1" dirty="0" err="1"/>
              <a:t>tre</a:t>
            </a:r>
            <a:r>
              <a:rPr b="1" dirty="0"/>
              <a:t> </a:t>
            </a:r>
            <a:r>
              <a:rPr b="1" dirty="0" err="1"/>
              <a:t>fasi</a:t>
            </a:r>
            <a:r>
              <a:rPr dirty="0"/>
              <a:t>, sempre </a:t>
            </a:r>
            <a:r>
              <a:rPr dirty="0" err="1"/>
              <a:t>più</a:t>
            </a:r>
            <a:r>
              <a:rPr dirty="0"/>
              <a:t> in </a:t>
            </a:r>
            <a:r>
              <a:rPr dirty="0" err="1"/>
              <a:t>abbandono</a:t>
            </a:r>
            <a:r>
              <a:rPr dirty="0"/>
              <a:t>, o le </a:t>
            </a:r>
            <a:r>
              <a:rPr dirty="0" err="1"/>
              <a:t>sanse</a:t>
            </a:r>
            <a:r>
              <a:rPr dirty="0"/>
              <a:t> </a:t>
            </a:r>
            <a:r>
              <a:rPr dirty="0" err="1"/>
              <a:t>umide</a:t>
            </a:r>
            <a:r>
              <a:rPr dirty="0"/>
              <a:t> </a:t>
            </a:r>
            <a:r>
              <a:rPr dirty="0" err="1"/>
              <a:t>nei</a:t>
            </a:r>
            <a:r>
              <a:rPr dirty="0"/>
              <a:t> </a:t>
            </a:r>
            <a:r>
              <a:rPr dirty="0" err="1"/>
              <a:t>sistemi</a:t>
            </a:r>
            <a:r>
              <a:rPr dirty="0"/>
              <a:t> a due </a:t>
            </a:r>
            <a:r>
              <a:rPr dirty="0" err="1"/>
              <a:t>fasi</a:t>
            </a:r>
            <a:r>
              <a:rPr dirty="0"/>
              <a:t>, </a:t>
            </a:r>
            <a:r>
              <a:rPr dirty="0" err="1"/>
              <a:t>vengono</a:t>
            </a:r>
            <a:r>
              <a:rPr dirty="0"/>
              <a:t> mandate al </a:t>
            </a:r>
            <a:r>
              <a:rPr dirty="0" err="1"/>
              <a:t>bordo</a:t>
            </a:r>
            <a:r>
              <a:rPr dirty="0"/>
              <a:t> </a:t>
            </a:r>
            <a:r>
              <a:rPr dirty="0" err="1"/>
              <a:t>esterno</a:t>
            </a:r>
            <a:r>
              <a:rPr dirty="0"/>
              <a:t> del decanter. </a:t>
            </a:r>
            <a:r>
              <a:rPr dirty="0" err="1"/>
              <a:t>Successivamente</a:t>
            </a:r>
            <a:r>
              <a:rPr dirty="0"/>
              <a:t>, </a:t>
            </a:r>
            <a:r>
              <a:rPr dirty="0" err="1"/>
              <a:t>l'olio</a:t>
            </a:r>
            <a:r>
              <a:rPr dirty="0"/>
              <a:t> </a:t>
            </a:r>
            <a:r>
              <a:rPr dirty="0" err="1"/>
              <a:t>viene</a:t>
            </a:r>
            <a:r>
              <a:rPr dirty="0"/>
              <a:t> </a:t>
            </a:r>
            <a:r>
              <a:rPr dirty="0" err="1"/>
              <a:t>filtrato</a:t>
            </a:r>
            <a:r>
              <a:rPr dirty="0"/>
              <a:t> per </a:t>
            </a:r>
            <a:r>
              <a:rPr dirty="0" err="1"/>
              <a:t>rimuovere</a:t>
            </a:r>
            <a:r>
              <a:rPr dirty="0"/>
              <a:t> le </a:t>
            </a:r>
            <a:r>
              <a:rPr dirty="0" err="1"/>
              <a:t>microparticelle</a:t>
            </a:r>
            <a:r>
              <a:rPr dirty="0"/>
              <a:t> in </a:t>
            </a:r>
            <a:r>
              <a:rPr dirty="0" err="1"/>
              <a:t>sospensione</a:t>
            </a:r>
            <a:r>
              <a:rPr dirty="0"/>
              <a:t>.</a:t>
            </a:r>
          </a:p>
        </p:txBody>
      </p:sp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2" name="Immagine 6" descr="Immagin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646" y="5252448"/>
            <a:ext cx="9157763" cy="1606841"/>
          </a:xfrm>
          <a:prstGeom prst="rect">
            <a:avLst/>
          </a:prstGeom>
          <a:ln w="12700">
            <a:miter lim="400000"/>
          </a:ln>
        </p:spPr>
      </p:pic>
      <p:pic>
        <p:nvPicPr>
          <p:cNvPr id="223" name="Immagine 6" descr="Immagin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824" y="0"/>
            <a:ext cx="9157763" cy="1462281"/>
          </a:xfrm>
          <a:prstGeom prst="rect">
            <a:avLst/>
          </a:prstGeom>
          <a:ln w="12700">
            <a:miter lim="400000"/>
          </a:ln>
        </p:spPr>
      </p:pic>
      <p:sp>
        <p:nvSpPr>
          <p:cNvPr id="224" name="Titolo 7"/>
          <p:cNvSpPr txBox="1">
            <a:spLocks noGrp="1"/>
          </p:cNvSpPr>
          <p:nvPr>
            <p:ph type="ctrTitle"/>
          </p:nvPr>
        </p:nvSpPr>
        <p:spPr>
          <a:xfrm>
            <a:off x="837180" y="-2669799"/>
            <a:ext cx="6858001" cy="2387601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25" name="Sottotitolo 9"/>
          <p:cNvSpPr txBox="1">
            <a:spLocks noGrp="1"/>
          </p:cNvSpPr>
          <p:nvPr>
            <p:ph type="subTitle" sz="half" idx="1"/>
          </p:nvPr>
        </p:nvSpPr>
        <p:spPr>
          <a:xfrm>
            <a:off x="4174433" y="1316037"/>
            <a:ext cx="4006234" cy="4148187"/>
          </a:xfrm>
          <a:prstGeom prst="rect">
            <a:avLst/>
          </a:prstGeom>
        </p:spPr>
        <p:txBody>
          <a:bodyPr/>
          <a:lstStyle/>
          <a:p>
            <a:pPr algn="just">
              <a:defRPr sz="1400"/>
            </a:pPr>
            <a:r>
              <a:t>Il sistema “</a:t>
            </a:r>
            <a:r>
              <a:rPr b="1"/>
              <a:t>a due fasi</a:t>
            </a:r>
            <a:r>
              <a:t>” è preferibile in quanto prevede certamente minor aggiunta di acqua (addirittura nulla) e questo consente oltre ad un risparmio ambientale di impedire un allontanamento dei composti fenolici che sappiamo essere idrosolubili.</a:t>
            </a:r>
          </a:p>
          <a:p>
            <a:pPr algn="just">
              <a:defRPr sz="1400"/>
            </a:pPr>
            <a:r>
              <a:t>E’ importante che l’umidità nelle drupe sia compresa tra il 50 e il 60% per facilitare la separazione dell’olio mosto dalla pasta di olive.</a:t>
            </a:r>
          </a:p>
        </p:txBody>
      </p:sp>
      <p:grpSp>
        <p:nvGrpSpPr>
          <p:cNvPr id="228" name="Galleria immagini"/>
          <p:cNvGrpSpPr/>
          <p:nvPr/>
        </p:nvGrpSpPr>
        <p:grpSpPr>
          <a:xfrm>
            <a:off x="985248" y="1288787"/>
            <a:ext cx="3145879" cy="4355025"/>
            <a:chOff x="0" y="0"/>
            <a:chExt cx="3145878" cy="4355024"/>
          </a:xfrm>
        </p:grpSpPr>
        <p:pic>
          <p:nvPicPr>
            <p:cNvPr id="226" name="20201120_122622_2.jpg" descr="20201120_122622_2.jpg"/>
            <p:cNvPicPr>
              <a:picLocks noChangeAspect="1"/>
            </p:cNvPicPr>
            <p:nvPr/>
          </p:nvPicPr>
          <p:blipFill>
            <a:blip r:embed="rId4"/>
            <a:srcRect t="8828" b="8828"/>
            <a:stretch>
              <a:fillRect/>
            </a:stretch>
          </p:blipFill>
          <p:spPr>
            <a:xfrm>
              <a:off x="0" y="0"/>
              <a:ext cx="3145879" cy="394862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27" name="Scrivi per inserire una didascalia."/>
            <p:cNvSpPr/>
            <p:nvPr/>
          </p:nvSpPr>
          <p:spPr>
            <a:xfrm>
              <a:off x="0" y="4024824"/>
              <a:ext cx="3145879" cy="3302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76200" tIns="76200" rIns="76200" bIns="76200" numCol="1" anchor="t">
              <a:noAutofit/>
            </a:bodyPr>
            <a:lstStyle>
              <a:lvl1pPr defTabSz="457200">
                <a:defRPr sz="1200">
                  <a:latin typeface="+mn-lt"/>
                  <a:ea typeface="+mn-ea"/>
                  <a:cs typeface="+mn-cs"/>
                  <a:sym typeface="Helvetica"/>
                </a:defRPr>
              </a:lvl1pPr>
            </a:lstStyle>
            <a:p>
              <a:r>
                <a:t>Scrivi per inserire una didascalia.</a:t>
              </a:r>
            </a:p>
          </p:txBody>
        </p:sp>
      </p:grpSp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0" name="Immagine 6" descr="Immagin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646" y="5252448"/>
            <a:ext cx="9157763" cy="1606841"/>
          </a:xfrm>
          <a:prstGeom prst="rect">
            <a:avLst/>
          </a:prstGeom>
          <a:ln w="12700">
            <a:miter lim="400000"/>
          </a:ln>
        </p:spPr>
      </p:pic>
      <p:pic>
        <p:nvPicPr>
          <p:cNvPr id="231" name="Immagine 6" descr="Immagin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824" y="0"/>
            <a:ext cx="9157763" cy="1462281"/>
          </a:xfrm>
          <a:prstGeom prst="rect">
            <a:avLst/>
          </a:prstGeom>
          <a:ln w="12700">
            <a:miter lim="400000"/>
          </a:ln>
        </p:spPr>
      </p:pic>
      <p:sp>
        <p:nvSpPr>
          <p:cNvPr id="232" name="Titolo 7"/>
          <p:cNvSpPr txBox="1">
            <a:spLocks noGrp="1"/>
          </p:cNvSpPr>
          <p:nvPr>
            <p:ph type="ctrTitle"/>
          </p:nvPr>
        </p:nvSpPr>
        <p:spPr>
          <a:xfrm>
            <a:off x="837180" y="-2669799"/>
            <a:ext cx="6858001" cy="2387601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33" name="Sottotitolo 9"/>
          <p:cNvSpPr txBox="1">
            <a:spLocks noGrp="1"/>
          </p:cNvSpPr>
          <p:nvPr>
            <p:ph type="subTitle" sz="half" idx="1"/>
          </p:nvPr>
        </p:nvSpPr>
        <p:spPr>
          <a:xfrm>
            <a:off x="940394" y="2325241"/>
            <a:ext cx="7263211" cy="2022740"/>
          </a:xfrm>
          <a:prstGeom prst="rect">
            <a:avLst/>
          </a:prstGeom>
        </p:spPr>
        <p:txBody>
          <a:bodyPr/>
          <a:lstStyle/>
          <a:p>
            <a:pPr algn="just">
              <a:defRPr sz="1400"/>
            </a:pPr>
            <a:r>
              <a:t>Nei modernissimi sistemi in continuo, tutte le fasi estrattive sono condotte in un sistema “chiuso”, in modo che i livelli di ossidazione siano ridotti al minimo per </a:t>
            </a:r>
            <a:r>
              <a:rPr b="1"/>
              <a:t>salvaguardare il contenuto polifenolico</a:t>
            </a:r>
            <a:r>
              <a:t> e evitare alterazioni sgradite, che determinino la perdita di caratteristiche organolettiche importanti ai fini della qualità del prodotto.</a:t>
            </a:r>
          </a:p>
          <a:p>
            <a:pPr algn="just">
              <a:defRPr sz="1400"/>
            </a:pPr>
            <a:r>
              <a:t>Anche i </a:t>
            </a:r>
            <a:r>
              <a:rPr b="1"/>
              <a:t>frangitori</a:t>
            </a:r>
            <a:r>
              <a:t> sono sempre più preferiti alle molazze (macine) in quanto determinano un minor impatto ossidativo legato ai tempi più brevi di lavorazione e, inoltre, è possibile agire sulla velocità di rotazione dei frangitori, che si tradurrà in una differenza nelle caratteristiche dell’attributo dell’amaro, ed operare a temperature controllate.</a:t>
            </a:r>
          </a:p>
        </p:txBody>
      </p:sp>
    </p:spTree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" name="Immagine 6" descr="Immagin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646" y="5252448"/>
            <a:ext cx="9157763" cy="1606841"/>
          </a:xfrm>
          <a:prstGeom prst="rect">
            <a:avLst/>
          </a:prstGeom>
          <a:ln w="12700">
            <a:miter lim="400000"/>
          </a:ln>
        </p:spPr>
      </p:pic>
      <p:pic>
        <p:nvPicPr>
          <p:cNvPr id="236" name="Immagine 6" descr="Immagin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824" y="0"/>
            <a:ext cx="9157763" cy="1462281"/>
          </a:xfrm>
          <a:prstGeom prst="rect">
            <a:avLst/>
          </a:prstGeom>
          <a:ln w="12700">
            <a:miter lim="400000"/>
          </a:ln>
        </p:spPr>
      </p:pic>
      <p:sp>
        <p:nvSpPr>
          <p:cNvPr id="237" name="Titolo 7"/>
          <p:cNvSpPr txBox="1">
            <a:spLocks noGrp="1"/>
          </p:cNvSpPr>
          <p:nvPr>
            <p:ph type="ctrTitle"/>
          </p:nvPr>
        </p:nvSpPr>
        <p:spPr>
          <a:xfrm>
            <a:off x="837180" y="-2669799"/>
            <a:ext cx="6858001" cy="2387601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38" name="Sottotitolo 9"/>
          <p:cNvSpPr txBox="1">
            <a:spLocks noGrp="1"/>
          </p:cNvSpPr>
          <p:nvPr>
            <p:ph type="subTitle" sz="half" idx="1"/>
          </p:nvPr>
        </p:nvSpPr>
        <p:spPr>
          <a:xfrm>
            <a:off x="940394" y="2325241"/>
            <a:ext cx="7263211" cy="2932554"/>
          </a:xfrm>
          <a:prstGeom prst="rect">
            <a:avLst/>
          </a:prstGeom>
        </p:spPr>
        <p:txBody>
          <a:bodyPr/>
          <a:lstStyle/>
          <a:p>
            <a:pPr algn="just">
              <a:defRPr sz="1400"/>
            </a:pPr>
            <a:r>
              <a:rPr dirty="0"/>
              <a:t>Nella </a:t>
            </a:r>
            <a:r>
              <a:rPr dirty="0" err="1"/>
              <a:t>fase</a:t>
            </a:r>
            <a:r>
              <a:rPr dirty="0"/>
              <a:t> di </a:t>
            </a:r>
            <a:r>
              <a:rPr b="1" dirty="0" err="1"/>
              <a:t>gramolatura</a:t>
            </a:r>
            <a:r>
              <a:rPr dirty="0"/>
              <a:t> </a:t>
            </a:r>
            <a:r>
              <a:rPr dirty="0" err="1"/>
              <a:t>si</a:t>
            </a:r>
            <a:r>
              <a:rPr dirty="0"/>
              <a:t> </a:t>
            </a:r>
            <a:r>
              <a:rPr dirty="0" err="1"/>
              <a:t>va</a:t>
            </a:r>
            <a:r>
              <a:rPr dirty="0"/>
              <a:t> a </a:t>
            </a:r>
            <a:r>
              <a:rPr dirty="0" err="1"/>
              <a:t>favorire</a:t>
            </a:r>
            <a:r>
              <a:rPr dirty="0"/>
              <a:t> la </a:t>
            </a:r>
            <a:r>
              <a:rPr dirty="0" err="1"/>
              <a:t>coalescenza</a:t>
            </a:r>
            <a:r>
              <a:rPr dirty="0"/>
              <a:t> </a:t>
            </a:r>
            <a:r>
              <a:rPr dirty="0" err="1"/>
              <a:t>delle</a:t>
            </a:r>
            <a:r>
              <a:rPr dirty="0"/>
              <a:t> </a:t>
            </a:r>
            <a:r>
              <a:rPr dirty="0" err="1"/>
              <a:t>goccioline</a:t>
            </a:r>
            <a:r>
              <a:rPr dirty="0"/>
              <a:t> di olio </a:t>
            </a:r>
            <a:r>
              <a:rPr dirty="0" err="1"/>
              <a:t>è</a:t>
            </a:r>
            <a:r>
              <a:rPr dirty="0"/>
              <a:t> </a:t>
            </a:r>
            <a:r>
              <a:rPr dirty="0" err="1"/>
              <a:t>pertanto</a:t>
            </a:r>
            <a:r>
              <a:rPr dirty="0"/>
              <a:t> </a:t>
            </a:r>
            <a:r>
              <a:rPr dirty="0" err="1"/>
              <a:t>importantissimo</a:t>
            </a:r>
            <a:r>
              <a:rPr dirty="0"/>
              <a:t> </a:t>
            </a:r>
            <a:r>
              <a:rPr dirty="0" err="1"/>
              <a:t>contenere</a:t>
            </a:r>
            <a:r>
              <a:rPr dirty="0"/>
              <a:t> le temperature </a:t>
            </a:r>
            <a:r>
              <a:rPr dirty="0" err="1"/>
              <a:t>nei</a:t>
            </a:r>
            <a:r>
              <a:rPr dirty="0"/>
              <a:t> 20-25 </a:t>
            </a:r>
            <a:r>
              <a:rPr dirty="0" err="1"/>
              <a:t>gradi</a:t>
            </a:r>
            <a:r>
              <a:rPr dirty="0"/>
              <a:t>, il </a:t>
            </a:r>
            <a:r>
              <a:rPr dirty="0" err="1"/>
              <a:t>che</a:t>
            </a:r>
            <a:r>
              <a:rPr dirty="0"/>
              <a:t> </a:t>
            </a:r>
            <a:r>
              <a:rPr dirty="0" err="1"/>
              <a:t>comporta</a:t>
            </a:r>
            <a:r>
              <a:rPr dirty="0"/>
              <a:t> </a:t>
            </a:r>
            <a:r>
              <a:rPr dirty="0" err="1"/>
              <a:t>sicuramente</a:t>
            </a:r>
            <a:r>
              <a:rPr dirty="0"/>
              <a:t> una </a:t>
            </a:r>
            <a:r>
              <a:rPr dirty="0" err="1"/>
              <a:t>riduzione</a:t>
            </a:r>
            <a:r>
              <a:rPr dirty="0"/>
              <a:t> del </a:t>
            </a:r>
            <a:r>
              <a:rPr dirty="0" err="1"/>
              <a:t>coefficiente</a:t>
            </a:r>
            <a:r>
              <a:rPr dirty="0"/>
              <a:t> </a:t>
            </a:r>
            <a:r>
              <a:rPr dirty="0" err="1"/>
              <a:t>estrattivo</a:t>
            </a:r>
            <a:r>
              <a:rPr dirty="0"/>
              <a:t>, ma </a:t>
            </a:r>
            <a:r>
              <a:rPr dirty="0" err="1"/>
              <a:t>incrementa</a:t>
            </a:r>
            <a:r>
              <a:rPr dirty="0"/>
              <a:t> le </a:t>
            </a:r>
            <a:r>
              <a:rPr dirty="0" err="1"/>
              <a:t>caratteristiche</a:t>
            </a:r>
            <a:r>
              <a:rPr dirty="0"/>
              <a:t> qualitative </a:t>
            </a:r>
            <a:r>
              <a:rPr dirty="0" err="1"/>
              <a:t>dell’olio</a:t>
            </a:r>
            <a:r>
              <a:rPr dirty="0"/>
              <a:t>. Il tempo </a:t>
            </a:r>
            <a:r>
              <a:rPr dirty="0" err="1"/>
              <a:t>ottimale</a:t>
            </a:r>
            <a:r>
              <a:rPr dirty="0"/>
              <a:t> di </a:t>
            </a:r>
            <a:r>
              <a:rPr dirty="0" err="1"/>
              <a:t>gramolatura</a:t>
            </a:r>
            <a:r>
              <a:rPr dirty="0"/>
              <a:t> (a </a:t>
            </a:r>
            <a:r>
              <a:rPr dirty="0" err="1"/>
              <a:t>seconda</a:t>
            </a:r>
            <a:r>
              <a:rPr dirty="0"/>
              <a:t> </a:t>
            </a:r>
            <a:r>
              <a:rPr dirty="0" err="1"/>
              <a:t>della</a:t>
            </a:r>
            <a:r>
              <a:rPr dirty="0"/>
              <a:t> </a:t>
            </a:r>
            <a:r>
              <a:rPr dirty="0" err="1"/>
              <a:t>tipologia</a:t>
            </a:r>
            <a:r>
              <a:rPr dirty="0"/>
              <a:t> di cultivar e </a:t>
            </a:r>
            <a:r>
              <a:rPr dirty="0" err="1"/>
              <a:t>delle</a:t>
            </a:r>
            <a:r>
              <a:rPr dirty="0"/>
              <a:t> </a:t>
            </a:r>
            <a:r>
              <a:rPr dirty="0" err="1"/>
              <a:t>peculiarità</a:t>
            </a:r>
            <a:r>
              <a:rPr dirty="0"/>
              <a:t> </a:t>
            </a:r>
            <a:r>
              <a:rPr dirty="0" err="1"/>
              <a:t>reologiche</a:t>
            </a:r>
            <a:r>
              <a:rPr dirty="0"/>
              <a:t>) </a:t>
            </a:r>
            <a:r>
              <a:rPr dirty="0" err="1"/>
              <a:t>si</a:t>
            </a:r>
            <a:r>
              <a:rPr dirty="0"/>
              <a:t> </a:t>
            </a:r>
            <a:r>
              <a:rPr dirty="0" err="1"/>
              <a:t>attesta</a:t>
            </a:r>
            <a:r>
              <a:rPr dirty="0"/>
              <a:t> </a:t>
            </a:r>
            <a:r>
              <a:rPr dirty="0" err="1"/>
              <a:t>intorno</a:t>
            </a:r>
            <a:r>
              <a:rPr dirty="0"/>
              <a:t> ai 30 </a:t>
            </a:r>
            <a:r>
              <a:rPr dirty="0" err="1"/>
              <a:t>minuti</a:t>
            </a:r>
            <a:r>
              <a:rPr dirty="0"/>
              <a:t>.</a:t>
            </a:r>
          </a:p>
          <a:p>
            <a:pPr algn="just">
              <a:defRPr sz="1400"/>
            </a:pPr>
            <a:r>
              <a:rPr dirty="0"/>
              <a:t>La </a:t>
            </a:r>
            <a:r>
              <a:rPr dirty="0" err="1"/>
              <a:t>gramolatura</a:t>
            </a:r>
            <a:r>
              <a:rPr dirty="0"/>
              <a:t>, </a:t>
            </a:r>
            <a:r>
              <a:rPr dirty="0" err="1"/>
              <a:t>nei</a:t>
            </a:r>
            <a:r>
              <a:rPr dirty="0"/>
              <a:t> </a:t>
            </a:r>
            <a:r>
              <a:rPr dirty="0" err="1"/>
              <a:t>sistemi</a:t>
            </a:r>
            <a:r>
              <a:rPr dirty="0"/>
              <a:t> in continuo dura </a:t>
            </a:r>
            <a:r>
              <a:rPr dirty="0" err="1"/>
              <a:t>più</a:t>
            </a:r>
            <a:r>
              <a:rPr dirty="0"/>
              <a:t> a </a:t>
            </a:r>
            <a:r>
              <a:rPr dirty="0" err="1"/>
              <a:t>lungo</a:t>
            </a:r>
            <a:r>
              <a:rPr dirty="0"/>
              <a:t> rispetto al </a:t>
            </a:r>
            <a:r>
              <a:rPr dirty="0" err="1"/>
              <a:t>metodo</a:t>
            </a:r>
            <a:r>
              <a:rPr dirty="0"/>
              <a:t> </a:t>
            </a:r>
            <a:r>
              <a:rPr dirty="0" err="1"/>
              <a:t>tradizionale</a:t>
            </a:r>
            <a:r>
              <a:rPr dirty="0"/>
              <a:t>, </a:t>
            </a:r>
            <a:r>
              <a:rPr dirty="0" err="1"/>
              <a:t>poiché</a:t>
            </a:r>
            <a:r>
              <a:rPr dirty="0"/>
              <a:t> le </a:t>
            </a:r>
            <a:r>
              <a:rPr dirty="0" err="1"/>
              <a:t>gocce</a:t>
            </a:r>
            <a:r>
              <a:rPr dirty="0"/>
              <a:t> </a:t>
            </a:r>
            <a:r>
              <a:rPr dirty="0" err="1"/>
              <a:t>d'olio</a:t>
            </a:r>
            <a:r>
              <a:rPr dirty="0"/>
              <a:t> </a:t>
            </a:r>
            <a:r>
              <a:rPr dirty="0" err="1"/>
              <a:t>sono</a:t>
            </a:r>
            <a:r>
              <a:rPr dirty="0"/>
              <a:t> </a:t>
            </a:r>
            <a:r>
              <a:rPr dirty="0" err="1"/>
              <a:t>più</a:t>
            </a:r>
            <a:r>
              <a:rPr dirty="0"/>
              <a:t> </a:t>
            </a:r>
            <a:r>
              <a:rPr dirty="0" err="1"/>
              <a:t>piccole</a:t>
            </a:r>
            <a:r>
              <a:rPr dirty="0"/>
              <a:t> e </a:t>
            </a:r>
            <a:r>
              <a:rPr dirty="0" err="1"/>
              <a:t>richiedono</a:t>
            </a:r>
            <a:r>
              <a:rPr dirty="0"/>
              <a:t> </a:t>
            </a:r>
            <a:r>
              <a:rPr dirty="0" err="1"/>
              <a:t>più</a:t>
            </a:r>
            <a:r>
              <a:rPr dirty="0"/>
              <a:t> tempo per </a:t>
            </a:r>
            <a:r>
              <a:rPr dirty="0" err="1"/>
              <a:t>aggregarsi</a:t>
            </a:r>
            <a:r>
              <a:rPr dirty="0"/>
              <a:t>.</a:t>
            </a:r>
          </a:p>
          <a:p>
            <a:pPr algn="just">
              <a:defRPr sz="1400"/>
            </a:pPr>
            <a:r>
              <a:rPr dirty="0" err="1"/>
              <a:t>Anche</a:t>
            </a:r>
            <a:r>
              <a:rPr dirty="0"/>
              <a:t> le </a:t>
            </a:r>
            <a:r>
              <a:rPr dirty="0" err="1"/>
              <a:t>nuove</a:t>
            </a:r>
            <a:r>
              <a:rPr dirty="0"/>
              <a:t> </a:t>
            </a:r>
            <a:r>
              <a:rPr dirty="0" err="1"/>
              <a:t>gramole</a:t>
            </a:r>
            <a:r>
              <a:rPr dirty="0"/>
              <a:t> </a:t>
            </a:r>
            <a:r>
              <a:rPr dirty="0" err="1"/>
              <a:t>operano</a:t>
            </a:r>
            <a:r>
              <a:rPr dirty="0"/>
              <a:t> in </a:t>
            </a:r>
            <a:r>
              <a:rPr dirty="0" err="1"/>
              <a:t>atmosfera</a:t>
            </a:r>
            <a:r>
              <a:rPr dirty="0"/>
              <a:t> </a:t>
            </a:r>
            <a:r>
              <a:rPr dirty="0" err="1"/>
              <a:t>controllata</a:t>
            </a:r>
            <a:r>
              <a:rPr dirty="0"/>
              <a:t> (</a:t>
            </a:r>
            <a:r>
              <a:rPr dirty="0" err="1"/>
              <a:t>azoto</a:t>
            </a:r>
            <a:r>
              <a:rPr dirty="0"/>
              <a:t>) per </a:t>
            </a:r>
            <a:r>
              <a:rPr dirty="0" err="1"/>
              <a:t>rallentare</a:t>
            </a:r>
            <a:r>
              <a:rPr dirty="0"/>
              <a:t> il </a:t>
            </a:r>
            <a:r>
              <a:rPr dirty="0" err="1"/>
              <a:t>processo</a:t>
            </a:r>
            <a:r>
              <a:rPr dirty="0"/>
              <a:t> di </a:t>
            </a:r>
            <a:r>
              <a:rPr dirty="0" err="1"/>
              <a:t>ossidazione</a:t>
            </a:r>
            <a:r>
              <a:rPr dirty="0"/>
              <a:t>.</a:t>
            </a:r>
          </a:p>
          <a:p>
            <a:pPr algn="just">
              <a:defRPr sz="1400"/>
            </a:pPr>
            <a:r>
              <a:rPr dirty="0" err="1"/>
              <a:t>Quando</a:t>
            </a:r>
            <a:r>
              <a:rPr dirty="0"/>
              <a:t> la </a:t>
            </a:r>
            <a:r>
              <a:rPr dirty="0" err="1"/>
              <a:t>temperatura</a:t>
            </a:r>
            <a:r>
              <a:rPr dirty="0"/>
              <a:t> del </a:t>
            </a:r>
            <a:r>
              <a:rPr dirty="0" err="1"/>
              <a:t>prodotto</a:t>
            </a:r>
            <a:r>
              <a:rPr dirty="0"/>
              <a:t> </a:t>
            </a:r>
            <a:r>
              <a:rPr dirty="0" err="1"/>
              <a:t>è</a:t>
            </a:r>
            <a:r>
              <a:rPr dirty="0"/>
              <a:t> </a:t>
            </a:r>
            <a:r>
              <a:rPr dirty="0" err="1"/>
              <a:t>controllata</a:t>
            </a:r>
            <a:r>
              <a:rPr dirty="0"/>
              <a:t> e </a:t>
            </a:r>
            <a:r>
              <a:rPr dirty="0" err="1"/>
              <a:t>viene</a:t>
            </a:r>
            <a:r>
              <a:rPr dirty="0"/>
              <a:t> </a:t>
            </a:r>
            <a:r>
              <a:rPr dirty="0" err="1"/>
              <a:t>mantenuta</a:t>
            </a:r>
            <a:r>
              <a:rPr dirty="0"/>
              <a:t> al di sotto </a:t>
            </a:r>
            <a:r>
              <a:rPr dirty="0" err="1"/>
              <a:t>dei</a:t>
            </a:r>
            <a:r>
              <a:rPr dirty="0"/>
              <a:t> 27°C in </a:t>
            </a:r>
            <a:r>
              <a:rPr dirty="0" err="1"/>
              <a:t>tutte</a:t>
            </a:r>
            <a:r>
              <a:rPr dirty="0"/>
              <a:t> le </a:t>
            </a:r>
            <a:r>
              <a:rPr dirty="0" err="1"/>
              <a:t>fasi</a:t>
            </a:r>
            <a:r>
              <a:rPr dirty="0"/>
              <a:t> del </a:t>
            </a:r>
            <a:r>
              <a:rPr dirty="0" err="1"/>
              <a:t>processo</a:t>
            </a:r>
            <a:r>
              <a:rPr dirty="0"/>
              <a:t> </a:t>
            </a:r>
            <a:r>
              <a:rPr dirty="0" err="1"/>
              <a:t>l'olio</a:t>
            </a:r>
            <a:r>
              <a:rPr dirty="0"/>
              <a:t> di </a:t>
            </a:r>
            <a:r>
              <a:rPr dirty="0" err="1"/>
              <a:t>oliva</a:t>
            </a:r>
            <a:r>
              <a:rPr dirty="0"/>
              <a:t> </a:t>
            </a:r>
            <a:r>
              <a:rPr dirty="0" err="1"/>
              <a:t>prodotto</a:t>
            </a:r>
            <a:r>
              <a:rPr dirty="0"/>
              <a:t> </a:t>
            </a:r>
            <a:r>
              <a:rPr dirty="0" err="1"/>
              <a:t>può</a:t>
            </a:r>
            <a:r>
              <a:rPr dirty="0"/>
              <a:t> </a:t>
            </a:r>
            <a:r>
              <a:rPr dirty="0" err="1"/>
              <a:t>fregiarsi</a:t>
            </a:r>
            <a:r>
              <a:rPr dirty="0"/>
              <a:t> </a:t>
            </a:r>
            <a:r>
              <a:rPr dirty="0" err="1"/>
              <a:t>della</a:t>
            </a:r>
            <a:r>
              <a:rPr dirty="0"/>
              <a:t> </a:t>
            </a:r>
            <a:r>
              <a:rPr dirty="0" err="1"/>
              <a:t>dicitura</a:t>
            </a:r>
            <a:r>
              <a:rPr dirty="0"/>
              <a:t> “</a:t>
            </a:r>
            <a:r>
              <a:rPr b="1" dirty="0" err="1"/>
              <a:t>estratto</a:t>
            </a:r>
            <a:r>
              <a:rPr b="1" dirty="0"/>
              <a:t> a freddo</a:t>
            </a:r>
            <a:r>
              <a:rPr dirty="0"/>
              <a:t>”.</a:t>
            </a:r>
          </a:p>
        </p:txBody>
      </p:sp>
    </p:spTree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0" name="Immagine 6" descr="Immagin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646" y="5252448"/>
            <a:ext cx="9157763" cy="1606841"/>
          </a:xfrm>
          <a:prstGeom prst="rect">
            <a:avLst/>
          </a:prstGeom>
          <a:ln w="12700">
            <a:miter lim="400000"/>
          </a:ln>
        </p:spPr>
      </p:pic>
      <p:pic>
        <p:nvPicPr>
          <p:cNvPr id="241" name="Immagine 6" descr="Immagin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824" y="0"/>
            <a:ext cx="9157763" cy="1462281"/>
          </a:xfrm>
          <a:prstGeom prst="rect">
            <a:avLst/>
          </a:prstGeom>
          <a:ln w="12700">
            <a:miter lim="400000"/>
          </a:ln>
        </p:spPr>
      </p:pic>
      <p:sp>
        <p:nvSpPr>
          <p:cNvPr id="242" name="Titolo 7"/>
          <p:cNvSpPr txBox="1">
            <a:spLocks noGrp="1"/>
          </p:cNvSpPr>
          <p:nvPr>
            <p:ph type="ctrTitle"/>
          </p:nvPr>
        </p:nvSpPr>
        <p:spPr>
          <a:xfrm>
            <a:off x="837180" y="-2669799"/>
            <a:ext cx="6858001" cy="2387601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43" name="Sottotitolo 9"/>
          <p:cNvSpPr txBox="1">
            <a:spLocks noGrp="1"/>
          </p:cNvSpPr>
          <p:nvPr>
            <p:ph type="subTitle" sz="half" idx="1"/>
          </p:nvPr>
        </p:nvSpPr>
        <p:spPr>
          <a:xfrm>
            <a:off x="940394" y="2325241"/>
            <a:ext cx="7263211" cy="2932554"/>
          </a:xfrm>
          <a:prstGeom prst="rect">
            <a:avLst/>
          </a:prstGeom>
        </p:spPr>
        <p:txBody>
          <a:bodyPr/>
          <a:lstStyle/>
          <a:p>
            <a:pPr>
              <a:defRPr>
                <a:solidFill>
                  <a:srgbClr val="0063BF"/>
                </a:solidFill>
              </a:defRPr>
            </a:pPr>
            <a:r>
              <a:t>La pulizia degli impianti</a:t>
            </a:r>
          </a:p>
          <a:p>
            <a:pPr algn="just">
              <a:defRPr sz="1400"/>
            </a:pPr>
            <a:r>
              <a:t>La separazione centrifuga, che serve alla rimozione delle particelle di acqua, deve avvenire in un macchinario pulito. Occorre la </a:t>
            </a:r>
            <a:r>
              <a:rPr b="1"/>
              <a:t>pulizia almeno settimanale</a:t>
            </a:r>
            <a:r>
              <a:t> del separatore al fine di evitare che in esso si accumulino sostanze che possano fungere da fonte di contaminazione e alterare l’olio prodotto con difetti di fermentazione.</a:t>
            </a:r>
          </a:p>
        </p:txBody>
      </p:sp>
    </p:spTree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" name="Immagine 6" descr="Immagin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646" y="5252448"/>
            <a:ext cx="9157763" cy="1606841"/>
          </a:xfrm>
          <a:prstGeom prst="rect">
            <a:avLst/>
          </a:prstGeom>
          <a:ln w="12700">
            <a:miter lim="400000"/>
          </a:ln>
        </p:spPr>
      </p:pic>
      <p:pic>
        <p:nvPicPr>
          <p:cNvPr id="246" name="Immagine 6" descr="Immagin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824" y="0"/>
            <a:ext cx="9157763" cy="1462281"/>
          </a:xfrm>
          <a:prstGeom prst="rect">
            <a:avLst/>
          </a:prstGeom>
          <a:ln w="12700">
            <a:miter lim="400000"/>
          </a:ln>
        </p:spPr>
      </p:pic>
      <p:sp>
        <p:nvSpPr>
          <p:cNvPr id="247" name="Titolo 7"/>
          <p:cNvSpPr txBox="1">
            <a:spLocks noGrp="1"/>
          </p:cNvSpPr>
          <p:nvPr>
            <p:ph type="ctrTitle"/>
          </p:nvPr>
        </p:nvSpPr>
        <p:spPr>
          <a:xfrm>
            <a:off x="837180" y="-2669799"/>
            <a:ext cx="6858001" cy="2387601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48" name="Sottotitolo 9"/>
          <p:cNvSpPr txBox="1">
            <a:spLocks noGrp="1"/>
          </p:cNvSpPr>
          <p:nvPr>
            <p:ph type="subTitle" sz="half" idx="1"/>
          </p:nvPr>
        </p:nvSpPr>
        <p:spPr>
          <a:xfrm>
            <a:off x="940394" y="3502647"/>
            <a:ext cx="7263211" cy="2932554"/>
          </a:xfrm>
          <a:prstGeom prst="rect">
            <a:avLst/>
          </a:prstGeom>
        </p:spPr>
        <p:txBody>
          <a:bodyPr/>
          <a:lstStyle/>
          <a:p>
            <a:pPr>
              <a:defRPr>
                <a:solidFill>
                  <a:srgbClr val="0063BF"/>
                </a:solidFill>
              </a:defRPr>
            </a:pPr>
            <a:r>
              <a:rPr dirty="0"/>
              <a:t>La </a:t>
            </a:r>
            <a:r>
              <a:rPr dirty="0" err="1"/>
              <a:t>filtrazione</a:t>
            </a:r>
            <a:r>
              <a:rPr dirty="0"/>
              <a:t> e la </a:t>
            </a:r>
            <a:r>
              <a:rPr dirty="0" err="1"/>
              <a:t>conservazione</a:t>
            </a:r>
            <a:r>
              <a:rPr dirty="0"/>
              <a:t> </a:t>
            </a:r>
            <a:r>
              <a:rPr dirty="0" err="1"/>
              <a:t>degli</a:t>
            </a:r>
            <a:r>
              <a:rPr dirty="0"/>
              <a:t> </a:t>
            </a:r>
            <a:r>
              <a:rPr dirty="0" err="1"/>
              <a:t>oli</a:t>
            </a:r>
            <a:endParaRPr dirty="0"/>
          </a:p>
          <a:p>
            <a:pPr algn="just">
              <a:defRPr sz="1400"/>
            </a:pPr>
            <a:r>
              <a:rPr dirty="0"/>
              <a:t>La</a:t>
            </a:r>
            <a:r>
              <a:rPr b="1" dirty="0"/>
              <a:t> </a:t>
            </a:r>
            <a:r>
              <a:rPr b="1" dirty="0" err="1"/>
              <a:t>filtrazione</a:t>
            </a:r>
            <a:r>
              <a:rPr b="1" dirty="0"/>
              <a:t> a </a:t>
            </a:r>
            <a:r>
              <a:rPr b="1" dirty="0" err="1"/>
              <a:t>cartoni</a:t>
            </a:r>
            <a:r>
              <a:rPr b="1" dirty="0"/>
              <a:t> </a:t>
            </a:r>
            <a:r>
              <a:rPr dirty="0" err="1"/>
              <a:t>consente</a:t>
            </a:r>
            <a:r>
              <a:rPr dirty="0"/>
              <a:t> </a:t>
            </a:r>
            <a:r>
              <a:rPr dirty="0" err="1"/>
              <a:t>l’allontanamento</a:t>
            </a:r>
            <a:r>
              <a:rPr dirty="0"/>
              <a:t> </a:t>
            </a:r>
            <a:r>
              <a:rPr dirty="0" err="1"/>
              <a:t>delle</a:t>
            </a:r>
            <a:r>
              <a:rPr dirty="0"/>
              <a:t> </a:t>
            </a:r>
            <a:r>
              <a:rPr dirty="0" err="1"/>
              <a:t>impurità</a:t>
            </a:r>
            <a:r>
              <a:rPr dirty="0"/>
              <a:t> (</a:t>
            </a:r>
            <a:r>
              <a:rPr dirty="0" err="1"/>
              <a:t>mucillagini</a:t>
            </a:r>
            <a:r>
              <a:rPr dirty="0"/>
              <a:t>, </a:t>
            </a:r>
            <a:r>
              <a:rPr dirty="0" err="1"/>
              <a:t>acqua</a:t>
            </a:r>
            <a:r>
              <a:rPr dirty="0"/>
              <a:t>, etc.) e </a:t>
            </a:r>
            <a:r>
              <a:rPr dirty="0" err="1"/>
              <a:t>rendere</a:t>
            </a:r>
            <a:r>
              <a:rPr dirty="0"/>
              <a:t> molto </a:t>
            </a:r>
            <a:r>
              <a:rPr dirty="0" err="1"/>
              <a:t>stabili</a:t>
            </a:r>
            <a:r>
              <a:rPr dirty="0"/>
              <a:t> </a:t>
            </a:r>
            <a:r>
              <a:rPr dirty="0" err="1"/>
              <a:t>gli</a:t>
            </a:r>
            <a:r>
              <a:rPr dirty="0"/>
              <a:t> </a:t>
            </a:r>
            <a:r>
              <a:rPr dirty="0" err="1"/>
              <a:t>oli</a:t>
            </a:r>
            <a:r>
              <a:rPr dirty="0"/>
              <a:t>, </a:t>
            </a:r>
            <a:r>
              <a:rPr dirty="0" err="1"/>
              <a:t>anche</a:t>
            </a:r>
            <a:r>
              <a:rPr dirty="0"/>
              <a:t> se </a:t>
            </a:r>
            <a:r>
              <a:rPr dirty="0" err="1"/>
              <a:t>quando</a:t>
            </a:r>
            <a:r>
              <a:rPr dirty="0"/>
              <a:t> </a:t>
            </a:r>
            <a:r>
              <a:rPr dirty="0" err="1"/>
              <a:t>fatta</a:t>
            </a:r>
            <a:r>
              <a:rPr dirty="0"/>
              <a:t> in </a:t>
            </a:r>
            <a:r>
              <a:rPr dirty="0" err="1"/>
              <a:t>maniera</a:t>
            </a:r>
            <a:r>
              <a:rPr dirty="0"/>
              <a:t> </a:t>
            </a:r>
            <a:r>
              <a:rPr dirty="0" err="1"/>
              <a:t>esasperata</a:t>
            </a:r>
            <a:r>
              <a:rPr dirty="0"/>
              <a:t> </a:t>
            </a:r>
            <a:r>
              <a:rPr dirty="0" err="1"/>
              <a:t>può</a:t>
            </a:r>
            <a:r>
              <a:rPr dirty="0"/>
              <a:t> </a:t>
            </a:r>
            <a:r>
              <a:rPr dirty="0" err="1"/>
              <a:t>ridurre</a:t>
            </a:r>
            <a:r>
              <a:rPr dirty="0"/>
              <a:t> il </a:t>
            </a:r>
            <a:r>
              <a:rPr dirty="0" err="1"/>
              <a:t>contenuto</a:t>
            </a:r>
            <a:r>
              <a:rPr dirty="0"/>
              <a:t> </a:t>
            </a:r>
            <a:r>
              <a:rPr dirty="0" err="1"/>
              <a:t>polifenolico</a:t>
            </a:r>
            <a:r>
              <a:rPr dirty="0"/>
              <a:t> (</a:t>
            </a:r>
            <a:r>
              <a:rPr dirty="0" err="1"/>
              <a:t>sostanze</a:t>
            </a:r>
            <a:r>
              <a:rPr dirty="0"/>
              <a:t> </a:t>
            </a:r>
            <a:r>
              <a:rPr dirty="0" err="1"/>
              <a:t>veicolate</a:t>
            </a:r>
            <a:r>
              <a:rPr dirty="0"/>
              <a:t> </a:t>
            </a:r>
            <a:r>
              <a:rPr dirty="0" err="1"/>
              <a:t>dall’acqua</a:t>
            </a:r>
            <a:r>
              <a:rPr dirty="0"/>
              <a:t> </a:t>
            </a:r>
            <a:r>
              <a:rPr dirty="0" err="1"/>
              <a:t>stessa</a:t>
            </a:r>
            <a:r>
              <a:rPr dirty="0"/>
              <a:t>) e </a:t>
            </a:r>
            <a:r>
              <a:rPr dirty="0" err="1"/>
              <a:t>questo</a:t>
            </a:r>
            <a:r>
              <a:rPr dirty="0"/>
              <a:t> </a:t>
            </a:r>
            <a:r>
              <a:rPr dirty="0" err="1"/>
              <a:t>può</a:t>
            </a:r>
            <a:r>
              <a:rPr dirty="0"/>
              <a:t> </a:t>
            </a:r>
            <a:r>
              <a:rPr dirty="0" err="1"/>
              <a:t>essere</a:t>
            </a:r>
            <a:r>
              <a:rPr dirty="0"/>
              <a:t> </a:t>
            </a:r>
            <a:r>
              <a:rPr dirty="0" err="1"/>
              <a:t>importante</a:t>
            </a:r>
            <a:r>
              <a:rPr dirty="0"/>
              <a:t> per </a:t>
            </a:r>
            <a:r>
              <a:rPr dirty="0" err="1"/>
              <a:t>alcune</a:t>
            </a:r>
            <a:r>
              <a:rPr dirty="0"/>
              <a:t> </a:t>
            </a:r>
            <a:r>
              <a:rPr dirty="0" err="1"/>
              <a:t>varietà</a:t>
            </a:r>
            <a:r>
              <a:rPr dirty="0"/>
              <a:t> (per la </a:t>
            </a:r>
            <a:r>
              <a:rPr dirty="0" err="1"/>
              <a:t>Coratina</a:t>
            </a:r>
            <a:r>
              <a:rPr dirty="0"/>
              <a:t> </a:t>
            </a:r>
            <a:r>
              <a:rPr dirty="0" err="1"/>
              <a:t>probabilmente</a:t>
            </a:r>
            <a:r>
              <a:rPr dirty="0"/>
              <a:t> no) sempre secondo le </a:t>
            </a:r>
            <a:r>
              <a:rPr dirty="0" err="1"/>
              <a:t>finalità</a:t>
            </a:r>
            <a:r>
              <a:rPr dirty="0"/>
              <a:t> </a:t>
            </a:r>
            <a:r>
              <a:rPr dirty="0" err="1"/>
              <a:t>che</a:t>
            </a:r>
            <a:r>
              <a:rPr dirty="0"/>
              <a:t> </a:t>
            </a:r>
            <a:r>
              <a:rPr dirty="0" err="1"/>
              <a:t>si</a:t>
            </a:r>
            <a:r>
              <a:rPr dirty="0"/>
              <a:t> </a:t>
            </a:r>
            <a:r>
              <a:rPr dirty="0" err="1"/>
              <a:t>vogliono</a:t>
            </a:r>
            <a:r>
              <a:rPr dirty="0"/>
              <a:t> </a:t>
            </a:r>
            <a:r>
              <a:rPr dirty="0" err="1"/>
              <a:t>perseguire</a:t>
            </a:r>
            <a:r>
              <a:rPr dirty="0"/>
              <a:t>. </a:t>
            </a:r>
            <a:r>
              <a:rPr b="1" dirty="0"/>
              <a:t>La </a:t>
            </a:r>
            <a:r>
              <a:rPr b="1" dirty="0" err="1"/>
              <a:t>conservazione</a:t>
            </a:r>
            <a:r>
              <a:rPr b="1" dirty="0"/>
              <a:t> </a:t>
            </a:r>
            <a:r>
              <a:rPr b="1" dirty="0" err="1"/>
              <a:t>degli</a:t>
            </a:r>
            <a:r>
              <a:rPr b="1" dirty="0"/>
              <a:t> </a:t>
            </a:r>
            <a:r>
              <a:rPr b="1" dirty="0" err="1"/>
              <a:t>oli</a:t>
            </a:r>
            <a:r>
              <a:rPr b="1" dirty="0"/>
              <a:t> </a:t>
            </a:r>
            <a:r>
              <a:rPr b="1" dirty="0" err="1"/>
              <a:t>va</a:t>
            </a:r>
            <a:r>
              <a:rPr b="1" dirty="0"/>
              <a:t> </a:t>
            </a:r>
            <a:r>
              <a:rPr b="1" dirty="0" err="1"/>
              <a:t>fatta</a:t>
            </a:r>
            <a:r>
              <a:rPr b="1" dirty="0"/>
              <a:t> in </a:t>
            </a:r>
            <a:r>
              <a:rPr b="1" dirty="0" err="1"/>
              <a:t>contenitori</a:t>
            </a:r>
            <a:r>
              <a:rPr b="1" dirty="0"/>
              <a:t> in </a:t>
            </a:r>
            <a:r>
              <a:rPr b="1" dirty="0" err="1"/>
              <a:t>acciaio</a:t>
            </a:r>
            <a:r>
              <a:rPr b="1" dirty="0"/>
              <a:t> inox </a:t>
            </a:r>
            <a:r>
              <a:rPr dirty="0" err="1"/>
              <a:t>ubicati</a:t>
            </a:r>
            <a:r>
              <a:rPr dirty="0"/>
              <a:t> in </a:t>
            </a:r>
            <a:r>
              <a:rPr dirty="0" err="1"/>
              <a:t>locali</a:t>
            </a:r>
            <a:r>
              <a:rPr dirty="0"/>
              <a:t> a </a:t>
            </a:r>
            <a:r>
              <a:rPr dirty="0" err="1"/>
              <a:t>temperatura</a:t>
            </a:r>
            <a:r>
              <a:rPr dirty="0"/>
              <a:t> </a:t>
            </a:r>
            <a:r>
              <a:rPr dirty="0" err="1"/>
              <a:t>controllata</a:t>
            </a:r>
            <a:r>
              <a:rPr dirty="0"/>
              <a:t> e </a:t>
            </a:r>
            <a:r>
              <a:rPr dirty="0" err="1"/>
              <a:t>che</a:t>
            </a:r>
            <a:r>
              <a:rPr dirty="0"/>
              <a:t> </a:t>
            </a:r>
            <a:r>
              <a:rPr dirty="0" err="1"/>
              <a:t>permettano</a:t>
            </a:r>
            <a:r>
              <a:rPr dirty="0"/>
              <a:t> di </a:t>
            </a:r>
            <a:r>
              <a:rPr dirty="0" err="1"/>
              <a:t>limitare</a:t>
            </a:r>
            <a:r>
              <a:rPr dirty="0"/>
              <a:t> o </a:t>
            </a:r>
            <a:r>
              <a:rPr dirty="0" err="1"/>
              <a:t>eliminare</a:t>
            </a:r>
            <a:r>
              <a:rPr dirty="0"/>
              <a:t> il </a:t>
            </a:r>
            <a:r>
              <a:rPr dirty="0" err="1"/>
              <a:t>contenuto</a:t>
            </a:r>
            <a:r>
              <a:rPr dirty="0"/>
              <a:t> in </a:t>
            </a:r>
            <a:r>
              <a:rPr dirty="0" err="1"/>
              <a:t>ossigeno</a:t>
            </a:r>
            <a:r>
              <a:rPr dirty="0"/>
              <a:t> </a:t>
            </a:r>
            <a:r>
              <a:rPr dirty="0" err="1"/>
              <a:t>nei</a:t>
            </a:r>
            <a:r>
              <a:rPr dirty="0"/>
              <a:t> </a:t>
            </a:r>
            <a:r>
              <a:rPr dirty="0" err="1"/>
              <a:t>recipienti</a:t>
            </a:r>
            <a:r>
              <a:rPr dirty="0"/>
              <a:t> sotto </a:t>
            </a:r>
            <a:r>
              <a:rPr dirty="0" err="1"/>
              <a:t>battente</a:t>
            </a:r>
            <a:r>
              <a:rPr dirty="0"/>
              <a:t> di gas </a:t>
            </a:r>
            <a:r>
              <a:rPr dirty="0" err="1"/>
              <a:t>inerte</a:t>
            </a:r>
            <a:r>
              <a:rPr dirty="0"/>
              <a:t> (argon o </a:t>
            </a:r>
            <a:r>
              <a:rPr dirty="0" err="1"/>
              <a:t>azoto</a:t>
            </a:r>
            <a:r>
              <a:rPr dirty="0"/>
              <a:t>).</a:t>
            </a:r>
          </a:p>
        </p:txBody>
      </p:sp>
      <p:pic>
        <p:nvPicPr>
          <p:cNvPr id="249" name="Immagine 2" descr="Immagin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40127" y="1202572"/>
            <a:ext cx="4662216" cy="226625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" name="Immagine 6" descr="Immagin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24" y="5252448"/>
            <a:ext cx="9157763" cy="1606841"/>
          </a:xfrm>
          <a:prstGeom prst="rect">
            <a:avLst/>
          </a:prstGeom>
          <a:ln w="12700">
            <a:miter lim="400000"/>
          </a:ln>
        </p:spPr>
      </p:pic>
      <p:pic>
        <p:nvPicPr>
          <p:cNvPr id="105" name="Immagine 6" descr="Immagin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824" y="0"/>
            <a:ext cx="9157763" cy="1462281"/>
          </a:xfrm>
          <a:prstGeom prst="rect">
            <a:avLst/>
          </a:prstGeom>
          <a:ln w="12700">
            <a:miter lim="400000"/>
          </a:ln>
        </p:spPr>
      </p:pic>
      <p:sp>
        <p:nvSpPr>
          <p:cNvPr id="106" name="Titolo 7"/>
          <p:cNvSpPr txBox="1">
            <a:spLocks noGrp="1"/>
          </p:cNvSpPr>
          <p:nvPr>
            <p:ph type="ctrTitle"/>
          </p:nvPr>
        </p:nvSpPr>
        <p:spPr>
          <a:xfrm>
            <a:off x="837180" y="-2669799"/>
            <a:ext cx="6858001" cy="2387601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07" name="Sottotitolo 9"/>
          <p:cNvSpPr txBox="1">
            <a:spLocks noGrp="1"/>
          </p:cNvSpPr>
          <p:nvPr>
            <p:ph type="subTitle" sz="half" idx="1"/>
          </p:nvPr>
        </p:nvSpPr>
        <p:spPr>
          <a:xfrm>
            <a:off x="1135197" y="2315048"/>
            <a:ext cx="6858001" cy="3368350"/>
          </a:xfrm>
          <a:prstGeom prst="rect">
            <a:avLst/>
          </a:prstGeom>
        </p:spPr>
        <p:txBody>
          <a:bodyPr/>
          <a:lstStyle/>
          <a:p>
            <a:pPr>
              <a:defRPr b="1">
                <a:solidFill>
                  <a:srgbClr val="0063BF"/>
                </a:solidFill>
              </a:defRPr>
            </a:pPr>
            <a:r>
              <a:t>Premessa</a:t>
            </a:r>
          </a:p>
          <a:p>
            <a:pPr algn="just">
              <a:defRPr sz="1400"/>
            </a:pPr>
            <a:r>
              <a:t>L'olivo considerato specie rustica e spesso coltivato in aree marginali, richiede </a:t>
            </a:r>
            <a:r>
              <a:rPr b="1"/>
              <a:t>specifiche tecniche agronomiche</a:t>
            </a:r>
            <a:r>
              <a:t> per esaltarne tanto le potenzialità produttive, quanto quelle oggi forse più importanti, qualitative.</a:t>
            </a:r>
          </a:p>
          <a:p>
            <a:pPr algn="just">
              <a:defRPr sz="1400"/>
            </a:pPr>
            <a:r>
              <a:t>Analizziamo i </a:t>
            </a:r>
            <a:r>
              <a:rPr b="1"/>
              <a:t>diversi fattori</a:t>
            </a:r>
            <a:r>
              <a:t> che vanno considerati in un approccio olistico e sempre più sostenibile, non solo dal punto di vista economico con il contenimento dei costi, ma anche e soprattutto ambientale.</a:t>
            </a: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" name="Immagine 6" descr="Immagin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24" y="5252448"/>
            <a:ext cx="9157763" cy="1606841"/>
          </a:xfrm>
          <a:prstGeom prst="rect">
            <a:avLst/>
          </a:prstGeom>
          <a:ln w="12700">
            <a:miter lim="400000"/>
          </a:ln>
        </p:spPr>
      </p:pic>
      <p:pic>
        <p:nvPicPr>
          <p:cNvPr id="110" name="Immagine 6" descr="Immagin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824" y="0"/>
            <a:ext cx="9157763" cy="1462281"/>
          </a:xfrm>
          <a:prstGeom prst="rect">
            <a:avLst/>
          </a:prstGeom>
          <a:ln w="12700">
            <a:miter lim="400000"/>
          </a:ln>
        </p:spPr>
      </p:pic>
      <p:sp>
        <p:nvSpPr>
          <p:cNvPr id="111" name="Titolo 7"/>
          <p:cNvSpPr txBox="1">
            <a:spLocks noGrp="1"/>
          </p:cNvSpPr>
          <p:nvPr>
            <p:ph type="ctrTitle"/>
          </p:nvPr>
        </p:nvSpPr>
        <p:spPr>
          <a:xfrm>
            <a:off x="837180" y="-2669799"/>
            <a:ext cx="6858001" cy="2387601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2" name="Sottotitolo 9"/>
          <p:cNvSpPr txBox="1">
            <a:spLocks noGrp="1"/>
          </p:cNvSpPr>
          <p:nvPr>
            <p:ph type="subTitle" sz="half" idx="1"/>
          </p:nvPr>
        </p:nvSpPr>
        <p:spPr>
          <a:xfrm>
            <a:off x="1143000" y="3357383"/>
            <a:ext cx="6858000" cy="2267401"/>
          </a:xfrm>
          <a:prstGeom prst="rect">
            <a:avLst/>
          </a:prstGeom>
        </p:spPr>
        <p:txBody>
          <a:bodyPr/>
          <a:lstStyle/>
          <a:p>
            <a:pPr>
              <a:defRPr b="1">
                <a:solidFill>
                  <a:srgbClr val="0063BF"/>
                </a:solidFill>
              </a:defRPr>
            </a:pPr>
            <a:r>
              <a:t>Il suolo e la sostanza organica</a:t>
            </a:r>
          </a:p>
          <a:p>
            <a:pPr algn="just">
              <a:defRPr sz="1400"/>
            </a:pPr>
            <a:r>
              <a:t>Il suolo è un mezzo estremamente complesso, composto da una frazione </a:t>
            </a:r>
            <a:r>
              <a:rPr b="1"/>
              <a:t>abiotica</a:t>
            </a:r>
            <a:r>
              <a:t> ed una </a:t>
            </a:r>
            <a:r>
              <a:rPr b="1"/>
              <a:t>vivente</a:t>
            </a:r>
            <a:r>
              <a:t>. Attualmente molta attenzione viene ad esso rivolta per le sue numerose funzioni, una su tutte quella di riserva di materiale plastico per le colture che ospita.</a:t>
            </a:r>
          </a:p>
          <a:p>
            <a:pPr algn="just">
              <a:defRPr sz="1400"/>
            </a:pPr>
            <a:r>
              <a:t>Le sue proprietà sono fortemente influenzate oltre che dal clima anche dalla attività antropica e dallo sfruttamento più o meno intensivo causato da una sua gestione poco oculata.</a:t>
            </a:r>
          </a:p>
        </p:txBody>
      </p:sp>
      <p:pic>
        <p:nvPicPr>
          <p:cNvPr id="113" name="Immagine 2" descr="Immagine 2"/>
          <p:cNvPicPr>
            <a:picLocks noChangeAspect="1"/>
          </p:cNvPicPr>
          <p:nvPr/>
        </p:nvPicPr>
        <p:blipFill>
          <a:blip r:embed="rId4"/>
          <a:srcRect t="5502" r="120" b="51617"/>
          <a:stretch>
            <a:fillRect/>
          </a:stretch>
        </p:blipFill>
        <p:spPr>
          <a:xfrm>
            <a:off x="1343040" y="1235924"/>
            <a:ext cx="6297367" cy="202504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" name="Immagine 6" descr="Immagin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24" y="5252448"/>
            <a:ext cx="9157763" cy="1606841"/>
          </a:xfrm>
          <a:prstGeom prst="rect">
            <a:avLst/>
          </a:prstGeom>
          <a:ln w="12700">
            <a:miter lim="400000"/>
          </a:ln>
        </p:spPr>
      </p:pic>
      <p:pic>
        <p:nvPicPr>
          <p:cNvPr id="116" name="Immagine 6" descr="Immagin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824" y="0"/>
            <a:ext cx="9157763" cy="1462281"/>
          </a:xfrm>
          <a:prstGeom prst="rect">
            <a:avLst/>
          </a:prstGeom>
          <a:ln w="12700">
            <a:miter lim="400000"/>
          </a:ln>
        </p:spPr>
      </p:pic>
      <p:sp>
        <p:nvSpPr>
          <p:cNvPr id="117" name="Titolo 7"/>
          <p:cNvSpPr txBox="1">
            <a:spLocks noGrp="1"/>
          </p:cNvSpPr>
          <p:nvPr>
            <p:ph type="ctrTitle"/>
          </p:nvPr>
        </p:nvSpPr>
        <p:spPr>
          <a:xfrm>
            <a:off x="837180" y="-2669799"/>
            <a:ext cx="6858001" cy="2387601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8" name="Sottotitolo 9"/>
          <p:cNvSpPr txBox="1">
            <a:spLocks noGrp="1"/>
          </p:cNvSpPr>
          <p:nvPr>
            <p:ph type="subTitle" sz="half" idx="1"/>
          </p:nvPr>
        </p:nvSpPr>
        <p:spPr>
          <a:xfrm>
            <a:off x="1112417" y="2057650"/>
            <a:ext cx="6919164" cy="2267401"/>
          </a:xfrm>
          <a:prstGeom prst="rect">
            <a:avLst/>
          </a:prstGeom>
        </p:spPr>
        <p:txBody>
          <a:bodyPr/>
          <a:lstStyle/>
          <a:p>
            <a:pPr algn="just">
              <a:defRPr sz="1400"/>
            </a:pPr>
            <a:r>
              <a:t>La </a:t>
            </a:r>
            <a:r>
              <a:rPr b="1"/>
              <a:t>struttura del suolo</a:t>
            </a:r>
            <a:r>
              <a:t> è essenziale per la salute e l’efficienza produttivo-qualitativa delle piante agendo sulla crescita delle radici, sulla disponibilità di acqua, sul trasporto di gas nel suolo.</a:t>
            </a:r>
          </a:p>
          <a:p>
            <a:pPr algn="just">
              <a:defRPr sz="1400"/>
            </a:pPr>
            <a:r>
              <a:t>Occorre una oculata gestione della s.o., fondamentale per una buona struttura del suolo, per la possibilità di attivare e rendere disponibili elementi nutritivi nel terreno, oltreché aumentare la capacità idrica del terreno.</a:t>
            </a:r>
          </a:p>
          <a:p>
            <a:pPr algn="just">
              <a:defRPr sz="1400" b="1"/>
            </a:pPr>
            <a:r>
              <a:t>L'apparato radicale dell'olivo è concentrato nei primi 40-60 cm di terreno.</a:t>
            </a: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" name="Immagine 6" descr="Immagin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24" y="5252448"/>
            <a:ext cx="9157763" cy="1606841"/>
          </a:xfrm>
          <a:prstGeom prst="rect">
            <a:avLst/>
          </a:prstGeom>
          <a:ln w="12700">
            <a:miter lim="400000"/>
          </a:ln>
        </p:spPr>
      </p:pic>
      <p:pic>
        <p:nvPicPr>
          <p:cNvPr id="121" name="Immagine 6" descr="Immagin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824" y="0"/>
            <a:ext cx="9157763" cy="1462281"/>
          </a:xfrm>
          <a:prstGeom prst="rect">
            <a:avLst/>
          </a:prstGeom>
          <a:ln w="12700">
            <a:miter lim="400000"/>
          </a:ln>
        </p:spPr>
      </p:pic>
      <p:sp>
        <p:nvSpPr>
          <p:cNvPr id="122" name="Titolo 7"/>
          <p:cNvSpPr txBox="1">
            <a:spLocks noGrp="1"/>
          </p:cNvSpPr>
          <p:nvPr>
            <p:ph type="ctrTitle"/>
          </p:nvPr>
        </p:nvSpPr>
        <p:spPr>
          <a:xfrm>
            <a:off x="837180" y="-2669799"/>
            <a:ext cx="6858001" cy="2387601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3" name="Sottotitolo 9"/>
          <p:cNvSpPr txBox="1">
            <a:spLocks noGrp="1"/>
          </p:cNvSpPr>
          <p:nvPr>
            <p:ph type="subTitle" sz="half" idx="1"/>
          </p:nvPr>
        </p:nvSpPr>
        <p:spPr>
          <a:xfrm>
            <a:off x="3513099" y="1477234"/>
            <a:ext cx="4747846" cy="3903532"/>
          </a:xfrm>
          <a:prstGeom prst="rect">
            <a:avLst/>
          </a:prstGeom>
        </p:spPr>
        <p:txBody>
          <a:bodyPr/>
          <a:lstStyle/>
          <a:p>
            <a:pPr algn="just" defTabSz="905255">
              <a:spcBef>
                <a:spcPts val="900"/>
              </a:spcBef>
              <a:defRPr sz="1386"/>
            </a:pPr>
            <a:r>
              <a:t>La </a:t>
            </a:r>
            <a:r>
              <a:rPr b="1"/>
              <a:t>gestione del suolo</a:t>
            </a:r>
            <a:r>
              <a:t> richiede una serie di analisi a cadenza </a:t>
            </a:r>
            <a:r>
              <a:rPr b="1"/>
              <a:t>almeno annuale</a:t>
            </a:r>
            <a:r>
              <a:t> per determinarne lo stato nutrizionale per verificare eventuali carenze, eccessi o squilibri nutrizionali oltre che l’effettiva disponibilità dei nutrienti nelle </a:t>
            </a:r>
            <a:r>
              <a:rPr b="1"/>
              <a:t>fasi fenologiche</a:t>
            </a:r>
            <a:r>
              <a:t> più importanti dell’olivo e particolari caratteristiche di pH e conducibilità elettrica o salinità.</a:t>
            </a:r>
          </a:p>
          <a:p>
            <a:pPr algn="just" defTabSz="905255">
              <a:spcBef>
                <a:spcPts val="900"/>
              </a:spcBef>
              <a:defRPr sz="1386"/>
            </a:pPr>
            <a:r>
              <a:t>Sempre più attenzione si pone alla </a:t>
            </a:r>
            <a:r>
              <a:rPr b="1"/>
              <a:t>lavorazione</a:t>
            </a:r>
            <a:r>
              <a:t> del terreno che per gli oliveti consiste in una lavorazione autunnale più profonda, per aumentare la riserva idrica e per interrare i fertilizzanti fosfo-potassici; mentre durante il periodo primaverile-estivo si cerca di ridurre l'evaporazione e controllare le erbe infestanti.</a:t>
            </a:r>
          </a:p>
          <a:p>
            <a:pPr algn="just" defTabSz="905255">
              <a:spcBef>
                <a:spcPts val="900"/>
              </a:spcBef>
              <a:defRPr sz="1386"/>
            </a:pPr>
            <a:r>
              <a:rPr b="1"/>
              <a:t>La migliore tecnica di lavorazione</a:t>
            </a:r>
            <a:r>
              <a:t> oltre a comportare una ovvia riduzione dei costi, </a:t>
            </a:r>
            <a:r>
              <a:rPr b="1"/>
              <a:t>deve tendere alla conservazione</a:t>
            </a:r>
            <a:r>
              <a:t>, se non all’aumento con innovative pratiche agronomiche, di un adeguato livello produttivo delle colture, della fertilità e della conservazione (riduzione o annullamento dei fenomeni di lisciviazione o erosivi) del suolo.</a:t>
            </a:r>
          </a:p>
        </p:txBody>
      </p:sp>
      <p:pic>
        <p:nvPicPr>
          <p:cNvPr id="124" name="Immagine 3" descr="Immagin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0855" y="1505346"/>
            <a:ext cx="2422091" cy="175244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Immagine 6" descr="Immagin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24" y="5252448"/>
            <a:ext cx="9157763" cy="1606841"/>
          </a:xfrm>
          <a:prstGeom prst="rect">
            <a:avLst/>
          </a:prstGeom>
          <a:ln w="12700">
            <a:miter lim="400000"/>
          </a:ln>
        </p:spPr>
      </p:pic>
      <p:pic>
        <p:nvPicPr>
          <p:cNvPr id="127" name="Immagine 6" descr="Immagin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824" y="0"/>
            <a:ext cx="9157763" cy="1462281"/>
          </a:xfrm>
          <a:prstGeom prst="rect">
            <a:avLst/>
          </a:prstGeom>
          <a:ln w="12700">
            <a:miter lim="400000"/>
          </a:ln>
        </p:spPr>
      </p:pic>
      <p:sp>
        <p:nvSpPr>
          <p:cNvPr id="128" name="Titolo 7"/>
          <p:cNvSpPr txBox="1">
            <a:spLocks noGrp="1"/>
          </p:cNvSpPr>
          <p:nvPr>
            <p:ph type="ctrTitle"/>
          </p:nvPr>
        </p:nvSpPr>
        <p:spPr>
          <a:xfrm>
            <a:off x="837180" y="-2669799"/>
            <a:ext cx="6858001" cy="2387601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9" name="Sottotitolo 9"/>
          <p:cNvSpPr txBox="1">
            <a:spLocks noGrp="1"/>
          </p:cNvSpPr>
          <p:nvPr>
            <p:ph type="subTitle" sz="half" idx="1"/>
          </p:nvPr>
        </p:nvSpPr>
        <p:spPr>
          <a:xfrm>
            <a:off x="4507012" y="1461303"/>
            <a:ext cx="3753933" cy="3903532"/>
          </a:xfrm>
          <a:prstGeom prst="rect">
            <a:avLst/>
          </a:prstGeom>
        </p:spPr>
        <p:txBody>
          <a:bodyPr/>
          <a:lstStyle/>
          <a:p>
            <a:pPr algn="just">
              <a:defRPr sz="1400"/>
            </a:pPr>
            <a:r>
              <a:t>Un metodo sempre più importante, laddove si abbia un giusto approvvigionamento idrico, è la tecnica </a:t>
            </a:r>
            <a:r>
              <a:rPr b="1"/>
              <a:t>dell’inerbimento controllato</a:t>
            </a:r>
            <a:r>
              <a:t> che esplica parecchi risvolti positivi sulla gestione dell’oliveto.</a:t>
            </a:r>
          </a:p>
          <a:p>
            <a:pPr algn="just">
              <a:defRPr sz="1400"/>
            </a:pPr>
            <a:r>
              <a:t>L’inerbimento controllato da un lato e il non ricorso ad esasperate lavorazioni del suolo che mineralizzano la s.o., compromettendo la struttura e quindi la funzionalità radicale, permette di conseguire un buon tenore fenolico negli oli. Infatti questo è funzione diretta degli stress a cui va incontro la pianta: riducendo la restituzione dell’evapotraspirato, il cotico erboso compete con l’olivo per l’acqua e questo stress controllato, entro certi limiti, ha un importante valore nel profilo sensoriale degli oli.</a:t>
            </a:r>
          </a:p>
        </p:txBody>
      </p:sp>
      <p:pic>
        <p:nvPicPr>
          <p:cNvPr id="130" name="Immagine 3" descr="Immagine 3"/>
          <p:cNvPicPr>
            <a:picLocks noChangeAspect="1"/>
          </p:cNvPicPr>
          <p:nvPr/>
        </p:nvPicPr>
        <p:blipFill>
          <a:blip r:embed="rId4"/>
          <a:srcRect l="25228" r="48973" b="632"/>
          <a:stretch>
            <a:fillRect/>
          </a:stretch>
        </p:blipFill>
        <p:spPr>
          <a:xfrm>
            <a:off x="969447" y="1496787"/>
            <a:ext cx="3459308" cy="360534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" name="Immagine 6" descr="Immagin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646" y="5252448"/>
            <a:ext cx="9157763" cy="1606841"/>
          </a:xfrm>
          <a:prstGeom prst="rect">
            <a:avLst/>
          </a:prstGeom>
          <a:ln w="12700">
            <a:miter lim="400000"/>
          </a:ln>
        </p:spPr>
      </p:pic>
      <p:pic>
        <p:nvPicPr>
          <p:cNvPr id="133" name="Immagine 6" descr="Immagin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824" y="0"/>
            <a:ext cx="9157763" cy="1462281"/>
          </a:xfrm>
          <a:prstGeom prst="rect">
            <a:avLst/>
          </a:prstGeom>
          <a:ln w="12700">
            <a:miter lim="400000"/>
          </a:ln>
        </p:spPr>
      </p:pic>
      <p:sp>
        <p:nvSpPr>
          <p:cNvPr id="134" name="Titolo 7"/>
          <p:cNvSpPr txBox="1">
            <a:spLocks noGrp="1"/>
          </p:cNvSpPr>
          <p:nvPr>
            <p:ph type="ctrTitle"/>
          </p:nvPr>
        </p:nvSpPr>
        <p:spPr>
          <a:xfrm>
            <a:off x="837180" y="-2669799"/>
            <a:ext cx="6858001" cy="2387601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5" name="Sottotitolo 9"/>
          <p:cNvSpPr txBox="1">
            <a:spLocks noGrp="1"/>
          </p:cNvSpPr>
          <p:nvPr>
            <p:ph type="subTitle" sz="quarter" idx="1"/>
          </p:nvPr>
        </p:nvSpPr>
        <p:spPr>
          <a:xfrm>
            <a:off x="5011616" y="1461302"/>
            <a:ext cx="3203457" cy="3765915"/>
          </a:xfrm>
          <a:prstGeom prst="rect">
            <a:avLst/>
          </a:prstGeom>
        </p:spPr>
        <p:txBody>
          <a:bodyPr/>
          <a:lstStyle/>
          <a:p>
            <a:pPr>
              <a:defRPr>
                <a:solidFill>
                  <a:srgbClr val="0063BF"/>
                </a:solidFill>
              </a:defRPr>
            </a:pPr>
            <a:r>
              <a:t>La nutrizione</a:t>
            </a:r>
          </a:p>
          <a:p>
            <a:pPr algn="just">
              <a:defRPr sz="1400"/>
            </a:pPr>
            <a:r>
              <a:t>L'olivo deve essere elevato alla stregua di altre specie da frutto: </a:t>
            </a:r>
            <a:r>
              <a:rPr b="1"/>
              <a:t>l’olivicoltura va intesa come pratica frutticola</a:t>
            </a:r>
            <a:r>
              <a:t>.</a:t>
            </a:r>
          </a:p>
          <a:p>
            <a:pPr algn="just">
              <a:defRPr sz="1400"/>
            </a:pPr>
            <a:r>
              <a:t>Nella gestione olivicola sempre più importante è la </a:t>
            </a:r>
            <a:r>
              <a:rPr b="1"/>
              <a:t>programmazione e implementazione di adeguati piani di concimazione</a:t>
            </a:r>
            <a:r>
              <a:t>, declinati non solo come tipologie di formulati, ma in particolare come dosi, epoche e modalità di somministrazione degli elementi nutritivi, in funzione del contesto ambientale e climatico e dell’obiettivo che ci si prefigge, intervenendo oculatamente nelle fasi fenologiche più determinanti.</a:t>
            </a:r>
          </a:p>
        </p:txBody>
      </p:sp>
      <p:pic>
        <p:nvPicPr>
          <p:cNvPr id="136" name="Immagine 3" descr="Immagine 3"/>
          <p:cNvPicPr>
            <a:picLocks noChangeAspect="1"/>
          </p:cNvPicPr>
          <p:nvPr/>
        </p:nvPicPr>
        <p:blipFill>
          <a:blip r:embed="rId4"/>
          <a:srcRect l="3735" r="7639" b="216"/>
          <a:stretch>
            <a:fillRect/>
          </a:stretch>
        </p:blipFill>
        <p:spPr>
          <a:xfrm>
            <a:off x="899111" y="1479060"/>
            <a:ext cx="3989592" cy="350995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Immagine 6" descr="Immagin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646" y="5252448"/>
            <a:ext cx="9157763" cy="1606841"/>
          </a:xfrm>
          <a:prstGeom prst="rect">
            <a:avLst/>
          </a:prstGeom>
          <a:ln w="12700">
            <a:miter lim="400000"/>
          </a:ln>
        </p:spPr>
      </p:pic>
      <p:pic>
        <p:nvPicPr>
          <p:cNvPr id="139" name="Immagine 6" descr="Immagin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824" y="0"/>
            <a:ext cx="9157763" cy="1462281"/>
          </a:xfrm>
          <a:prstGeom prst="rect">
            <a:avLst/>
          </a:prstGeom>
          <a:ln w="12700">
            <a:miter lim="400000"/>
          </a:ln>
        </p:spPr>
      </p:pic>
      <p:sp>
        <p:nvSpPr>
          <p:cNvPr id="140" name="Titolo 7"/>
          <p:cNvSpPr txBox="1">
            <a:spLocks noGrp="1"/>
          </p:cNvSpPr>
          <p:nvPr>
            <p:ph type="ctrTitle"/>
          </p:nvPr>
        </p:nvSpPr>
        <p:spPr>
          <a:xfrm>
            <a:off x="837180" y="-2669799"/>
            <a:ext cx="6858001" cy="2387601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1" name="Sottotitolo 9"/>
          <p:cNvSpPr txBox="1">
            <a:spLocks noGrp="1"/>
          </p:cNvSpPr>
          <p:nvPr>
            <p:ph type="subTitle" idx="1"/>
          </p:nvPr>
        </p:nvSpPr>
        <p:spPr>
          <a:xfrm>
            <a:off x="894522" y="1889449"/>
            <a:ext cx="7362599" cy="3773560"/>
          </a:xfrm>
          <a:prstGeom prst="rect">
            <a:avLst/>
          </a:prstGeom>
        </p:spPr>
        <p:txBody>
          <a:bodyPr/>
          <a:lstStyle/>
          <a:p>
            <a:pPr algn="just">
              <a:defRPr sz="1400"/>
            </a:pPr>
            <a:r>
              <a:rPr dirty="0" err="1"/>
              <a:t>È</a:t>
            </a:r>
            <a:r>
              <a:rPr dirty="0"/>
              <a:t> </a:t>
            </a:r>
            <a:r>
              <a:rPr dirty="0" err="1"/>
              <a:t>indispensabile</a:t>
            </a:r>
            <a:r>
              <a:rPr dirty="0"/>
              <a:t> </a:t>
            </a:r>
            <a:r>
              <a:rPr dirty="0" err="1"/>
              <a:t>effettuare</a:t>
            </a:r>
            <a:r>
              <a:rPr dirty="0"/>
              <a:t> </a:t>
            </a:r>
            <a:r>
              <a:rPr dirty="0" err="1"/>
              <a:t>un'</a:t>
            </a:r>
            <a:r>
              <a:rPr b="1" dirty="0" err="1"/>
              <a:t>analisi</a:t>
            </a:r>
            <a:r>
              <a:rPr b="1" dirty="0"/>
              <a:t> </a:t>
            </a:r>
            <a:r>
              <a:rPr b="1" dirty="0" err="1"/>
              <a:t>chimica</a:t>
            </a:r>
            <a:r>
              <a:rPr b="1" dirty="0"/>
              <a:t> del </a:t>
            </a:r>
            <a:r>
              <a:rPr b="1" dirty="0" err="1"/>
              <a:t>suolo</a:t>
            </a:r>
            <a:r>
              <a:rPr dirty="0"/>
              <a:t> e una </a:t>
            </a:r>
            <a:r>
              <a:rPr b="1" dirty="0" err="1"/>
              <a:t>analisi</a:t>
            </a:r>
            <a:r>
              <a:rPr b="1" dirty="0"/>
              <a:t> </a:t>
            </a:r>
            <a:r>
              <a:rPr b="1" dirty="0" err="1"/>
              <a:t>dei</a:t>
            </a:r>
            <a:r>
              <a:rPr b="1" dirty="0"/>
              <a:t> </a:t>
            </a:r>
            <a:r>
              <a:rPr b="1" dirty="0" err="1"/>
              <a:t>tessuti</a:t>
            </a:r>
            <a:r>
              <a:rPr b="1" dirty="0"/>
              <a:t> </a:t>
            </a:r>
            <a:r>
              <a:rPr b="1" dirty="0" err="1"/>
              <a:t>vegetali</a:t>
            </a:r>
            <a:r>
              <a:rPr b="1" dirty="0"/>
              <a:t> (</a:t>
            </a:r>
            <a:r>
              <a:rPr b="1" dirty="0" err="1"/>
              <a:t>foglie</a:t>
            </a:r>
            <a:r>
              <a:rPr b="1" dirty="0"/>
              <a:t>) </a:t>
            </a:r>
            <a:r>
              <a:rPr dirty="0"/>
              <a:t>per </a:t>
            </a:r>
            <a:r>
              <a:rPr dirty="0" err="1"/>
              <a:t>verificare</a:t>
            </a:r>
            <a:r>
              <a:rPr dirty="0"/>
              <a:t> il </a:t>
            </a:r>
            <a:r>
              <a:rPr dirty="0" err="1"/>
              <a:t>contenuto</a:t>
            </a:r>
            <a:r>
              <a:rPr dirty="0"/>
              <a:t> di </a:t>
            </a:r>
            <a:r>
              <a:rPr dirty="0" err="1"/>
              <a:t>elementi</a:t>
            </a:r>
            <a:r>
              <a:rPr dirty="0"/>
              <a:t> </a:t>
            </a:r>
            <a:r>
              <a:rPr dirty="0" err="1"/>
              <a:t>nutritivi</a:t>
            </a:r>
            <a:r>
              <a:rPr dirty="0"/>
              <a:t> </a:t>
            </a:r>
            <a:r>
              <a:rPr dirty="0" err="1"/>
              <a:t>nella</a:t>
            </a:r>
            <a:r>
              <a:rPr dirty="0"/>
              <a:t> </a:t>
            </a:r>
            <a:r>
              <a:rPr dirty="0" err="1"/>
              <a:t>pianta</a:t>
            </a:r>
            <a:r>
              <a:rPr dirty="0"/>
              <a:t>.</a:t>
            </a:r>
          </a:p>
          <a:p>
            <a:pPr algn="just">
              <a:defRPr sz="1400"/>
            </a:pPr>
            <a:r>
              <a:rPr dirty="0" err="1"/>
              <a:t>L’analisi</a:t>
            </a:r>
            <a:r>
              <a:rPr dirty="0"/>
              <a:t> </a:t>
            </a:r>
            <a:r>
              <a:rPr dirty="0" err="1"/>
              <a:t>fogliare</a:t>
            </a:r>
            <a:r>
              <a:rPr dirty="0"/>
              <a:t> </a:t>
            </a:r>
            <a:r>
              <a:rPr dirty="0" err="1"/>
              <a:t>va</a:t>
            </a:r>
            <a:r>
              <a:rPr dirty="0"/>
              <a:t> </a:t>
            </a:r>
            <a:r>
              <a:rPr dirty="0" err="1"/>
              <a:t>fatta</a:t>
            </a:r>
            <a:r>
              <a:rPr dirty="0"/>
              <a:t> sempre </a:t>
            </a:r>
            <a:r>
              <a:rPr dirty="0" err="1"/>
              <a:t>all’indurimento</a:t>
            </a:r>
            <a:r>
              <a:rPr dirty="0"/>
              <a:t> del </a:t>
            </a:r>
            <a:r>
              <a:rPr dirty="0" err="1"/>
              <a:t>nocciolo</a:t>
            </a:r>
            <a:r>
              <a:rPr dirty="0"/>
              <a:t> per </a:t>
            </a:r>
            <a:r>
              <a:rPr dirty="0" err="1"/>
              <a:t>avere</a:t>
            </a:r>
            <a:r>
              <a:rPr dirty="0"/>
              <a:t> </a:t>
            </a:r>
            <a:r>
              <a:rPr dirty="0" err="1"/>
              <a:t>l’esatto</a:t>
            </a:r>
            <a:r>
              <a:rPr dirty="0"/>
              <a:t> </a:t>
            </a:r>
            <a:r>
              <a:rPr dirty="0" err="1"/>
              <a:t>riscontro</a:t>
            </a:r>
            <a:r>
              <a:rPr dirty="0"/>
              <a:t> e </a:t>
            </a:r>
            <a:r>
              <a:rPr dirty="0" err="1"/>
              <a:t>dati</a:t>
            </a:r>
            <a:r>
              <a:rPr dirty="0"/>
              <a:t> </a:t>
            </a:r>
            <a:r>
              <a:rPr dirty="0" err="1"/>
              <a:t>validi</a:t>
            </a:r>
            <a:r>
              <a:rPr dirty="0"/>
              <a:t> e </a:t>
            </a:r>
            <a:r>
              <a:rPr dirty="0" err="1"/>
              <a:t>comparabili</a:t>
            </a:r>
            <a:r>
              <a:rPr dirty="0"/>
              <a:t>.</a:t>
            </a:r>
          </a:p>
          <a:p>
            <a:pPr algn="just">
              <a:defRPr sz="1400"/>
            </a:pPr>
            <a:r>
              <a:rPr dirty="0" err="1"/>
              <a:t>Nei</a:t>
            </a:r>
            <a:r>
              <a:rPr dirty="0"/>
              <a:t> </a:t>
            </a:r>
            <a:r>
              <a:rPr dirty="0" err="1"/>
              <a:t>primi</a:t>
            </a:r>
            <a:r>
              <a:rPr dirty="0"/>
              <a:t> anni di </a:t>
            </a:r>
            <a:r>
              <a:rPr dirty="0" err="1"/>
              <a:t>impianto</a:t>
            </a:r>
            <a:r>
              <a:rPr dirty="0"/>
              <a:t>, </a:t>
            </a:r>
            <a:r>
              <a:rPr dirty="0" err="1"/>
              <a:t>quando</a:t>
            </a:r>
            <a:r>
              <a:rPr dirty="0"/>
              <a:t> </a:t>
            </a:r>
            <a:r>
              <a:rPr dirty="0" err="1"/>
              <a:t>è</a:t>
            </a:r>
            <a:r>
              <a:rPr dirty="0"/>
              <a:t> giusto </a:t>
            </a:r>
            <a:r>
              <a:rPr dirty="0" err="1"/>
              <a:t>che</a:t>
            </a:r>
            <a:r>
              <a:rPr dirty="0"/>
              <a:t> </a:t>
            </a:r>
            <a:r>
              <a:rPr dirty="0" err="1"/>
              <a:t>prevalga</a:t>
            </a:r>
            <a:r>
              <a:rPr dirty="0"/>
              <a:t> </a:t>
            </a:r>
            <a:r>
              <a:rPr dirty="0" err="1"/>
              <a:t>l’attività</a:t>
            </a:r>
            <a:r>
              <a:rPr dirty="0"/>
              <a:t> </a:t>
            </a:r>
            <a:r>
              <a:rPr dirty="0" err="1"/>
              <a:t>vegetativa</a:t>
            </a:r>
            <a:r>
              <a:rPr dirty="0"/>
              <a:t> </a:t>
            </a:r>
            <a:r>
              <a:rPr dirty="0" err="1"/>
              <a:t>su</a:t>
            </a:r>
            <a:r>
              <a:rPr dirty="0"/>
              <a:t> </a:t>
            </a:r>
            <a:r>
              <a:rPr dirty="0" err="1"/>
              <a:t>quella</a:t>
            </a:r>
            <a:r>
              <a:rPr dirty="0"/>
              <a:t> </a:t>
            </a:r>
            <a:r>
              <a:rPr dirty="0" err="1"/>
              <a:t>produttiva</a:t>
            </a:r>
            <a:r>
              <a:rPr dirty="0"/>
              <a:t>, </a:t>
            </a:r>
            <a:r>
              <a:rPr dirty="0" err="1"/>
              <a:t>è</a:t>
            </a:r>
            <a:r>
              <a:rPr dirty="0"/>
              <a:t> </a:t>
            </a:r>
            <a:r>
              <a:rPr dirty="0" err="1"/>
              <a:t>importante</a:t>
            </a:r>
            <a:r>
              <a:rPr dirty="0"/>
              <a:t> la </a:t>
            </a:r>
            <a:r>
              <a:rPr dirty="0" err="1"/>
              <a:t>rapida</a:t>
            </a:r>
            <a:r>
              <a:rPr dirty="0"/>
              <a:t> </a:t>
            </a:r>
            <a:r>
              <a:rPr dirty="0" err="1"/>
              <a:t>crescita</a:t>
            </a:r>
            <a:r>
              <a:rPr dirty="0"/>
              <a:t> </a:t>
            </a:r>
            <a:r>
              <a:rPr dirty="0" err="1"/>
              <a:t>della</a:t>
            </a:r>
            <a:r>
              <a:rPr dirty="0"/>
              <a:t> </a:t>
            </a:r>
            <a:r>
              <a:rPr dirty="0" err="1"/>
              <a:t>chioma</a:t>
            </a:r>
            <a:r>
              <a:rPr dirty="0"/>
              <a:t> e </a:t>
            </a:r>
            <a:r>
              <a:rPr dirty="0" err="1"/>
              <a:t>delle</a:t>
            </a:r>
            <a:r>
              <a:rPr dirty="0"/>
              <a:t> </a:t>
            </a:r>
            <a:r>
              <a:rPr dirty="0" err="1"/>
              <a:t>radici</a:t>
            </a:r>
            <a:r>
              <a:rPr dirty="0"/>
              <a:t> </a:t>
            </a:r>
            <a:r>
              <a:rPr dirty="0" err="1"/>
              <a:t>dell'albero</a:t>
            </a:r>
            <a:r>
              <a:rPr dirty="0"/>
              <a:t> per </a:t>
            </a:r>
            <a:r>
              <a:rPr dirty="0" err="1"/>
              <a:t>predisporre</a:t>
            </a:r>
            <a:r>
              <a:rPr dirty="0"/>
              <a:t> le </a:t>
            </a:r>
            <a:r>
              <a:rPr dirty="0" err="1"/>
              <a:t>piante</a:t>
            </a:r>
            <a:r>
              <a:rPr dirty="0"/>
              <a:t> ad una </a:t>
            </a:r>
            <a:r>
              <a:rPr dirty="0" err="1"/>
              <a:t>precoce</a:t>
            </a:r>
            <a:r>
              <a:rPr dirty="0"/>
              <a:t> </a:t>
            </a:r>
            <a:r>
              <a:rPr dirty="0" err="1"/>
              <a:t>entrata</a:t>
            </a:r>
            <a:r>
              <a:rPr dirty="0"/>
              <a:t> in </a:t>
            </a:r>
            <a:r>
              <a:rPr dirty="0" err="1"/>
              <a:t>produzione</a:t>
            </a:r>
            <a:r>
              <a:rPr dirty="0"/>
              <a:t>. In </a:t>
            </a:r>
            <a:r>
              <a:rPr dirty="0" err="1"/>
              <a:t>questa</a:t>
            </a:r>
            <a:r>
              <a:rPr dirty="0"/>
              <a:t> </a:t>
            </a:r>
            <a:r>
              <a:rPr dirty="0" err="1"/>
              <a:t>fase</a:t>
            </a:r>
            <a:r>
              <a:rPr dirty="0"/>
              <a:t> </a:t>
            </a:r>
            <a:r>
              <a:rPr dirty="0" err="1"/>
              <a:t>l'azoto</a:t>
            </a:r>
            <a:r>
              <a:rPr dirty="0"/>
              <a:t> </a:t>
            </a:r>
            <a:r>
              <a:rPr dirty="0" err="1"/>
              <a:t>è</a:t>
            </a:r>
            <a:r>
              <a:rPr dirty="0"/>
              <a:t> </a:t>
            </a:r>
            <a:r>
              <a:rPr dirty="0" err="1"/>
              <a:t>l'elemento</a:t>
            </a:r>
            <a:r>
              <a:rPr dirty="0"/>
              <a:t> </a:t>
            </a:r>
            <a:r>
              <a:rPr dirty="0" err="1"/>
              <a:t>essenziale</a:t>
            </a:r>
            <a:r>
              <a:rPr dirty="0"/>
              <a:t>, il quale </a:t>
            </a:r>
            <a:r>
              <a:rPr dirty="0" err="1"/>
              <a:t>va</a:t>
            </a:r>
            <a:r>
              <a:rPr dirty="0"/>
              <a:t> </a:t>
            </a:r>
            <a:r>
              <a:rPr dirty="0" err="1"/>
              <a:t>opportunamente</a:t>
            </a:r>
            <a:r>
              <a:rPr dirty="0"/>
              <a:t> </a:t>
            </a:r>
            <a:r>
              <a:rPr dirty="0" err="1"/>
              <a:t>frazionamento</a:t>
            </a:r>
            <a:r>
              <a:rPr dirty="0"/>
              <a:t> </a:t>
            </a:r>
            <a:r>
              <a:rPr dirty="0" err="1"/>
              <a:t>onde</a:t>
            </a:r>
            <a:r>
              <a:rPr dirty="0"/>
              <a:t> </a:t>
            </a:r>
            <a:r>
              <a:rPr dirty="0" err="1"/>
              <a:t>evitare</a:t>
            </a:r>
            <a:r>
              <a:rPr dirty="0"/>
              <a:t> </a:t>
            </a:r>
            <a:r>
              <a:rPr dirty="0" err="1"/>
              <a:t>perdite</a:t>
            </a:r>
            <a:r>
              <a:rPr dirty="0"/>
              <a:t>.</a:t>
            </a:r>
          </a:p>
          <a:p>
            <a:pPr algn="just">
              <a:defRPr sz="1400"/>
            </a:pPr>
            <a:r>
              <a:rPr dirty="0"/>
              <a:t>Dopo tale </a:t>
            </a:r>
            <a:r>
              <a:rPr dirty="0" err="1"/>
              <a:t>fase</a:t>
            </a:r>
            <a:r>
              <a:rPr dirty="0"/>
              <a:t> e per la </a:t>
            </a:r>
            <a:r>
              <a:rPr dirty="0" err="1"/>
              <a:t>durata</a:t>
            </a:r>
            <a:r>
              <a:rPr dirty="0"/>
              <a:t> </a:t>
            </a:r>
            <a:r>
              <a:rPr dirty="0" err="1"/>
              <a:t>economica</a:t>
            </a:r>
            <a:r>
              <a:rPr dirty="0"/>
              <a:t> </a:t>
            </a:r>
            <a:r>
              <a:rPr dirty="0" err="1"/>
              <a:t>dell’impianto</a:t>
            </a:r>
            <a:r>
              <a:rPr dirty="0"/>
              <a:t> </a:t>
            </a:r>
            <a:r>
              <a:rPr dirty="0" err="1"/>
              <a:t>olivicolo</a:t>
            </a:r>
            <a:r>
              <a:rPr dirty="0"/>
              <a:t>, lo </a:t>
            </a:r>
            <a:r>
              <a:rPr dirty="0" err="1"/>
              <a:t>scopo</a:t>
            </a:r>
            <a:r>
              <a:rPr dirty="0"/>
              <a:t> </a:t>
            </a:r>
            <a:r>
              <a:rPr dirty="0" err="1"/>
              <a:t>primario</a:t>
            </a:r>
            <a:r>
              <a:rPr dirty="0"/>
              <a:t> </a:t>
            </a:r>
            <a:r>
              <a:rPr dirty="0" err="1"/>
              <a:t>della</a:t>
            </a:r>
            <a:r>
              <a:rPr dirty="0"/>
              <a:t> </a:t>
            </a:r>
            <a:r>
              <a:rPr dirty="0" err="1"/>
              <a:t>concimazione</a:t>
            </a:r>
            <a:r>
              <a:rPr dirty="0"/>
              <a:t> </a:t>
            </a:r>
            <a:r>
              <a:rPr dirty="0" err="1"/>
              <a:t>è</a:t>
            </a:r>
            <a:r>
              <a:rPr dirty="0"/>
              <a:t> </a:t>
            </a:r>
            <a:r>
              <a:rPr dirty="0" err="1"/>
              <a:t>quello</a:t>
            </a:r>
            <a:r>
              <a:rPr dirty="0"/>
              <a:t> di </a:t>
            </a:r>
            <a:r>
              <a:rPr dirty="0" err="1"/>
              <a:t>indurre</a:t>
            </a:r>
            <a:r>
              <a:rPr dirty="0"/>
              <a:t> e </a:t>
            </a:r>
            <a:r>
              <a:rPr dirty="0" err="1"/>
              <a:t>sostenere</a:t>
            </a:r>
            <a:r>
              <a:rPr dirty="0"/>
              <a:t> la </a:t>
            </a:r>
            <a:r>
              <a:rPr dirty="0" err="1"/>
              <a:t>produzione</a:t>
            </a:r>
            <a:r>
              <a:rPr dirty="0"/>
              <a:t> e, </a:t>
            </a:r>
            <a:r>
              <a:rPr dirty="0" err="1"/>
              <a:t>contemporaneamente</a:t>
            </a:r>
            <a:r>
              <a:rPr dirty="0"/>
              <a:t>, </a:t>
            </a:r>
            <a:r>
              <a:rPr dirty="0" err="1"/>
              <a:t>assicurarne</a:t>
            </a:r>
            <a:r>
              <a:rPr dirty="0"/>
              <a:t> la </a:t>
            </a:r>
            <a:r>
              <a:rPr dirty="0" err="1"/>
              <a:t>costanza</a:t>
            </a:r>
            <a:r>
              <a:rPr dirty="0"/>
              <a:t>, </a:t>
            </a:r>
            <a:r>
              <a:rPr dirty="0" err="1"/>
              <a:t>attraverso</a:t>
            </a:r>
            <a:r>
              <a:rPr dirty="0"/>
              <a:t> </a:t>
            </a:r>
            <a:r>
              <a:rPr dirty="0" err="1"/>
              <a:t>opportuni</a:t>
            </a:r>
            <a:r>
              <a:rPr dirty="0"/>
              <a:t> </a:t>
            </a:r>
            <a:r>
              <a:rPr dirty="0" err="1"/>
              <a:t>reintegri</a:t>
            </a:r>
            <a:r>
              <a:rPr dirty="0"/>
              <a:t> di </a:t>
            </a:r>
            <a:r>
              <a:rPr dirty="0" err="1"/>
              <a:t>quanto</a:t>
            </a:r>
            <a:r>
              <a:rPr dirty="0"/>
              <a:t> </a:t>
            </a:r>
            <a:r>
              <a:rPr dirty="0" err="1"/>
              <a:t>asportato</a:t>
            </a:r>
            <a:r>
              <a:rPr dirty="0"/>
              <a:t> </a:t>
            </a:r>
            <a:r>
              <a:rPr dirty="0" err="1"/>
              <a:t>durante</a:t>
            </a:r>
            <a:r>
              <a:rPr dirty="0"/>
              <a:t> il </a:t>
            </a:r>
            <a:r>
              <a:rPr dirty="0" err="1"/>
              <a:t>ciclo</a:t>
            </a:r>
            <a:r>
              <a:rPr dirty="0"/>
              <a:t> </a:t>
            </a:r>
            <a:r>
              <a:rPr dirty="0" err="1"/>
              <a:t>colturale</a:t>
            </a:r>
            <a:r>
              <a:rPr dirty="0"/>
              <a:t>.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Tema di Office">
  <a:themeElements>
    <a:clrScheme name="Tema di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Tema di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Tema di Office">
  <a:themeElements>
    <a:clrScheme name="Tema di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Tema di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2540</Words>
  <Application>Microsoft Macintosh PowerPoint</Application>
  <PresentationFormat>Presentazione su schermo (4:3)</PresentationFormat>
  <Paragraphs>83</Paragraphs>
  <Slides>27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27</vt:i4>
      </vt:variant>
    </vt:vector>
  </HeadingPairs>
  <TitlesOfParts>
    <vt:vector size="32" baseType="lpstr">
      <vt:lpstr>Arial</vt:lpstr>
      <vt:lpstr>Calibri</vt:lpstr>
      <vt:lpstr>Calibri Light</vt:lpstr>
      <vt:lpstr>Helvetica</vt:lpstr>
      <vt:lpstr>Tema di Office</vt:lpstr>
      <vt:lpstr>DALLA COLTIVAZIONE ALLA PRODUZIONE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DALLA COLTIVAZIONE ALLA PRODUZIONE</dc:title>
  <cp:lastModifiedBy>Microsoft Office User</cp:lastModifiedBy>
  <cp:revision>5</cp:revision>
  <dcterms:modified xsi:type="dcterms:W3CDTF">2021-06-30T07:36:03Z</dcterms:modified>
</cp:coreProperties>
</file>